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sldIdLst>
    <p:sldId id="258" r:id="rId2"/>
    <p:sldId id="259" r:id="rId3"/>
    <p:sldId id="260" r:id="rId4"/>
    <p:sldId id="275" r:id="rId5"/>
    <p:sldId id="261" r:id="rId6"/>
    <p:sldId id="262" r:id="rId7"/>
    <p:sldId id="263" r:id="rId8"/>
    <p:sldId id="264" r:id="rId9"/>
    <p:sldId id="265" r:id="rId10"/>
    <p:sldId id="266" r:id="rId11"/>
    <p:sldId id="267" r:id="rId12"/>
    <p:sldId id="268" r:id="rId13"/>
    <p:sldId id="269" r:id="rId14"/>
    <p:sldId id="270" r:id="rId15"/>
    <p:sldId id="272" r:id="rId16"/>
    <p:sldId id="271" r:id="rId17"/>
    <p:sldId id="276" r:id="rId18"/>
    <p:sldId id="27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85AFDF28-7C5A-465F-B3D0-C2F29D1867E5}" type="datetimeFigureOut">
              <a:rPr lang="es-PE" smtClean="0"/>
              <a:t>15/06/2021</a:t>
            </a:fld>
            <a:endParaRPr lang="es-PE"/>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s-PE"/>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01C9D67D-D236-4FCD-BDFA-B583B8E83FCE}" type="slidenum">
              <a:rPr lang="es-PE" smtClean="0"/>
              <a:t>‹Nº›</a:t>
            </a:fld>
            <a:endParaRPr lang="es-PE"/>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880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AFDF28-7C5A-465F-B3D0-C2F29D1867E5}" type="datetimeFigureOut">
              <a:rPr lang="es-PE" smtClean="0"/>
              <a:t>15/06/2021</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415375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AFDF28-7C5A-465F-B3D0-C2F29D1867E5}" type="datetimeFigureOut">
              <a:rPr lang="es-PE" smtClean="0"/>
              <a:t>15/06/2021</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3245126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5AFDF28-7C5A-465F-B3D0-C2F29D1867E5}" type="datetimeFigureOut">
              <a:rPr lang="es-PE" smtClean="0"/>
              <a:t>15/06/2021</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171797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5AFDF28-7C5A-465F-B3D0-C2F29D1867E5}" type="datetimeFigureOut">
              <a:rPr lang="es-PE" smtClean="0"/>
              <a:t>15/06/2021</a:t>
            </a:fld>
            <a:endParaRPr lang="es-PE"/>
          </a:p>
        </p:txBody>
      </p:sp>
      <p:sp>
        <p:nvSpPr>
          <p:cNvPr id="5" name="Footer Placeholder 4"/>
          <p:cNvSpPr>
            <a:spLocks noGrp="1"/>
          </p:cNvSpPr>
          <p:nvPr>
            <p:ph type="ftr" sz="quarter" idx="11"/>
          </p:nvPr>
        </p:nvSpPr>
        <p:spPr/>
        <p:txBody>
          <a:bodyPr/>
          <a:lstStyle/>
          <a:p>
            <a:endParaRPr lang="es-PE"/>
          </a:p>
        </p:txBody>
      </p:sp>
      <p:sp>
        <p:nvSpPr>
          <p:cNvPr id="6" name="Slide Number Placeholder 5"/>
          <p:cNvSpPr>
            <a:spLocks noGrp="1"/>
          </p:cNvSpPr>
          <p:nvPr>
            <p:ph type="sldNum" sz="quarter" idx="12"/>
          </p:nvPr>
        </p:nvSpPr>
        <p:spPr/>
        <p:txBody>
          <a:bodyPr/>
          <a:lstStyle/>
          <a:p>
            <a:fld id="{01C9D67D-D236-4FCD-BDFA-B583B8E83FCE}" type="slidenum">
              <a:rPr lang="es-PE" smtClean="0"/>
              <a:t>‹Nº›</a:t>
            </a:fld>
            <a:endParaRPr lang="es-PE"/>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37299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85AFDF28-7C5A-465F-B3D0-C2F29D1867E5}" type="datetimeFigureOut">
              <a:rPr lang="es-PE" smtClean="0"/>
              <a:t>15/06/2021</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2856683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5AFDF28-7C5A-465F-B3D0-C2F29D1867E5}" type="datetimeFigureOut">
              <a:rPr lang="es-PE" smtClean="0"/>
              <a:t>15/06/2021</a:t>
            </a:fld>
            <a:endParaRPr lang="es-PE"/>
          </a:p>
        </p:txBody>
      </p:sp>
      <p:sp>
        <p:nvSpPr>
          <p:cNvPr id="8" name="Footer Placeholder 7"/>
          <p:cNvSpPr>
            <a:spLocks noGrp="1"/>
          </p:cNvSpPr>
          <p:nvPr>
            <p:ph type="ftr" sz="quarter" idx="11"/>
          </p:nvPr>
        </p:nvSpPr>
        <p:spPr/>
        <p:txBody>
          <a:bodyPr/>
          <a:lstStyle/>
          <a:p>
            <a:endParaRPr lang="es-PE"/>
          </a:p>
        </p:txBody>
      </p:sp>
      <p:sp>
        <p:nvSpPr>
          <p:cNvPr id="9" name="Slide Number Placeholder 8"/>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720119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5AFDF28-7C5A-465F-B3D0-C2F29D1867E5}" type="datetimeFigureOut">
              <a:rPr lang="es-PE" smtClean="0"/>
              <a:t>15/06/2021</a:t>
            </a:fld>
            <a:endParaRPr lang="es-PE"/>
          </a:p>
        </p:txBody>
      </p:sp>
      <p:sp>
        <p:nvSpPr>
          <p:cNvPr id="4" name="Footer Placeholder 3"/>
          <p:cNvSpPr>
            <a:spLocks noGrp="1"/>
          </p:cNvSpPr>
          <p:nvPr>
            <p:ph type="ftr" sz="quarter" idx="11"/>
          </p:nvPr>
        </p:nvSpPr>
        <p:spPr/>
        <p:txBody>
          <a:bodyPr/>
          <a:lstStyle/>
          <a:p>
            <a:endParaRPr lang="es-PE"/>
          </a:p>
        </p:txBody>
      </p:sp>
      <p:sp>
        <p:nvSpPr>
          <p:cNvPr id="5" name="Slide Number Placeholder 4"/>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122377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AFDF28-7C5A-465F-B3D0-C2F29D1867E5}" type="datetimeFigureOut">
              <a:rPr lang="es-PE" smtClean="0"/>
              <a:t>15/06/2021</a:t>
            </a:fld>
            <a:endParaRPr lang="es-PE"/>
          </a:p>
        </p:txBody>
      </p:sp>
      <p:sp>
        <p:nvSpPr>
          <p:cNvPr id="3" name="Footer Placeholder 2"/>
          <p:cNvSpPr>
            <a:spLocks noGrp="1"/>
          </p:cNvSpPr>
          <p:nvPr>
            <p:ph type="ftr" sz="quarter" idx="11"/>
          </p:nvPr>
        </p:nvSpPr>
        <p:spPr/>
        <p:txBody>
          <a:bodyPr/>
          <a:lstStyle/>
          <a:p>
            <a:endParaRPr lang="es-PE"/>
          </a:p>
        </p:txBody>
      </p:sp>
      <p:sp>
        <p:nvSpPr>
          <p:cNvPr id="4" name="Slide Number Placeholder 3"/>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1969466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5AFDF28-7C5A-465F-B3D0-C2F29D1867E5}" type="datetimeFigureOut">
              <a:rPr lang="es-PE" smtClean="0"/>
              <a:t>15/06/2021</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29501754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5AFDF28-7C5A-465F-B3D0-C2F29D1867E5}" type="datetimeFigureOut">
              <a:rPr lang="es-PE" smtClean="0"/>
              <a:t>15/06/2021</a:t>
            </a:fld>
            <a:endParaRPr lang="es-PE"/>
          </a:p>
        </p:txBody>
      </p:sp>
      <p:sp>
        <p:nvSpPr>
          <p:cNvPr id="6" name="Footer Placeholder 5"/>
          <p:cNvSpPr>
            <a:spLocks noGrp="1"/>
          </p:cNvSpPr>
          <p:nvPr>
            <p:ph type="ftr" sz="quarter" idx="11"/>
          </p:nvPr>
        </p:nvSpPr>
        <p:spPr/>
        <p:txBody>
          <a:bodyPr/>
          <a:lstStyle/>
          <a:p>
            <a:endParaRPr lang="es-PE"/>
          </a:p>
        </p:txBody>
      </p:sp>
      <p:sp>
        <p:nvSpPr>
          <p:cNvPr id="7" name="Slide Number Placeholder 6"/>
          <p:cNvSpPr>
            <a:spLocks noGrp="1"/>
          </p:cNvSpPr>
          <p:nvPr>
            <p:ph type="sldNum" sz="quarter" idx="12"/>
          </p:nvPr>
        </p:nvSpPr>
        <p:spPr/>
        <p:txBody>
          <a:bodyPr/>
          <a:lstStyle/>
          <a:p>
            <a:fld id="{01C9D67D-D236-4FCD-BDFA-B583B8E83FCE}" type="slidenum">
              <a:rPr lang="es-PE" smtClean="0"/>
              <a:t>‹Nº›</a:t>
            </a:fld>
            <a:endParaRPr lang="es-PE"/>
          </a:p>
        </p:txBody>
      </p:sp>
    </p:spTree>
    <p:extLst>
      <p:ext uri="{BB962C8B-B14F-4D97-AF65-F5344CB8AC3E}">
        <p14:creationId xmlns:p14="http://schemas.microsoft.com/office/powerpoint/2010/main" val="2954145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85AFDF28-7C5A-465F-B3D0-C2F29D1867E5}" type="datetimeFigureOut">
              <a:rPr lang="es-PE" smtClean="0"/>
              <a:t>15/06/2021</a:t>
            </a:fld>
            <a:endParaRPr lang="es-PE"/>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s-PE"/>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01C9D67D-D236-4FCD-BDFA-B583B8E83FCE}" type="slidenum">
              <a:rPr lang="es-PE" smtClean="0"/>
              <a:t>‹Nº›</a:t>
            </a:fld>
            <a:endParaRPr lang="es-PE"/>
          </a:p>
        </p:txBody>
      </p:sp>
    </p:spTree>
    <p:extLst>
      <p:ext uri="{BB962C8B-B14F-4D97-AF65-F5344CB8AC3E}">
        <p14:creationId xmlns:p14="http://schemas.microsoft.com/office/powerpoint/2010/main" val="300274332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hyperlink" Target="https://es.padlet.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2C0E38-2D49-406A-BE04-686C42B95581}"/>
              </a:ext>
            </a:extLst>
          </p:cNvPr>
          <p:cNvSpPr>
            <a:spLocks noGrp="1"/>
          </p:cNvSpPr>
          <p:nvPr>
            <p:ph type="title"/>
          </p:nvPr>
        </p:nvSpPr>
        <p:spPr>
          <a:xfrm>
            <a:off x="318782" y="365125"/>
            <a:ext cx="11670018" cy="6323542"/>
          </a:xfrm>
        </p:spPr>
        <p:txBody>
          <a:bodyPr/>
          <a:lstStyle/>
          <a:p>
            <a:pPr algn="ctr"/>
            <a:r>
              <a:rPr lang="es-ES" b="1" dirty="0">
                <a:solidFill>
                  <a:srgbClr val="FF0000"/>
                </a:solidFill>
                <a:latin typeface="Times New Roman" panose="02020603050405020304" pitchFamily="18" charset="0"/>
                <a:cs typeface="Times New Roman" panose="02020603050405020304" pitchFamily="18" charset="0"/>
              </a:rPr>
              <a:t>USO DE LA HERRAMIENTA DIGITAL PADLET</a:t>
            </a:r>
            <a:endParaRPr lang="es-PE" b="1" dirty="0">
              <a:solidFill>
                <a:srgbClr val="FF0000"/>
              </a:solidFill>
              <a:latin typeface="Times New Roman" panose="02020603050405020304" pitchFamily="18" charset="0"/>
              <a:cs typeface="Times New Roman" panose="02020603050405020304" pitchFamily="18" charset="0"/>
            </a:endParaRPr>
          </a:p>
        </p:txBody>
      </p:sp>
      <p:pic>
        <p:nvPicPr>
          <p:cNvPr id="4" name="Marcador de contenido 3">
            <a:extLst>
              <a:ext uri="{FF2B5EF4-FFF2-40B4-BE49-F238E27FC236}">
                <a16:creationId xmlns:a16="http://schemas.microsoft.com/office/drawing/2014/main" id="{3BF69E7E-E7C7-421F-99C0-12E3192C9B52}"/>
              </a:ext>
            </a:extLst>
          </p:cNvPr>
          <p:cNvPicPr>
            <a:picLocks noGrp="1" noChangeAspect="1"/>
          </p:cNvPicPr>
          <p:nvPr>
            <p:ph idx="1"/>
          </p:nvPr>
        </p:nvPicPr>
        <p:blipFill>
          <a:blip r:embed="rId2"/>
          <a:stretch>
            <a:fillRect/>
          </a:stretch>
        </p:blipFill>
        <p:spPr>
          <a:xfrm>
            <a:off x="3679660" y="4197787"/>
            <a:ext cx="4080156" cy="2295088"/>
          </a:xfrm>
          <a:prstGeom prst="rect">
            <a:avLst/>
          </a:prstGeom>
        </p:spPr>
      </p:pic>
      <p:pic>
        <p:nvPicPr>
          <p:cNvPr id="6" name="Imagen 5">
            <a:extLst>
              <a:ext uri="{FF2B5EF4-FFF2-40B4-BE49-F238E27FC236}">
                <a16:creationId xmlns:a16="http://schemas.microsoft.com/office/drawing/2014/main" id="{C9A21A99-B652-485C-982B-A5D11BD49A20}"/>
              </a:ext>
            </a:extLst>
          </p:cNvPr>
          <p:cNvPicPr>
            <a:picLocks noChangeAspect="1"/>
          </p:cNvPicPr>
          <p:nvPr/>
        </p:nvPicPr>
        <p:blipFill>
          <a:blip r:embed="rId3"/>
          <a:stretch>
            <a:fillRect/>
          </a:stretch>
        </p:blipFill>
        <p:spPr>
          <a:xfrm>
            <a:off x="9043541" y="365125"/>
            <a:ext cx="2829677" cy="2410967"/>
          </a:xfrm>
          <a:prstGeom prst="rect">
            <a:avLst/>
          </a:prstGeom>
        </p:spPr>
      </p:pic>
      <p:pic>
        <p:nvPicPr>
          <p:cNvPr id="3" name="Imagen 2">
            <a:extLst>
              <a:ext uri="{FF2B5EF4-FFF2-40B4-BE49-F238E27FC236}">
                <a16:creationId xmlns:a16="http://schemas.microsoft.com/office/drawing/2014/main" id="{909159C4-6699-45F4-9B94-8FEFAF41E832}"/>
              </a:ext>
            </a:extLst>
          </p:cNvPr>
          <p:cNvPicPr>
            <a:picLocks noChangeAspect="1"/>
          </p:cNvPicPr>
          <p:nvPr/>
        </p:nvPicPr>
        <p:blipFill>
          <a:blip r:embed="rId4"/>
          <a:stretch>
            <a:fillRect/>
          </a:stretch>
        </p:blipFill>
        <p:spPr>
          <a:xfrm>
            <a:off x="318782" y="169333"/>
            <a:ext cx="3316816" cy="2218681"/>
          </a:xfrm>
          <a:prstGeom prst="rect">
            <a:avLst/>
          </a:prstGeom>
        </p:spPr>
      </p:pic>
    </p:spTree>
    <p:extLst>
      <p:ext uri="{BB962C8B-B14F-4D97-AF65-F5344CB8AC3E}">
        <p14:creationId xmlns:p14="http://schemas.microsoft.com/office/powerpoint/2010/main" val="4210070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D50B97-AB93-4C19-85C4-205D7602C55C}"/>
              </a:ext>
            </a:extLst>
          </p:cNvPr>
          <p:cNvSpPr>
            <a:spLocks noGrp="1"/>
          </p:cNvSpPr>
          <p:nvPr>
            <p:ph type="title"/>
          </p:nvPr>
        </p:nvSpPr>
        <p:spPr>
          <a:xfrm>
            <a:off x="321733" y="365125"/>
            <a:ext cx="11650134" cy="1666875"/>
          </a:xfrm>
        </p:spPr>
        <p:txBody>
          <a:bodyPr>
            <a:normAutofit fontScale="90000"/>
          </a:bodyPr>
          <a:lstStyle/>
          <a:p>
            <a:pPr algn="l"/>
            <a:r>
              <a:rPr lang="es-ES" sz="2800" b="1" i="0" u="none" strike="noStrike" baseline="0" dirty="0">
                <a:solidFill>
                  <a:srgbClr val="FF0000"/>
                </a:solidFill>
                <a:latin typeface="Times New Roman" panose="02020603050405020304" pitchFamily="18" charset="0"/>
                <a:cs typeface="Times New Roman" panose="02020603050405020304" pitchFamily="18" charset="0"/>
              </a:rPr>
              <a:t>2. CREACIÓN DE UN PADLET</a:t>
            </a:r>
            <a:br>
              <a:rPr lang="es-ES" sz="1800" b="1" i="0" u="none" strike="noStrike" baseline="0" dirty="0">
                <a:latin typeface="Times New Roman" panose="02020603050405020304" pitchFamily="18" charset="0"/>
                <a:cs typeface="Times New Roman" panose="02020603050405020304" pitchFamily="18" charset="0"/>
              </a:rPr>
            </a:br>
            <a:r>
              <a:rPr lang="es-ES" sz="3100" b="0" i="0" u="none" strike="noStrike" baseline="0" dirty="0">
                <a:solidFill>
                  <a:schemeClr val="tx1"/>
                </a:solidFill>
                <a:latin typeface="Times New Roman" panose="02020603050405020304" pitchFamily="18" charset="0"/>
                <a:cs typeface="Times New Roman" panose="02020603050405020304" pitchFamily="18" charset="0"/>
              </a:rPr>
              <a:t>En el muro virtual, en la parte superior izquierda, clic al botón </a:t>
            </a:r>
            <a:br>
              <a:rPr lang="es-ES" sz="3100" b="0" i="0" u="none" strike="noStrike" baseline="0" dirty="0">
                <a:solidFill>
                  <a:schemeClr val="tx1"/>
                </a:solidFill>
                <a:latin typeface="Times New Roman" panose="02020603050405020304" pitchFamily="18" charset="0"/>
                <a:cs typeface="Times New Roman" panose="02020603050405020304" pitchFamily="18" charset="0"/>
              </a:rPr>
            </a:br>
            <a:r>
              <a:rPr lang="es-ES" sz="3100" b="0" i="0" u="none" strike="noStrike" baseline="0" dirty="0">
                <a:solidFill>
                  <a:schemeClr val="tx1"/>
                </a:solidFill>
                <a:latin typeface="Times New Roman" panose="02020603050405020304" pitchFamily="18" charset="0"/>
                <a:cs typeface="Times New Roman" panose="02020603050405020304" pitchFamily="18" charset="0"/>
              </a:rPr>
              <a:t>Se nos brinda una galería de opciones para crear nuestro Padlet, seleccionamos una y procedemos a </a:t>
            </a:r>
            <a:r>
              <a:rPr lang="es-PE" sz="3100" b="0" i="0" u="none" strike="noStrike" baseline="0" dirty="0">
                <a:solidFill>
                  <a:schemeClr val="tx1"/>
                </a:solidFill>
                <a:latin typeface="Times New Roman" panose="02020603050405020304" pitchFamily="18" charset="0"/>
                <a:cs typeface="Times New Roman" panose="02020603050405020304" pitchFamily="18" charset="0"/>
              </a:rPr>
              <a:t>editarla</a:t>
            </a:r>
            <a:r>
              <a:rPr lang="es-PE" sz="1800" b="0" i="0" u="none" strike="noStrike" baseline="0" dirty="0">
                <a:solidFill>
                  <a:schemeClr val="tx1"/>
                </a:solidFill>
                <a:latin typeface="Times New Roman" panose="02020603050405020304" pitchFamily="18" charset="0"/>
                <a:cs typeface="Times New Roman" panose="02020603050405020304" pitchFamily="18" charset="0"/>
              </a:rPr>
              <a:t>.</a:t>
            </a:r>
            <a:endParaRPr lang="es-PE" dirty="0">
              <a:solidFill>
                <a:schemeClr val="tx1"/>
              </a:solidFill>
              <a:latin typeface="Times New Roman" panose="02020603050405020304" pitchFamily="18" charset="0"/>
              <a:cs typeface="Times New Roman" panose="02020603050405020304" pitchFamily="18" charset="0"/>
            </a:endParaRPr>
          </a:p>
        </p:txBody>
      </p:sp>
      <p:pic>
        <p:nvPicPr>
          <p:cNvPr id="10" name="Marcador de contenido 9">
            <a:extLst>
              <a:ext uri="{FF2B5EF4-FFF2-40B4-BE49-F238E27FC236}">
                <a16:creationId xmlns:a16="http://schemas.microsoft.com/office/drawing/2014/main" id="{E51B8532-A425-43D0-9526-3E76E918787F}"/>
              </a:ext>
            </a:extLst>
          </p:cNvPr>
          <p:cNvPicPr>
            <a:picLocks noGrp="1" noChangeAspect="1"/>
          </p:cNvPicPr>
          <p:nvPr>
            <p:ph idx="1"/>
          </p:nvPr>
        </p:nvPicPr>
        <p:blipFill>
          <a:blip r:embed="rId2"/>
          <a:stretch>
            <a:fillRect/>
          </a:stretch>
        </p:blipFill>
        <p:spPr>
          <a:xfrm>
            <a:off x="2514746" y="2057400"/>
            <a:ext cx="7129171" cy="4038600"/>
          </a:xfrm>
        </p:spPr>
      </p:pic>
      <p:pic>
        <p:nvPicPr>
          <p:cNvPr id="6" name="Imagen 5">
            <a:extLst>
              <a:ext uri="{FF2B5EF4-FFF2-40B4-BE49-F238E27FC236}">
                <a16:creationId xmlns:a16="http://schemas.microsoft.com/office/drawing/2014/main" id="{7D8F7713-2113-468D-A81E-44AD2D9FC3A3}"/>
              </a:ext>
            </a:extLst>
          </p:cNvPr>
          <p:cNvPicPr/>
          <p:nvPr/>
        </p:nvPicPr>
        <p:blipFill rotWithShape="1">
          <a:blip r:embed="rId3">
            <a:extLst>
              <a:ext uri="{28A0092B-C50C-407E-A947-70E740481C1C}">
                <a14:useLocalDpi xmlns:a14="http://schemas.microsoft.com/office/drawing/2010/main" val="0"/>
              </a:ext>
            </a:extLst>
          </a:blip>
          <a:srcRect l="882" t="16311" r="80068" b="74904"/>
          <a:stretch/>
        </p:blipFill>
        <p:spPr bwMode="auto">
          <a:xfrm>
            <a:off x="9518650" y="615950"/>
            <a:ext cx="1835150" cy="58261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8808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444005-1AE4-4B7D-9A25-5B3BE515B80A}"/>
              </a:ext>
            </a:extLst>
          </p:cNvPr>
          <p:cNvSpPr>
            <a:spLocks noGrp="1"/>
          </p:cNvSpPr>
          <p:nvPr>
            <p:ph type="title"/>
          </p:nvPr>
        </p:nvSpPr>
        <p:spPr>
          <a:xfrm>
            <a:off x="304801" y="365125"/>
            <a:ext cx="11548532" cy="1325563"/>
          </a:xfrm>
        </p:spPr>
        <p:txBody>
          <a:bodyPr>
            <a:normAutofit/>
          </a:bodyPr>
          <a:lstStyle/>
          <a:p>
            <a:r>
              <a:rPr lang="es-ES" sz="3200" b="0" i="0" u="none" strike="noStrike" baseline="0" dirty="0">
                <a:solidFill>
                  <a:schemeClr val="tx1"/>
                </a:solidFill>
                <a:latin typeface="Times New Roman" panose="02020603050405020304" pitchFamily="18" charset="0"/>
                <a:cs typeface="Times New Roman" panose="02020603050405020304" pitchFamily="18" charset="0"/>
              </a:rPr>
              <a:t>Para agregar archivos, se hace clic en el icono en la parte inferior derecha </a:t>
            </a:r>
            <a:r>
              <a:rPr lang="es-ES" sz="3200" b="1" i="0" u="none" strike="noStrike" baseline="0" dirty="0">
                <a:solidFill>
                  <a:schemeClr val="tx1"/>
                </a:solidFill>
                <a:latin typeface="Times New Roman" panose="02020603050405020304" pitchFamily="18" charset="0"/>
                <a:cs typeface="Times New Roman" panose="02020603050405020304" pitchFamily="18" charset="0"/>
              </a:rPr>
              <a:t>AÑADIR PUBLICACIÓN</a:t>
            </a:r>
            <a:endParaRPr lang="es-PE" sz="6600"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a:extLst>
              <a:ext uri="{FF2B5EF4-FFF2-40B4-BE49-F238E27FC236}">
                <a16:creationId xmlns:a16="http://schemas.microsoft.com/office/drawing/2014/main" id="{20CCBF96-7FDB-497C-9EF1-F9A181E0432C}"/>
              </a:ext>
            </a:extLst>
          </p:cNvPr>
          <p:cNvPicPr>
            <a:picLocks noGrp="1"/>
          </p:cNvPicPr>
          <p:nvPr>
            <p:ph idx="1"/>
          </p:nvPr>
        </p:nvPicPr>
        <p:blipFill>
          <a:blip r:embed="rId2"/>
          <a:stretch>
            <a:fillRect/>
          </a:stretch>
        </p:blipFill>
        <p:spPr>
          <a:xfrm>
            <a:off x="2495260" y="2057400"/>
            <a:ext cx="7168142" cy="4038600"/>
          </a:xfrm>
          <a:prstGeom prst="rect">
            <a:avLst/>
          </a:prstGeom>
        </p:spPr>
      </p:pic>
      <p:sp>
        <p:nvSpPr>
          <p:cNvPr id="5" name="Flecha: hacia abajo 4">
            <a:extLst>
              <a:ext uri="{FF2B5EF4-FFF2-40B4-BE49-F238E27FC236}">
                <a16:creationId xmlns:a16="http://schemas.microsoft.com/office/drawing/2014/main" id="{6995DFBC-D750-49C5-9DBF-62730BD47170}"/>
              </a:ext>
            </a:extLst>
          </p:cNvPr>
          <p:cNvSpPr/>
          <p:nvPr/>
        </p:nvSpPr>
        <p:spPr>
          <a:xfrm>
            <a:off x="11396133" y="5029199"/>
            <a:ext cx="220134" cy="8466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086539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A8E8CD-B589-496A-AD1F-561158414054}"/>
              </a:ext>
            </a:extLst>
          </p:cNvPr>
          <p:cNvSpPr>
            <a:spLocks noGrp="1"/>
          </p:cNvSpPr>
          <p:nvPr>
            <p:ph type="title"/>
          </p:nvPr>
        </p:nvSpPr>
        <p:spPr>
          <a:xfrm>
            <a:off x="338667" y="365125"/>
            <a:ext cx="11480800" cy="1325563"/>
          </a:xfrm>
        </p:spPr>
        <p:txBody>
          <a:bodyPr>
            <a:normAutofit/>
          </a:bodyPr>
          <a:lstStyle/>
          <a:p>
            <a:r>
              <a:rPr lang="es-ES" sz="2800" b="1" i="0" u="none" strike="noStrike" baseline="0" dirty="0">
                <a:solidFill>
                  <a:schemeClr val="tx1"/>
                </a:solidFill>
                <a:latin typeface="Times New Roman" panose="02020603050405020304" pitchFamily="18" charset="0"/>
                <a:cs typeface="Times New Roman" panose="02020603050405020304" pitchFamily="18" charset="0"/>
              </a:rPr>
              <a:t>En la ventana desplegada podemos elegir qué tipo </a:t>
            </a:r>
            <a:r>
              <a:rPr lang="es-PE" sz="2800" b="1" i="0" u="none" strike="noStrike" baseline="0" dirty="0">
                <a:solidFill>
                  <a:schemeClr val="tx1"/>
                </a:solidFill>
                <a:latin typeface="Times New Roman" panose="02020603050405020304" pitchFamily="18" charset="0"/>
                <a:cs typeface="Times New Roman" panose="02020603050405020304" pitchFamily="18" charset="0"/>
              </a:rPr>
              <a:t>de archivo insertar a nuestro muro.</a:t>
            </a:r>
            <a:endParaRPr lang="es-PE" sz="6000" b="1" dirty="0">
              <a:solidFill>
                <a:schemeClr val="tx1"/>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A0B4DBE2-8231-4297-9846-8039BEE63865}"/>
              </a:ext>
            </a:extLst>
          </p:cNvPr>
          <p:cNvSpPr>
            <a:spLocks noGrp="1"/>
          </p:cNvSpPr>
          <p:nvPr>
            <p:ph idx="1"/>
          </p:nvPr>
        </p:nvSpPr>
        <p:spPr>
          <a:xfrm>
            <a:off x="338667" y="1690688"/>
            <a:ext cx="11480800" cy="5048779"/>
          </a:xfrm>
        </p:spPr>
        <p:txBody>
          <a:bodyPr/>
          <a:lstStyle/>
          <a:p>
            <a:endParaRPr lang="es-ES" dirty="0"/>
          </a:p>
          <a:p>
            <a:endParaRPr lang="es-PE" dirty="0"/>
          </a:p>
        </p:txBody>
      </p:sp>
      <p:pic>
        <p:nvPicPr>
          <p:cNvPr id="6" name="Imagen 5">
            <a:extLst>
              <a:ext uri="{FF2B5EF4-FFF2-40B4-BE49-F238E27FC236}">
                <a16:creationId xmlns:a16="http://schemas.microsoft.com/office/drawing/2014/main" id="{448CB3A6-1CE6-4ED3-A4F8-81A816AF374B}"/>
              </a:ext>
            </a:extLst>
          </p:cNvPr>
          <p:cNvPicPr/>
          <p:nvPr/>
        </p:nvPicPr>
        <p:blipFill rotWithShape="1">
          <a:blip r:embed="rId2"/>
          <a:srcRect l="33498" t="44593" r="32611" b="11625"/>
          <a:stretch/>
        </p:blipFill>
        <p:spPr bwMode="auto">
          <a:xfrm>
            <a:off x="457200" y="1444096"/>
            <a:ext cx="11565467" cy="529537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74277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99F28-61A1-4CF4-8FA5-73DCDDD894C6}"/>
              </a:ext>
            </a:extLst>
          </p:cNvPr>
          <p:cNvSpPr>
            <a:spLocks noGrp="1"/>
          </p:cNvSpPr>
          <p:nvPr>
            <p:ph type="title"/>
          </p:nvPr>
        </p:nvSpPr>
        <p:spPr>
          <a:xfrm>
            <a:off x="440267" y="365125"/>
            <a:ext cx="11142133" cy="1971674"/>
          </a:xfrm>
        </p:spPr>
        <p:txBody>
          <a:bodyPr>
            <a:normAutofit fontScale="90000"/>
          </a:bodyPr>
          <a:lstStyle/>
          <a:p>
            <a:r>
              <a:rPr lang="es-PE" sz="3100" b="1" i="0" u="none" strike="noStrike" baseline="0" dirty="0">
                <a:solidFill>
                  <a:srgbClr val="FF0000"/>
                </a:solidFill>
                <a:latin typeface="Times New Roman" panose="02020603050405020304" pitchFamily="18" charset="0"/>
                <a:cs typeface="Times New Roman" panose="02020603050405020304" pitchFamily="18" charset="0"/>
              </a:rPr>
              <a:t>3. CONFIGURACIÓN</a:t>
            </a:r>
            <a:br>
              <a:rPr lang="es-PE" sz="2400" b="1" i="0" u="none" strike="noStrike" baseline="0" dirty="0">
                <a:latin typeface="Times New Roman" panose="02020603050405020304" pitchFamily="18" charset="0"/>
                <a:cs typeface="Times New Roman" panose="02020603050405020304" pitchFamily="18" charset="0"/>
              </a:rPr>
            </a:br>
            <a:r>
              <a:rPr lang="es-ES" sz="2700" b="0" i="0" u="none" strike="noStrike" baseline="0" dirty="0">
                <a:solidFill>
                  <a:schemeClr val="tx1"/>
                </a:solidFill>
                <a:latin typeface="Times New Roman" panose="02020603050405020304" pitchFamily="18" charset="0"/>
                <a:cs typeface="Times New Roman" panose="02020603050405020304" pitchFamily="18" charset="0"/>
              </a:rPr>
              <a:t>Para configurar nuestro Padlet debemos ingresar en él, luego clic en la parte superior derecha en la “tuerca”.</a:t>
            </a:r>
            <a:br>
              <a:rPr lang="es-ES" sz="2700" b="0" i="0" u="none" strike="noStrike" baseline="0" dirty="0">
                <a:solidFill>
                  <a:schemeClr val="tx1"/>
                </a:solidFill>
                <a:latin typeface="Times New Roman" panose="02020603050405020304" pitchFamily="18" charset="0"/>
                <a:cs typeface="Times New Roman" panose="02020603050405020304" pitchFamily="18" charset="0"/>
              </a:rPr>
            </a:br>
            <a:r>
              <a:rPr lang="es-ES" sz="2700" b="0" i="0" u="none" strike="noStrike" baseline="0" dirty="0">
                <a:solidFill>
                  <a:schemeClr val="tx1"/>
                </a:solidFill>
                <a:latin typeface="Times New Roman" panose="02020603050405020304" pitchFamily="18" charset="0"/>
                <a:cs typeface="Times New Roman" panose="02020603050405020304" pitchFamily="18" charset="0"/>
              </a:rPr>
              <a:t>Una vez ahí podemos modificar una serie de parámetros dentro de nuestro muro, todos estos estarán </a:t>
            </a:r>
            <a:r>
              <a:rPr lang="es-PE" sz="2700" b="0" i="0" u="none" strike="noStrike" baseline="0" dirty="0">
                <a:solidFill>
                  <a:schemeClr val="tx1"/>
                </a:solidFill>
                <a:latin typeface="Times New Roman" panose="02020603050405020304" pitchFamily="18" charset="0"/>
                <a:cs typeface="Times New Roman" panose="02020603050405020304" pitchFamily="18" charset="0"/>
              </a:rPr>
              <a:t>determinados por las necesidades específicas de cada creador.</a:t>
            </a:r>
            <a:endParaRPr lang="es-PE" sz="5400"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a:extLst>
              <a:ext uri="{FF2B5EF4-FFF2-40B4-BE49-F238E27FC236}">
                <a16:creationId xmlns:a16="http://schemas.microsoft.com/office/drawing/2014/main" id="{976F6FF1-2528-4B85-8455-6B6EAACBC8F3}"/>
              </a:ext>
            </a:extLst>
          </p:cNvPr>
          <p:cNvPicPr>
            <a:picLocks noGrp="1"/>
          </p:cNvPicPr>
          <p:nvPr>
            <p:ph idx="1"/>
          </p:nvPr>
        </p:nvPicPr>
        <p:blipFill>
          <a:blip r:embed="rId2"/>
          <a:stretch>
            <a:fillRect/>
          </a:stretch>
        </p:blipFill>
        <p:spPr>
          <a:xfrm>
            <a:off x="2246075" y="2267124"/>
            <a:ext cx="7179733" cy="4038600"/>
          </a:xfrm>
          <a:prstGeom prst="rect">
            <a:avLst/>
          </a:prstGeom>
        </p:spPr>
      </p:pic>
    </p:spTree>
    <p:extLst>
      <p:ext uri="{BB962C8B-B14F-4D97-AF65-F5344CB8AC3E}">
        <p14:creationId xmlns:p14="http://schemas.microsoft.com/office/powerpoint/2010/main" val="2465770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38F14-6625-4C26-B466-97FBA3455728}"/>
              </a:ext>
            </a:extLst>
          </p:cNvPr>
          <p:cNvSpPr>
            <a:spLocks noGrp="1"/>
          </p:cNvSpPr>
          <p:nvPr>
            <p:ph type="title"/>
          </p:nvPr>
        </p:nvSpPr>
        <p:spPr>
          <a:xfrm>
            <a:off x="402750" y="425043"/>
            <a:ext cx="11098634" cy="1143698"/>
          </a:xfrm>
        </p:spPr>
        <p:txBody>
          <a:bodyPr>
            <a:normAutofit/>
          </a:bodyPr>
          <a:lstStyle/>
          <a:p>
            <a:r>
              <a:rPr lang="es-ES" sz="2800" b="0" i="0" u="none" strike="noStrike" baseline="0" dirty="0">
                <a:solidFill>
                  <a:schemeClr val="tx1"/>
                </a:solidFill>
                <a:latin typeface="Times New Roman" panose="02020603050405020304" pitchFamily="18" charset="0"/>
                <a:cs typeface="Times New Roman" panose="02020603050405020304" pitchFamily="18" charset="0"/>
              </a:rPr>
              <a:t>Para compartirlo, clic en la parte superior derecha en </a:t>
            </a:r>
            <a:r>
              <a:rPr lang="es-ES" sz="2800" b="1" i="0" u="none" strike="noStrike" baseline="0" dirty="0">
                <a:solidFill>
                  <a:schemeClr val="tx1"/>
                </a:solidFill>
                <a:latin typeface="Times New Roman" panose="02020603050405020304" pitchFamily="18" charset="0"/>
                <a:cs typeface="Times New Roman" panose="02020603050405020304" pitchFamily="18" charset="0"/>
              </a:rPr>
              <a:t>COMPARTIR, </a:t>
            </a:r>
            <a:r>
              <a:rPr lang="es-ES" sz="2800" b="0" i="0" u="none" strike="noStrike" baseline="0" dirty="0">
                <a:solidFill>
                  <a:schemeClr val="tx1"/>
                </a:solidFill>
                <a:latin typeface="Times New Roman" panose="02020603050405020304" pitchFamily="18" charset="0"/>
                <a:cs typeface="Times New Roman" panose="02020603050405020304" pitchFamily="18" charset="0"/>
              </a:rPr>
              <a:t>determinamos la forma como </a:t>
            </a:r>
            <a:r>
              <a:rPr lang="es-PE" sz="2800" b="0" i="0" u="none" strike="noStrike" baseline="0" dirty="0">
                <a:solidFill>
                  <a:schemeClr val="tx1"/>
                </a:solidFill>
                <a:latin typeface="Times New Roman" panose="02020603050405020304" pitchFamily="18" charset="0"/>
                <a:cs typeface="Times New Roman" panose="02020603050405020304" pitchFamily="18" charset="0"/>
              </a:rPr>
              <a:t>queremos enviar nuestro Padlet.</a:t>
            </a:r>
            <a:endParaRPr lang="es-PE" sz="6000" dirty="0">
              <a:solidFill>
                <a:schemeClr val="tx1"/>
              </a:solidFill>
              <a:latin typeface="Times New Roman" panose="02020603050405020304" pitchFamily="18" charset="0"/>
              <a:cs typeface="Times New Roman" panose="02020603050405020304" pitchFamily="18" charset="0"/>
            </a:endParaRPr>
          </a:p>
        </p:txBody>
      </p:sp>
      <p:pic>
        <p:nvPicPr>
          <p:cNvPr id="4" name="Marcador de contenido 3">
            <a:extLst>
              <a:ext uri="{FF2B5EF4-FFF2-40B4-BE49-F238E27FC236}">
                <a16:creationId xmlns:a16="http://schemas.microsoft.com/office/drawing/2014/main" id="{E58FF70D-BB82-4495-A63F-2B9C4EFF63B4}"/>
              </a:ext>
            </a:extLst>
          </p:cNvPr>
          <p:cNvPicPr>
            <a:picLocks noGrp="1"/>
          </p:cNvPicPr>
          <p:nvPr>
            <p:ph idx="1"/>
          </p:nvPr>
        </p:nvPicPr>
        <p:blipFill rotWithShape="1">
          <a:blip r:embed="rId2"/>
          <a:srcRect l="34336" t="19487" r="34195" b="44838"/>
          <a:stretch/>
        </p:blipFill>
        <p:spPr bwMode="auto">
          <a:xfrm>
            <a:off x="321734" y="1690688"/>
            <a:ext cx="11260666" cy="480218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078518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FB1843-FF43-44A5-AEEF-3BCFDE7C4605}"/>
              </a:ext>
            </a:extLst>
          </p:cNvPr>
          <p:cNvSpPr>
            <a:spLocks noGrp="1"/>
          </p:cNvSpPr>
          <p:nvPr>
            <p:ph type="title"/>
          </p:nvPr>
        </p:nvSpPr>
        <p:spPr>
          <a:xfrm>
            <a:off x="106947" y="365125"/>
            <a:ext cx="11446933" cy="1548342"/>
          </a:xfrm>
        </p:spPr>
        <p:txBody>
          <a:bodyPr>
            <a:noAutofit/>
          </a:bodyPr>
          <a:lstStyle/>
          <a:p>
            <a:br>
              <a:rPr lang="es-PE" sz="2800" b="1" i="0" u="none" strike="noStrike" baseline="0" dirty="0">
                <a:solidFill>
                  <a:srgbClr val="FF0000"/>
                </a:solidFill>
                <a:latin typeface="Times New Roman" panose="02020603050405020304" pitchFamily="18" charset="0"/>
                <a:cs typeface="Times New Roman" panose="02020603050405020304" pitchFamily="18" charset="0"/>
              </a:rPr>
            </a:br>
            <a:br>
              <a:rPr lang="es-PE" sz="2800" b="1" i="0" u="none" strike="noStrike" baseline="0" dirty="0">
                <a:solidFill>
                  <a:srgbClr val="FF0000"/>
                </a:solidFill>
                <a:latin typeface="Times New Roman" panose="02020603050405020304" pitchFamily="18" charset="0"/>
                <a:cs typeface="Times New Roman" panose="02020603050405020304" pitchFamily="18" charset="0"/>
              </a:rPr>
            </a:br>
            <a:r>
              <a:rPr lang="es-PE" sz="2800" b="1" i="0" u="none" strike="noStrike" baseline="0" dirty="0">
                <a:solidFill>
                  <a:srgbClr val="FF0000"/>
                </a:solidFill>
                <a:latin typeface="Times New Roman" panose="02020603050405020304" pitchFamily="18" charset="0"/>
                <a:cs typeface="Times New Roman" panose="02020603050405020304" pitchFamily="18" charset="0"/>
              </a:rPr>
              <a:t>4. COMPARTIR</a:t>
            </a:r>
            <a:br>
              <a:rPr lang="es-PE" sz="2800" b="1" i="0" u="none" strike="noStrike" baseline="0" dirty="0">
                <a:latin typeface="Times New Roman" panose="02020603050405020304" pitchFamily="18" charset="0"/>
                <a:cs typeface="Times New Roman" panose="02020603050405020304" pitchFamily="18" charset="0"/>
              </a:rPr>
            </a:br>
            <a:r>
              <a:rPr lang="es-ES" sz="2800" i="0" u="none" strike="noStrike" baseline="0" dirty="0">
                <a:solidFill>
                  <a:schemeClr val="tx1"/>
                </a:solidFill>
                <a:latin typeface="Times New Roman" panose="02020603050405020304" pitchFamily="18" charset="0"/>
                <a:cs typeface="Times New Roman" panose="02020603050405020304" pitchFamily="18" charset="0"/>
              </a:rPr>
              <a:t>Cuando nuestro muro se encuentre listo, es hora de compartirlo, ya sea para informar sobre un tema a los demás, o buscar colaboraciones que brinden insumos que vuelvan nuestro Padlet más atractivo.</a:t>
            </a:r>
            <a:br>
              <a:rPr lang="es-ES" sz="2800" b="0" i="0" u="none" strike="noStrike" baseline="0" dirty="0">
                <a:latin typeface="Times New Roman" panose="02020603050405020304" pitchFamily="18" charset="0"/>
                <a:cs typeface="Times New Roman" panose="02020603050405020304" pitchFamily="18" charset="0"/>
              </a:rPr>
            </a:br>
            <a:endParaRPr lang="es-PE" sz="2800" dirty="0">
              <a:latin typeface="Times New Roman" panose="02020603050405020304" pitchFamily="18" charset="0"/>
              <a:cs typeface="Times New Roman" panose="02020603050405020304" pitchFamily="18" charset="0"/>
            </a:endParaRPr>
          </a:p>
        </p:txBody>
      </p:sp>
      <p:sp>
        <p:nvSpPr>
          <p:cNvPr id="6" name="Marcador de contenido 5">
            <a:extLst>
              <a:ext uri="{FF2B5EF4-FFF2-40B4-BE49-F238E27FC236}">
                <a16:creationId xmlns:a16="http://schemas.microsoft.com/office/drawing/2014/main" id="{CA0CCEEA-CB25-45F5-B2ED-221A818E087E}"/>
              </a:ext>
            </a:extLst>
          </p:cNvPr>
          <p:cNvSpPr>
            <a:spLocks noGrp="1"/>
          </p:cNvSpPr>
          <p:nvPr>
            <p:ph idx="1"/>
          </p:nvPr>
        </p:nvSpPr>
        <p:spPr>
          <a:xfrm>
            <a:off x="203199" y="1825624"/>
            <a:ext cx="11624731" cy="5032375"/>
          </a:xfrm>
        </p:spPr>
        <p:txBody>
          <a:bodyPr>
            <a:normAutofit lnSpcReduction="10000"/>
          </a:bodyPr>
          <a:lstStyle/>
          <a:p>
            <a:endParaRPr lang="es-ES" sz="1800" b="0" i="0" u="none" strike="noStrike" baseline="0" dirty="0">
              <a:latin typeface="LiberationSerif"/>
            </a:endParaRPr>
          </a:p>
          <a:p>
            <a:endParaRPr lang="es-ES" sz="1800" dirty="0">
              <a:latin typeface="LiberationSerif"/>
            </a:endParaRPr>
          </a:p>
          <a:p>
            <a:endParaRPr lang="es-ES" sz="1800" b="0" i="0" u="none" strike="noStrike" baseline="0" dirty="0">
              <a:latin typeface="LiberationSerif"/>
            </a:endParaRPr>
          </a:p>
          <a:p>
            <a:endParaRPr lang="es-ES" sz="1800" dirty="0">
              <a:latin typeface="LiberationSerif"/>
            </a:endParaRPr>
          </a:p>
          <a:p>
            <a:endParaRPr lang="es-ES" sz="1800" b="0" i="0" u="none" strike="noStrike" baseline="0" dirty="0">
              <a:latin typeface="LiberationSerif"/>
            </a:endParaRPr>
          </a:p>
          <a:p>
            <a:endParaRPr lang="es-ES" sz="1800" dirty="0">
              <a:latin typeface="LiberationSerif"/>
            </a:endParaRPr>
          </a:p>
          <a:p>
            <a:endParaRPr lang="es-ES" sz="1800" b="0" i="0" u="none" strike="noStrike" baseline="0" dirty="0">
              <a:latin typeface="LiberationSerif"/>
            </a:endParaRPr>
          </a:p>
          <a:p>
            <a:endParaRPr lang="es-ES" sz="1800" dirty="0">
              <a:latin typeface="LiberationSerif"/>
            </a:endParaRPr>
          </a:p>
          <a:p>
            <a:endParaRPr lang="es-ES" sz="1800" b="0" i="0" u="none" strike="noStrike" baseline="0" dirty="0">
              <a:latin typeface="LiberationSerif"/>
            </a:endParaRPr>
          </a:p>
          <a:p>
            <a:endParaRPr lang="es-ES" sz="1800" dirty="0">
              <a:latin typeface="LiberationSerif"/>
            </a:endParaRPr>
          </a:p>
          <a:p>
            <a:endParaRPr lang="es-ES" sz="1800" b="0" i="0" u="none" strike="noStrike" baseline="0" dirty="0">
              <a:latin typeface="LiberationSerif"/>
            </a:endParaRPr>
          </a:p>
          <a:p>
            <a:pPr marL="0" indent="0">
              <a:buNone/>
            </a:pPr>
            <a:r>
              <a:rPr lang="es-ES" sz="2400" b="1" i="0" u="none" strike="noStrike" baseline="0" dirty="0">
                <a:latin typeface="Times New Roman" panose="02020603050405020304" pitchFamily="18" charset="0"/>
                <a:cs typeface="Times New Roman" panose="02020603050405020304" pitchFamily="18" charset="0"/>
              </a:rPr>
              <a:t>El contenido ha sido compartido y a la espera de reacciones o colaboraciones</a:t>
            </a:r>
            <a:endParaRPr lang="es-PE" sz="3600" b="1"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1C204A88-DD13-4821-8AD8-4656C904DF4A}"/>
              </a:ext>
            </a:extLst>
          </p:cNvPr>
          <p:cNvPicPr/>
          <p:nvPr/>
        </p:nvPicPr>
        <p:blipFill>
          <a:blip r:embed="rId2"/>
          <a:stretch>
            <a:fillRect/>
          </a:stretch>
        </p:blipFill>
        <p:spPr>
          <a:xfrm>
            <a:off x="543203" y="2518777"/>
            <a:ext cx="9707704" cy="3369733"/>
          </a:xfrm>
          <a:prstGeom prst="rect">
            <a:avLst/>
          </a:prstGeom>
        </p:spPr>
      </p:pic>
    </p:spTree>
    <p:extLst>
      <p:ext uri="{BB962C8B-B14F-4D97-AF65-F5344CB8AC3E}">
        <p14:creationId xmlns:p14="http://schemas.microsoft.com/office/powerpoint/2010/main" val="2261072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D58CA9-1753-444D-8848-46E578FE1115}"/>
              </a:ext>
            </a:extLst>
          </p:cNvPr>
          <p:cNvSpPr>
            <a:spLocks noGrp="1"/>
          </p:cNvSpPr>
          <p:nvPr>
            <p:ph type="title"/>
          </p:nvPr>
        </p:nvSpPr>
        <p:spPr>
          <a:xfrm>
            <a:off x="186267" y="365125"/>
            <a:ext cx="11565466" cy="1768475"/>
          </a:xfrm>
        </p:spPr>
        <p:txBody>
          <a:bodyPr>
            <a:normAutofit fontScale="90000"/>
          </a:bodyPr>
          <a:lstStyle/>
          <a:p>
            <a:r>
              <a:rPr lang="es-PE" sz="3200" b="1" i="0" u="none" strike="noStrike" baseline="0" dirty="0">
                <a:solidFill>
                  <a:srgbClr val="FF0000"/>
                </a:solidFill>
                <a:latin typeface="LiberationSerif-Bold"/>
              </a:rPr>
              <a:t>ASPECTOS IMPORTANTES</a:t>
            </a:r>
            <a:br>
              <a:rPr lang="es-PE" sz="3200" b="1" i="0" u="none" strike="noStrike" baseline="0" dirty="0">
                <a:solidFill>
                  <a:srgbClr val="FF0000"/>
                </a:solidFill>
                <a:latin typeface="LiberationSerif-Bold"/>
              </a:rPr>
            </a:br>
            <a:br>
              <a:rPr lang="es-PE" sz="1800" b="1" i="0" u="none" strike="noStrike" baseline="0" dirty="0">
                <a:latin typeface="LiberationSerif-Bold"/>
              </a:rPr>
            </a:br>
            <a:r>
              <a:rPr lang="es-ES" sz="2800" b="0" i="0" u="none" strike="noStrike" baseline="0" dirty="0">
                <a:solidFill>
                  <a:schemeClr val="tx1"/>
                </a:solidFill>
                <a:latin typeface="Times New Roman" panose="02020603050405020304" pitchFamily="18" charset="0"/>
                <a:cs typeface="Times New Roman" panose="02020603050405020304" pitchFamily="18" charset="0"/>
              </a:rPr>
              <a:t>Padlet brinda una galería donde se muestran otros Padlet previamente publicados, con el fin, ya sea, de obtener ideas para los nuestros o simplemente para ingresar y brindar una colaboración</a:t>
            </a:r>
            <a:r>
              <a:rPr lang="es-ES" sz="1800" b="0" i="0" u="none" strike="noStrike" baseline="0" dirty="0">
                <a:latin typeface="LiberationSerif"/>
              </a:rPr>
              <a:t>.</a:t>
            </a:r>
            <a:endParaRPr lang="es-PE" dirty="0"/>
          </a:p>
        </p:txBody>
      </p:sp>
      <p:pic>
        <p:nvPicPr>
          <p:cNvPr id="4" name="Marcador de contenido 3">
            <a:extLst>
              <a:ext uri="{FF2B5EF4-FFF2-40B4-BE49-F238E27FC236}">
                <a16:creationId xmlns:a16="http://schemas.microsoft.com/office/drawing/2014/main" id="{6B26908F-47A8-429C-9A4D-604BEFEF3A90}"/>
              </a:ext>
            </a:extLst>
          </p:cNvPr>
          <p:cNvPicPr>
            <a:picLocks noGrp="1"/>
          </p:cNvPicPr>
          <p:nvPr>
            <p:ph idx="1"/>
          </p:nvPr>
        </p:nvPicPr>
        <p:blipFill>
          <a:blip r:embed="rId2"/>
          <a:stretch>
            <a:fillRect/>
          </a:stretch>
        </p:blipFill>
        <p:spPr>
          <a:xfrm>
            <a:off x="440267" y="2133600"/>
            <a:ext cx="10244666" cy="4359275"/>
          </a:xfrm>
          <a:prstGeom prst="rect">
            <a:avLst/>
          </a:prstGeom>
        </p:spPr>
      </p:pic>
    </p:spTree>
    <p:extLst>
      <p:ext uri="{BB962C8B-B14F-4D97-AF65-F5344CB8AC3E}">
        <p14:creationId xmlns:p14="http://schemas.microsoft.com/office/powerpoint/2010/main" val="12543442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76535FE-28F7-4EEE-9D86-9E6706568B8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751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AA575B6-8750-42C1-B6B6-B3FCD3B66693}"/>
              </a:ext>
            </a:extLst>
          </p:cNvPr>
          <p:cNvSpPr>
            <a:spLocks noGrp="1"/>
          </p:cNvSpPr>
          <p:nvPr>
            <p:ph idx="1"/>
          </p:nvPr>
        </p:nvSpPr>
        <p:spPr>
          <a:xfrm>
            <a:off x="1143000" y="649705"/>
            <a:ext cx="10142621" cy="5446295"/>
          </a:xfrm>
        </p:spPr>
        <p:txBody>
          <a:bodyPr>
            <a:normAutofit/>
          </a:bodyPr>
          <a:lstStyle/>
          <a:p>
            <a:pPr marL="45720" indent="0" algn="ctr">
              <a:buNone/>
            </a:pPr>
            <a:endParaRPr lang="es-ES" sz="7200" dirty="0">
              <a:solidFill>
                <a:srgbClr val="FF0000"/>
              </a:solidFill>
            </a:endParaRPr>
          </a:p>
          <a:p>
            <a:pPr marL="45720" indent="0" algn="ctr">
              <a:buNone/>
            </a:pPr>
            <a:r>
              <a:rPr lang="es-ES" sz="9600" b="1" dirty="0">
                <a:solidFill>
                  <a:srgbClr val="FF0000"/>
                </a:solidFill>
                <a:latin typeface="Times New Roman" panose="02020603050405020304" pitchFamily="18" charset="0"/>
                <a:cs typeface="Times New Roman" panose="02020603050405020304" pitchFamily="18" charset="0"/>
              </a:rPr>
              <a:t>GRACIAS</a:t>
            </a:r>
            <a:endParaRPr lang="es-PE" sz="9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3163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C7B6446-F0F4-4F9E-8127-14576E739CAA}"/>
              </a:ext>
            </a:extLst>
          </p:cNvPr>
          <p:cNvSpPr>
            <a:spLocks noGrp="1"/>
          </p:cNvSpPr>
          <p:nvPr>
            <p:ph idx="1"/>
          </p:nvPr>
        </p:nvSpPr>
        <p:spPr>
          <a:xfrm>
            <a:off x="406400" y="237067"/>
            <a:ext cx="10947400" cy="5939896"/>
          </a:xfrm>
        </p:spPr>
        <p:txBody>
          <a:bodyPr/>
          <a:lstStyle/>
          <a:p>
            <a:pPr marL="0" indent="0" algn="l">
              <a:buNone/>
            </a:pPr>
            <a:r>
              <a:rPr lang="es-ES" sz="2000" b="0" i="0" u="none" strike="noStrike" baseline="0" dirty="0">
                <a:solidFill>
                  <a:schemeClr val="tx1"/>
                </a:solidFill>
                <a:latin typeface="Times New Roman" panose="02020603050405020304" pitchFamily="18" charset="0"/>
                <a:cs typeface="Times New Roman" panose="02020603050405020304" pitchFamily="18" charset="0"/>
              </a:rPr>
              <a:t>Padlet es un muro digital que permite almacenar y compartir contenido multimedia, también se utiliza como una pizarra colaborativa; permite enlazar imágenes, videos, audios y documentos siendo una </a:t>
            </a:r>
            <a:r>
              <a:rPr lang="es-PE" sz="2000" b="0" i="0" u="none" strike="noStrike" baseline="0" dirty="0">
                <a:solidFill>
                  <a:schemeClr val="tx1"/>
                </a:solidFill>
                <a:latin typeface="Times New Roman" panose="02020603050405020304" pitchFamily="18" charset="0"/>
                <a:cs typeface="Times New Roman" panose="02020603050405020304" pitchFamily="18" charset="0"/>
              </a:rPr>
              <a:t>especie de biblioteca virtual.</a:t>
            </a:r>
          </a:p>
          <a:p>
            <a:pPr marL="0" indent="0" algn="l">
              <a:buNone/>
            </a:pPr>
            <a:r>
              <a:rPr lang="es-ES" sz="2000" b="0" i="0" u="none" strike="noStrike" baseline="0" dirty="0">
                <a:solidFill>
                  <a:schemeClr val="tx1"/>
                </a:solidFill>
                <a:latin typeface="Times New Roman" panose="02020603050405020304" pitchFamily="18" charset="0"/>
                <a:cs typeface="Times New Roman" panose="02020603050405020304" pitchFamily="18" charset="0"/>
              </a:rPr>
              <a:t>Padlet posee una interfaz sencilla e intuitiva que facilita la manipulación de herramientas.</a:t>
            </a:r>
          </a:p>
          <a:p>
            <a:pPr marL="0" indent="0" algn="l">
              <a:buNone/>
            </a:pPr>
            <a:endParaRPr lang="es-PE" dirty="0"/>
          </a:p>
        </p:txBody>
      </p:sp>
      <p:pic>
        <p:nvPicPr>
          <p:cNvPr id="5" name="Imagen 4">
            <a:extLst>
              <a:ext uri="{FF2B5EF4-FFF2-40B4-BE49-F238E27FC236}">
                <a16:creationId xmlns:a16="http://schemas.microsoft.com/office/drawing/2014/main" id="{EBE671F9-EBCC-43EC-9764-4BA10B3DA180}"/>
              </a:ext>
            </a:extLst>
          </p:cNvPr>
          <p:cNvPicPr>
            <a:picLocks noChangeAspect="1"/>
          </p:cNvPicPr>
          <p:nvPr/>
        </p:nvPicPr>
        <p:blipFill>
          <a:blip r:embed="rId2"/>
          <a:stretch>
            <a:fillRect/>
          </a:stretch>
        </p:blipFill>
        <p:spPr>
          <a:xfrm>
            <a:off x="406400" y="1752712"/>
            <a:ext cx="11006667" cy="4868221"/>
          </a:xfrm>
          <a:prstGeom prst="rect">
            <a:avLst/>
          </a:prstGeom>
        </p:spPr>
      </p:pic>
    </p:spTree>
    <p:extLst>
      <p:ext uri="{BB962C8B-B14F-4D97-AF65-F5344CB8AC3E}">
        <p14:creationId xmlns:p14="http://schemas.microsoft.com/office/powerpoint/2010/main" val="581121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15221-80E3-4D62-8D53-42986F78AA77}"/>
              </a:ext>
            </a:extLst>
          </p:cNvPr>
          <p:cNvSpPr>
            <a:spLocks noGrp="1"/>
          </p:cNvSpPr>
          <p:nvPr>
            <p:ph type="title"/>
          </p:nvPr>
        </p:nvSpPr>
        <p:spPr>
          <a:xfrm>
            <a:off x="729842" y="762000"/>
            <a:ext cx="10951408" cy="1356360"/>
          </a:xfrm>
        </p:spPr>
        <p:txBody>
          <a:bodyPr>
            <a:normAutofit/>
          </a:bodyPr>
          <a:lstStyle/>
          <a:p>
            <a:r>
              <a:rPr lang="es-ES" sz="4000" dirty="0">
                <a:solidFill>
                  <a:srgbClr val="FF0000"/>
                </a:solidFill>
              </a:rPr>
              <a:t>¿</a:t>
            </a:r>
            <a:r>
              <a:rPr lang="es-ES" sz="4000" b="1" dirty="0">
                <a:solidFill>
                  <a:srgbClr val="FF0000"/>
                </a:solidFill>
                <a:latin typeface="Times New Roman" panose="02020603050405020304" pitchFamily="18" charset="0"/>
                <a:cs typeface="Times New Roman" panose="02020603050405020304" pitchFamily="18" charset="0"/>
              </a:rPr>
              <a:t>CÓMO HACER PARA UTILIZAR PADLET</a:t>
            </a:r>
            <a:r>
              <a:rPr lang="es-ES" sz="4000" dirty="0">
                <a:solidFill>
                  <a:srgbClr val="FF0000"/>
                </a:solidFill>
              </a:rPr>
              <a:t>?</a:t>
            </a:r>
            <a:endParaRPr lang="es-PE" sz="4000" dirty="0">
              <a:solidFill>
                <a:srgbClr val="FF0000"/>
              </a:solidFill>
            </a:endParaRPr>
          </a:p>
        </p:txBody>
      </p:sp>
      <p:sp>
        <p:nvSpPr>
          <p:cNvPr id="3" name="Marcador de contenido 2">
            <a:extLst>
              <a:ext uri="{FF2B5EF4-FFF2-40B4-BE49-F238E27FC236}">
                <a16:creationId xmlns:a16="http://schemas.microsoft.com/office/drawing/2014/main" id="{BA5CCF7E-9D64-481C-96B1-7A11AC29A343}"/>
              </a:ext>
            </a:extLst>
          </p:cNvPr>
          <p:cNvSpPr>
            <a:spLocks noGrp="1"/>
          </p:cNvSpPr>
          <p:nvPr>
            <p:ph idx="1"/>
          </p:nvPr>
        </p:nvSpPr>
        <p:spPr>
          <a:xfrm>
            <a:off x="958442" y="2367793"/>
            <a:ext cx="9872871" cy="4038600"/>
          </a:xfrm>
        </p:spPr>
        <p:txBody>
          <a:bodyPr/>
          <a:lstStyle/>
          <a:p>
            <a:pPr marL="0" indent="0" algn="l">
              <a:buNone/>
            </a:pPr>
            <a:r>
              <a:rPr lang="es-PE" sz="1800" b="0" i="0" u="none" strike="noStrike" baseline="0" dirty="0">
                <a:solidFill>
                  <a:schemeClr val="tx1"/>
                </a:solidFill>
                <a:latin typeface="Times New Roman" panose="02020603050405020304" pitchFamily="18" charset="0"/>
                <a:cs typeface="Times New Roman" panose="02020603050405020304" pitchFamily="18" charset="0"/>
              </a:rPr>
              <a:t>1. Registrarse</a:t>
            </a:r>
          </a:p>
          <a:p>
            <a:pPr marL="0" indent="0" algn="l">
              <a:buNone/>
            </a:pPr>
            <a:r>
              <a:rPr lang="es-ES" sz="1800" b="0" i="0" u="none" strike="noStrike" baseline="0" dirty="0">
                <a:solidFill>
                  <a:schemeClr val="tx1"/>
                </a:solidFill>
                <a:latin typeface="Times New Roman" panose="02020603050405020304" pitchFamily="18" charset="0"/>
                <a:cs typeface="Times New Roman" panose="02020603050405020304" pitchFamily="18" charset="0"/>
              </a:rPr>
              <a:t>2. Crear un muro digital</a:t>
            </a:r>
          </a:p>
          <a:p>
            <a:pPr marL="0" indent="0" algn="l">
              <a:buNone/>
            </a:pPr>
            <a:r>
              <a:rPr lang="es-PE" sz="1800" b="0" i="0" u="none" strike="noStrike" baseline="0" dirty="0">
                <a:solidFill>
                  <a:schemeClr val="tx1"/>
                </a:solidFill>
                <a:latin typeface="Times New Roman" panose="02020603050405020304" pitchFamily="18" charset="0"/>
                <a:cs typeface="Times New Roman" panose="02020603050405020304" pitchFamily="18" charset="0"/>
              </a:rPr>
              <a:t>3. Configurarlo</a:t>
            </a:r>
          </a:p>
          <a:p>
            <a:pPr marL="0" indent="0" algn="l">
              <a:buNone/>
            </a:pPr>
            <a:r>
              <a:rPr lang="es-PE" sz="1800" b="0" i="0" u="none" strike="noStrike" baseline="0" dirty="0">
                <a:solidFill>
                  <a:schemeClr val="tx1"/>
                </a:solidFill>
                <a:latin typeface="Times New Roman" panose="02020603050405020304" pitchFamily="18" charset="0"/>
                <a:cs typeface="Times New Roman" panose="02020603050405020304" pitchFamily="18" charset="0"/>
              </a:rPr>
              <a:t>4. Compartirlo</a:t>
            </a:r>
            <a:endParaRPr lang="es-PE"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692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67A34F8-3117-4CD5-8F3F-8BE0F7862FAB}"/>
              </a:ext>
            </a:extLst>
          </p:cNvPr>
          <p:cNvSpPr>
            <a:spLocks noGrp="1"/>
          </p:cNvSpPr>
          <p:nvPr>
            <p:ph idx="1"/>
          </p:nvPr>
        </p:nvSpPr>
        <p:spPr>
          <a:xfrm>
            <a:off x="0" y="237067"/>
            <a:ext cx="11751733" cy="5892799"/>
          </a:xfrm>
        </p:spPr>
        <p:txBody>
          <a:bodyPr/>
          <a:lstStyle/>
          <a:p>
            <a:r>
              <a:rPr lang="es-ES" dirty="0"/>
              <a:t>.</a:t>
            </a:r>
            <a:endParaRPr lang="es-PE" dirty="0"/>
          </a:p>
        </p:txBody>
      </p:sp>
      <p:sp>
        <p:nvSpPr>
          <p:cNvPr id="4" name="Elipse 3">
            <a:extLst>
              <a:ext uri="{FF2B5EF4-FFF2-40B4-BE49-F238E27FC236}">
                <a16:creationId xmlns:a16="http://schemas.microsoft.com/office/drawing/2014/main" id="{7BE3E283-475C-4CE9-8459-8DECC101245D}"/>
              </a:ext>
            </a:extLst>
          </p:cNvPr>
          <p:cNvSpPr/>
          <p:nvPr/>
        </p:nvSpPr>
        <p:spPr>
          <a:xfrm>
            <a:off x="4792132" y="2421467"/>
            <a:ext cx="3996267" cy="1930400"/>
          </a:xfrm>
          <a:prstGeom prst="ellipse">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s-ES" dirty="0"/>
              <a:t>USO EDUCATIVO DE</a:t>
            </a:r>
          </a:p>
          <a:p>
            <a:pPr algn="ctr"/>
            <a:endParaRPr lang="es-ES" dirty="0"/>
          </a:p>
          <a:p>
            <a:pPr algn="ctr"/>
            <a:endParaRPr lang="es-ES" dirty="0"/>
          </a:p>
          <a:p>
            <a:pPr algn="ctr"/>
            <a:endParaRPr lang="es-PE" dirty="0"/>
          </a:p>
        </p:txBody>
      </p:sp>
      <p:pic>
        <p:nvPicPr>
          <p:cNvPr id="5" name="Imagen 4">
            <a:extLst>
              <a:ext uri="{FF2B5EF4-FFF2-40B4-BE49-F238E27FC236}">
                <a16:creationId xmlns:a16="http://schemas.microsoft.com/office/drawing/2014/main" id="{6ABD0942-1A46-472D-9C24-A5002F82E059}"/>
              </a:ext>
            </a:extLst>
          </p:cNvPr>
          <p:cNvPicPr>
            <a:picLocks noChangeAspect="1"/>
          </p:cNvPicPr>
          <p:nvPr/>
        </p:nvPicPr>
        <p:blipFill>
          <a:blip r:embed="rId2"/>
          <a:stretch>
            <a:fillRect/>
          </a:stretch>
        </p:blipFill>
        <p:spPr>
          <a:xfrm>
            <a:off x="6096000" y="3183466"/>
            <a:ext cx="1475360" cy="829128"/>
          </a:xfrm>
          <a:prstGeom prst="rect">
            <a:avLst/>
          </a:prstGeom>
        </p:spPr>
      </p:pic>
      <p:sp>
        <p:nvSpPr>
          <p:cNvPr id="6" name="Elipse 5">
            <a:extLst>
              <a:ext uri="{FF2B5EF4-FFF2-40B4-BE49-F238E27FC236}">
                <a16:creationId xmlns:a16="http://schemas.microsoft.com/office/drawing/2014/main" id="{443B6BA3-8117-42AD-8DA2-E126AC5547D7}"/>
              </a:ext>
            </a:extLst>
          </p:cNvPr>
          <p:cNvSpPr/>
          <p:nvPr/>
        </p:nvSpPr>
        <p:spPr>
          <a:xfrm>
            <a:off x="67735" y="243025"/>
            <a:ext cx="2675466" cy="1416746"/>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Crear un </a:t>
            </a:r>
            <a:r>
              <a:rPr lang="es-PE" sz="1800" i="1"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instructivo</a:t>
            </a:r>
            <a:r>
              <a:rPr lang="es-PE" sz="1800"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 o manual para un proyecto</a:t>
            </a:r>
            <a:endPar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Elipse 9">
            <a:extLst>
              <a:ext uri="{FF2B5EF4-FFF2-40B4-BE49-F238E27FC236}">
                <a16:creationId xmlns:a16="http://schemas.microsoft.com/office/drawing/2014/main" id="{C4325532-C209-43BA-927C-D2A519A3440F}"/>
              </a:ext>
            </a:extLst>
          </p:cNvPr>
          <p:cNvSpPr/>
          <p:nvPr/>
        </p:nvSpPr>
        <p:spPr>
          <a:xfrm>
            <a:off x="3170105" y="-132032"/>
            <a:ext cx="2675466" cy="17379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lnSpc>
                <a:spcPct val="107000"/>
              </a:lnSpc>
              <a:spcAft>
                <a:spcPts val="800"/>
              </a:spcAft>
              <a:buSzPts val="1000"/>
              <a:tabLst>
                <a:tab pos="457200" algn="l"/>
              </a:tabLst>
            </a:pPr>
            <a:r>
              <a:rPr lang="es-PE" sz="1800" dirty="0">
                <a:solidFill>
                  <a:srgbClr val="292F33"/>
                </a:solidFill>
                <a:latin typeface="Times New Roman" panose="02020603050405020304" pitchFamily="18" charset="0"/>
                <a:ea typeface="Calibri" panose="020F0502020204030204" pitchFamily="34" charset="0"/>
                <a:cs typeface="Times New Roman" panose="02020603050405020304" pitchFamily="18" charset="0"/>
              </a:rPr>
              <a:t>Recopilar recursos para utilizar en el aula como material de ayuda</a:t>
            </a:r>
          </a:p>
        </p:txBody>
      </p:sp>
      <p:sp>
        <p:nvSpPr>
          <p:cNvPr id="12" name="Elipse 11">
            <a:extLst>
              <a:ext uri="{FF2B5EF4-FFF2-40B4-BE49-F238E27FC236}">
                <a16:creationId xmlns:a16="http://schemas.microsoft.com/office/drawing/2014/main" id="{A82201DC-7D4F-4250-A5D3-FCB248833FB7}"/>
              </a:ext>
            </a:extLst>
          </p:cNvPr>
          <p:cNvSpPr/>
          <p:nvPr/>
        </p:nvSpPr>
        <p:spPr>
          <a:xfrm>
            <a:off x="6200069" y="14647"/>
            <a:ext cx="2381870" cy="168486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Hacer líneas de tiempo</a:t>
            </a:r>
          </a:p>
        </p:txBody>
      </p:sp>
      <p:sp>
        <p:nvSpPr>
          <p:cNvPr id="13" name="Elipse 12">
            <a:extLst>
              <a:ext uri="{FF2B5EF4-FFF2-40B4-BE49-F238E27FC236}">
                <a16:creationId xmlns:a16="http://schemas.microsoft.com/office/drawing/2014/main" id="{2D9FBDA1-6979-4156-ACD7-A2D59451F119}"/>
              </a:ext>
            </a:extLst>
          </p:cNvPr>
          <p:cNvSpPr/>
          <p:nvPr/>
        </p:nvSpPr>
        <p:spPr>
          <a:xfrm>
            <a:off x="8829708" y="4204843"/>
            <a:ext cx="3200400" cy="173795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Dejar al alcance de los estudiantes recursos audiovisuales, textuales y sonoros para retroalimentar.</a:t>
            </a:r>
            <a:endPar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Elipse 13">
            <a:extLst>
              <a:ext uri="{FF2B5EF4-FFF2-40B4-BE49-F238E27FC236}">
                <a16:creationId xmlns:a16="http://schemas.microsoft.com/office/drawing/2014/main" id="{72A2A5DE-F1E1-4BEC-9632-7015CE71DD50}"/>
              </a:ext>
            </a:extLst>
          </p:cNvPr>
          <p:cNvSpPr/>
          <p:nvPr/>
        </p:nvSpPr>
        <p:spPr>
          <a:xfrm>
            <a:off x="9306002" y="2343388"/>
            <a:ext cx="2724106" cy="137174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rPr>
              <a:t>Realizar actividades de agilidad mental</a:t>
            </a:r>
          </a:p>
        </p:txBody>
      </p:sp>
      <p:sp>
        <p:nvSpPr>
          <p:cNvPr id="16" name="Elipse 15">
            <a:extLst>
              <a:ext uri="{FF2B5EF4-FFF2-40B4-BE49-F238E27FC236}">
                <a16:creationId xmlns:a16="http://schemas.microsoft.com/office/drawing/2014/main" id="{E11DDC66-AF0F-41AE-9DA7-58A6495A26D5}"/>
              </a:ext>
            </a:extLst>
          </p:cNvPr>
          <p:cNvSpPr/>
          <p:nvPr/>
        </p:nvSpPr>
        <p:spPr>
          <a:xfrm>
            <a:off x="8936437" y="237068"/>
            <a:ext cx="2556480" cy="1751124"/>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rPr>
              <a:t>Generar debates de grupos, planteando preguntas que deberán contestar</a:t>
            </a:r>
          </a:p>
        </p:txBody>
      </p:sp>
      <p:sp>
        <p:nvSpPr>
          <p:cNvPr id="17" name="Elipse 16">
            <a:extLst>
              <a:ext uri="{FF2B5EF4-FFF2-40B4-BE49-F238E27FC236}">
                <a16:creationId xmlns:a16="http://schemas.microsoft.com/office/drawing/2014/main" id="{34784D09-1F50-4057-9530-0D6E8A638450}"/>
              </a:ext>
            </a:extLst>
          </p:cNvPr>
          <p:cNvSpPr/>
          <p:nvPr/>
        </p:nvSpPr>
        <p:spPr>
          <a:xfrm>
            <a:off x="5214690" y="5073818"/>
            <a:ext cx="3573709" cy="1866793"/>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Times New Roman" panose="02020603050405020304" pitchFamily="18" charset="0"/>
                <a:cs typeface="Times New Roman" panose="02020603050405020304" pitchFamily="18" charset="0"/>
              </a:rPr>
              <a:t>Organizar recursos externos que pueden enriquecer la sesión (sitios web, blogs, wikis)</a:t>
            </a:r>
            <a:endPar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Elipse 17">
            <a:extLst>
              <a:ext uri="{FF2B5EF4-FFF2-40B4-BE49-F238E27FC236}">
                <a16:creationId xmlns:a16="http://schemas.microsoft.com/office/drawing/2014/main" id="{E8365111-B1DC-499F-8DB3-D10A97228E38}"/>
              </a:ext>
            </a:extLst>
          </p:cNvPr>
          <p:cNvSpPr/>
          <p:nvPr/>
        </p:nvSpPr>
        <p:spPr>
          <a:xfrm>
            <a:off x="1498281" y="4953443"/>
            <a:ext cx="2675467" cy="166153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lvl="0">
              <a:lnSpc>
                <a:spcPct val="107000"/>
              </a:lnSpc>
              <a:spcAft>
                <a:spcPts val="800"/>
              </a:spcAft>
              <a:buSzPts val="1000"/>
              <a:tabLst>
                <a:tab pos="457200" algn="l"/>
              </a:tabLst>
            </a:pPr>
            <a:r>
              <a:rPr lang="es-PE" sz="1800" dirty="0">
                <a:solidFill>
                  <a:srgbClr val="292F33"/>
                </a:solidFill>
                <a:effectLst/>
                <a:latin typeface="Times New Roman" panose="02020603050405020304" pitchFamily="18" charset="0"/>
                <a:ea typeface="Calibri" panose="020F0502020204030204" pitchFamily="34" charset="0"/>
                <a:cs typeface="Times New Roman" panose="02020603050405020304" pitchFamily="18" charset="0"/>
              </a:rPr>
              <a:t>Evaluar los trabajos realizados por los estudiantes</a:t>
            </a:r>
          </a:p>
        </p:txBody>
      </p:sp>
      <p:sp>
        <p:nvSpPr>
          <p:cNvPr id="20" name="Elipse 19">
            <a:extLst>
              <a:ext uri="{FF2B5EF4-FFF2-40B4-BE49-F238E27FC236}">
                <a16:creationId xmlns:a16="http://schemas.microsoft.com/office/drawing/2014/main" id="{E4F4C005-899A-4146-98D7-5B1516677D9C}"/>
              </a:ext>
            </a:extLst>
          </p:cNvPr>
          <p:cNvSpPr/>
          <p:nvPr/>
        </p:nvSpPr>
        <p:spPr>
          <a:xfrm>
            <a:off x="-364385" y="2477642"/>
            <a:ext cx="3200400" cy="19304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dirty="0"/>
              <a:t>Para compartir fotos y videos</a:t>
            </a:r>
            <a:endParaRPr lang="es-PE" dirty="0"/>
          </a:p>
        </p:txBody>
      </p:sp>
    </p:spTree>
    <p:extLst>
      <p:ext uri="{BB962C8B-B14F-4D97-AF65-F5344CB8AC3E}">
        <p14:creationId xmlns:p14="http://schemas.microsoft.com/office/powerpoint/2010/main" val="1243678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10F20-A1E6-428A-BDBA-DB8BA7DE5C3C}"/>
              </a:ext>
            </a:extLst>
          </p:cNvPr>
          <p:cNvSpPr>
            <a:spLocks noGrp="1"/>
          </p:cNvSpPr>
          <p:nvPr>
            <p:ph type="title"/>
          </p:nvPr>
        </p:nvSpPr>
        <p:spPr>
          <a:xfrm>
            <a:off x="629173" y="609600"/>
            <a:ext cx="10704573" cy="992697"/>
          </a:xfrm>
        </p:spPr>
        <p:txBody>
          <a:bodyPr/>
          <a:lstStyle/>
          <a:p>
            <a:r>
              <a:rPr lang="es-ES" b="1" dirty="0">
                <a:solidFill>
                  <a:srgbClr val="FF0000"/>
                </a:solidFill>
                <a:latin typeface="Times New Roman" panose="02020603050405020304" pitchFamily="18" charset="0"/>
                <a:cs typeface="Times New Roman" panose="02020603050405020304" pitchFamily="18" charset="0"/>
              </a:rPr>
              <a:t>1. PROCESO DE REGISTRO</a:t>
            </a:r>
            <a:endParaRPr lang="es-PE" b="1" dirty="0">
              <a:solidFill>
                <a:srgbClr val="FF0000"/>
              </a:solidFill>
              <a:latin typeface="Times New Roman" panose="02020603050405020304" pitchFamily="18" charset="0"/>
              <a:cs typeface="Times New Roman" panose="02020603050405020304" pitchFamily="18" charset="0"/>
            </a:endParaRPr>
          </a:p>
        </p:txBody>
      </p:sp>
      <p:sp>
        <p:nvSpPr>
          <p:cNvPr id="3" name="Marcador de contenido 2">
            <a:extLst>
              <a:ext uri="{FF2B5EF4-FFF2-40B4-BE49-F238E27FC236}">
                <a16:creationId xmlns:a16="http://schemas.microsoft.com/office/drawing/2014/main" id="{11AB1691-70D5-48D5-B8DF-9A0C81123958}"/>
              </a:ext>
            </a:extLst>
          </p:cNvPr>
          <p:cNvSpPr>
            <a:spLocks noGrp="1"/>
          </p:cNvSpPr>
          <p:nvPr>
            <p:ph idx="1"/>
          </p:nvPr>
        </p:nvSpPr>
        <p:spPr>
          <a:xfrm>
            <a:off x="629174" y="1744662"/>
            <a:ext cx="11098635" cy="4622582"/>
          </a:xfrm>
        </p:spPr>
        <p:txBody>
          <a:bodyPr/>
          <a:lstStyle/>
          <a:p>
            <a:r>
              <a:rPr lang="es-PE" sz="2400" b="1" i="0" u="none" strike="noStrike" baseline="0" dirty="0">
                <a:solidFill>
                  <a:srgbClr val="000000"/>
                </a:solidFill>
                <a:latin typeface="LiberationSerif"/>
              </a:rPr>
              <a:t>Ingresamos a: </a:t>
            </a:r>
            <a:r>
              <a:rPr lang="es-PE" sz="2400" b="1" i="0" u="none" strike="noStrike" baseline="0" dirty="0">
                <a:solidFill>
                  <a:srgbClr val="000081"/>
                </a:solidFill>
                <a:latin typeface="LiberationSerif"/>
                <a:hlinkClick r:id="rId2"/>
              </a:rPr>
              <a:t>https://es.padlet.com/</a:t>
            </a:r>
            <a:r>
              <a:rPr lang="es-PE" sz="2400" b="1" i="0" u="none" strike="noStrike" baseline="0" dirty="0">
                <a:solidFill>
                  <a:srgbClr val="000081"/>
                </a:solidFill>
                <a:latin typeface="LiberationSerif"/>
              </a:rPr>
              <a:t> o simplemente escribimos </a:t>
            </a:r>
            <a:r>
              <a:rPr lang="es-PE" sz="2400" b="1" dirty="0">
                <a:solidFill>
                  <a:srgbClr val="000081"/>
                </a:solidFill>
                <a:latin typeface="LiberationSerif"/>
              </a:rPr>
              <a:t>padlet</a:t>
            </a:r>
          </a:p>
          <a:p>
            <a:endParaRPr lang="es-PE" sz="1800" dirty="0">
              <a:solidFill>
                <a:srgbClr val="000081"/>
              </a:solidFill>
              <a:latin typeface="LiberationSerif"/>
            </a:endParaRPr>
          </a:p>
          <a:p>
            <a:endParaRPr lang="es-PE" dirty="0"/>
          </a:p>
        </p:txBody>
      </p:sp>
      <p:pic>
        <p:nvPicPr>
          <p:cNvPr id="5" name="Imagen 4">
            <a:extLst>
              <a:ext uri="{FF2B5EF4-FFF2-40B4-BE49-F238E27FC236}">
                <a16:creationId xmlns:a16="http://schemas.microsoft.com/office/drawing/2014/main" id="{7AC20ACF-CBE2-4B1B-A410-54F76638693D}"/>
              </a:ext>
            </a:extLst>
          </p:cNvPr>
          <p:cNvPicPr>
            <a:picLocks noChangeAspect="1"/>
          </p:cNvPicPr>
          <p:nvPr/>
        </p:nvPicPr>
        <p:blipFill>
          <a:blip r:embed="rId3"/>
          <a:stretch>
            <a:fillRect/>
          </a:stretch>
        </p:blipFill>
        <p:spPr>
          <a:xfrm>
            <a:off x="702734" y="2388657"/>
            <a:ext cx="10185399" cy="4351338"/>
          </a:xfrm>
          <a:prstGeom prst="rect">
            <a:avLst/>
          </a:prstGeom>
        </p:spPr>
      </p:pic>
    </p:spTree>
    <p:extLst>
      <p:ext uri="{BB962C8B-B14F-4D97-AF65-F5344CB8AC3E}">
        <p14:creationId xmlns:p14="http://schemas.microsoft.com/office/powerpoint/2010/main" val="4276962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C57005-0364-4AB5-9540-F48F73DEE71D}"/>
              </a:ext>
            </a:extLst>
          </p:cNvPr>
          <p:cNvSpPr>
            <a:spLocks noGrp="1"/>
          </p:cNvSpPr>
          <p:nvPr>
            <p:ph type="title"/>
          </p:nvPr>
        </p:nvSpPr>
        <p:spPr>
          <a:xfrm>
            <a:off x="335560" y="369116"/>
            <a:ext cx="10464846" cy="1688284"/>
          </a:xfrm>
        </p:spPr>
        <p:txBody>
          <a:bodyPr>
            <a:normAutofit/>
          </a:bodyPr>
          <a:lstStyle/>
          <a:p>
            <a:r>
              <a:rPr lang="es-ES" sz="2400" b="1" i="0" u="none" strike="noStrike" baseline="0" dirty="0">
                <a:solidFill>
                  <a:schemeClr val="tx1"/>
                </a:solidFill>
                <a:latin typeface="Times New Roman" panose="02020603050405020304" pitchFamily="18" charset="0"/>
                <a:cs typeface="Times New Roman" panose="02020603050405020304" pitchFamily="18" charset="0"/>
              </a:rPr>
              <a:t>Para registrase, se puede hacer mediante una cuenta de Gmail, una de Microsoft, una Apple ID o crear una cuenta de Padlet, En este caso se hará con una cuenta Gmail.</a:t>
            </a:r>
            <a:endParaRPr lang="es-PE" sz="5400" b="1" dirty="0">
              <a:solidFill>
                <a:schemeClr val="tx1"/>
              </a:solidFill>
              <a:latin typeface="Times New Roman" panose="02020603050405020304" pitchFamily="18" charset="0"/>
              <a:cs typeface="Times New Roman" panose="02020603050405020304" pitchFamily="18" charset="0"/>
            </a:endParaRPr>
          </a:p>
        </p:txBody>
      </p:sp>
      <p:pic>
        <p:nvPicPr>
          <p:cNvPr id="5" name="Marcador de contenido 4">
            <a:extLst>
              <a:ext uri="{FF2B5EF4-FFF2-40B4-BE49-F238E27FC236}">
                <a16:creationId xmlns:a16="http://schemas.microsoft.com/office/drawing/2014/main" id="{837A530F-9596-4A3C-A2AA-54E1021B6BF5}"/>
              </a:ext>
            </a:extLst>
          </p:cNvPr>
          <p:cNvPicPr>
            <a:picLocks noGrp="1" noChangeAspect="1"/>
          </p:cNvPicPr>
          <p:nvPr>
            <p:ph idx="1"/>
          </p:nvPr>
        </p:nvPicPr>
        <p:blipFill>
          <a:blip r:embed="rId2"/>
          <a:stretch>
            <a:fillRect/>
          </a:stretch>
        </p:blipFill>
        <p:spPr>
          <a:xfrm>
            <a:off x="2252998" y="1753299"/>
            <a:ext cx="8050905" cy="4735585"/>
          </a:xfrm>
        </p:spPr>
      </p:pic>
    </p:spTree>
    <p:extLst>
      <p:ext uri="{BB962C8B-B14F-4D97-AF65-F5344CB8AC3E}">
        <p14:creationId xmlns:p14="http://schemas.microsoft.com/office/powerpoint/2010/main" val="1322977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A48060-6A6B-40DE-A677-2D51873E9C00}"/>
              </a:ext>
            </a:extLst>
          </p:cNvPr>
          <p:cNvSpPr>
            <a:spLocks noGrp="1"/>
          </p:cNvSpPr>
          <p:nvPr>
            <p:ph type="title"/>
          </p:nvPr>
        </p:nvSpPr>
        <p:spPr>
          <a:xfrm>
            <a:off x="271198" y="153458"/>
            <a:ext cx="11616265" cy="1903942"/>
          </a:xfrm>
        </p:spPr>
        <p:txBody>
          <a:bodyPr>
            <a:noAutofit/>
          </a:bodyPr>
          <a:lstStyle/>
          <a:p>
            <a:r>
              <a:rPr lang="es-ES" sz="2400" b="0" i="0" u="none" strike="noStrike" baseline="0" dirty="0">
                <a:solidFill>
                  <a:schemeClr val="tx1"/>
                </a:solidFill>
                <a:latin typeface="Times New Roman" panose="02020603050405020304" pitchFamily="18" charset="0"/>
                <a:cs typeface="Times New Roman" panose="02020603050405020304" pitchFamily="18" charset="0"/>
              </a:rPr>
              <a:t>Nos brinda la opción de seleccionar nuestra suscripción, existen dos opciones, Gratuita o de Pago (PRO), en la versión gratuita solo podrá tener 3 </a:t>
            </a:r>
            <a:r>
              <a:rPr lang="es-ES" sz="2400" b="0" i="0" u="none" strike="noStrike" baseline="0" dirty="0" err="1">
                <a:solidFill>
                  <a:schemeClr val="tx1"/>
                </a:solidFill>
                <a:latin typeface="Times New Roman" panose="02020603050405020304" pitchFamily="18" charset="0"/>
                <a:cs typeface="Times New Roman" panose="02020603050405020304" pitchFamily="18" charset="0"/>
              </a:rPr>
              <a:t>Padlets</a:t>
            </a:r>
            <a:r>
              <a:rPr lang="es-ES" sz="2400" b="0" i="0" u="none" strike="noStrike" baseline="0" dirty="0">
                <a:solidFill>
                  <a:schemeClr val="tx1"/>
                </a:solidFill>
                <a:latin typeface="Times New Roman" panose="02020603050405020304" pitchFamily="18" charset="0"/>
                <a:cs typeface="Times New Roman" panose="02020603050405020304" pitchFamily="18" charset="0"/>
              </a:rPr>
              <a:t> activos, podrá incluir archivos con un peso máximo de 10 MB y tendrá asistencia estándar. Las características PRO tiene otras ventajas</a:t>
            </a:r>
            <a:endParaRPr lang="es-PE" sz="5400" dirty="0">
              <a:solidFill>
                <a:schemeClr val="tx1"/>
              </a:solidFill>
              <a:latin typeface="Times New Roman" panose="02020603050405020304" pitchFamily="18" charset="0"/>
              <a:cs typeface="Times New Roman" panose="02020603050405020304" pitchFamily="18" charset="0"/>
            </a:endParaRPr>
          </a:p>
        </p:txBody>
      </p:sp>
      <p:pic>
        <p:nvPicPr>
          <p:cNvPr id="5" name="Marcador de contenido 4">
            <a:extLst>
              <a:ext uri="{FF2B5EF4-FFF2-40B4-BE49-F238E27FC236}">
                <a16:creationId xmlns:a16="http://schemas.microsoft.com/office/drawing/2014/main" id="{0532FAE3-51FE-4F9D-94A7-96E1790E5E32}"/>
              </a:ext>
            </a:extLst>
          </p:cNvPr>
          <p:cNvPicPr>
            <a:picLocks noGrp="1" noChangeAspect="1"/>
          </p:cNvPicPr>
          <p:nvPr>
            <p:ph idx="1"/>
          </p:nvPr>
        </p:nvPicPr>
        <p:blipFill>
          <a:blip r:embed="rId2"/>
          <a:stretch>
            <a:fillRect/>
          </a:stretch>
        </p:blipFill>
        <p:spPr>
          <a:xfrm>
            <a:off x="1676400" y="1727200"/>
            <a:ext cx="8550405" cy="4843714"/>
          </a:xfrm>
        </p:spPr>
      </p:pic>
    </p:spTree>
    <p:extLst>
      <p:ext uri="{BB962C8B-B14F-4D97-AF65-F5344CB8AC3E}">
        <p14:creationId xmlns:p14="http://schemas.microsoft.com/office/powerpoint/2010/main" val="276927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0D361D-8DEC-4220-B231-1404B94B85A8}"/>
              </a:ext>
            </a:extLst>
          </p:cNvPr>
          <p:cNvSpPr>
            <a:spLocks noGrp="1"/>
          </p:cNvSpPr>
          <p:nvPr>
            <p:ph type="title"/>
          </p:nvPr>
        </p:nvSpPr>
        <p:spPr/>
        <p:txBody>
          <a:bodyPr>
            <a:normAutofit/>
          </a:bodyPr>
          <a:lstStyle/>
          <a:p>
            <a:r>
              <a:rPr lang="es-ES" sz="2800" b="0" i="0" u="none" strike="noStrike" baseline="0" dirty="0">
                <a:solidFill>
                  <a:schemeClr val="tx1"/>
                </a:solidFill>
                <a:latin typeface="Times New Roman" panose="02020603050405020304" pitchFamily="18" charset="0"/>
                <a:cs typeface="Times New Roman" panose="02020603050405020304" pitchFamily="18" charset="0"/>
              </a:rPr>
              <a:t>Una vez seleccionada nuestra suscripción, ingresamos a la página principal de nuestro muro virtual</a:t>
            </a:r>
            <a:endParaRPr lang="es-PE" sz="6000" dirty="0">
              <a:solidFill>
                <a:schemeClr val="tx1"/>
              </a:solidFill>
              <a:latin typeface="Times New Roman" panose="02020603050405020304" pitchFamily="18" charset="0"/>
              <a:cs typeface="Times New Roman" panose="02020603050405020304" pitchFamily="18" charset="0"/>
            </a:endParaRPr>
          </a:p>
        </p:txBody>
      </p:sp>
      <p:pic>
        <p:nvPicPr>
          <p:cNvPr id="5" name="Marcador de contenido 4">
            <a:extLst>
              <a:ext uri="{FF2B5EF4-FFF2-40B4-BE49-F238E27FC236}">
                <a16:creationId xmlns:a16="http://schemas.microsoft.com/office/drawing/2014/main" id="{D4704652-DBED-4AF8-96E6-FAAE0366A809}"/>
              </a:ext>
            </a:extLst>
          </p:cNvPr>
          <p:cNvPicPr>
            <a:picLocks noGrp="1" noChangeAspect="1"/>
          </p:cNvPicPr>
          <p:nvPr>
            <p:ph idx="1"/>
          </p:nvPr>
        </p:nvPicPr>
        <p:blipFill>
          <a:blip r:embed="rId2"/>
          <a:stretch>
            <a:fillRect/>
          </a:stretch>
        </p:blipFill>
        <p:spPr>
          <a:xfrm>
            <a:off x="2514746" y="2057400"/>
            <a:ext cx="7129171" cy="4038600"/>
          </a:xfrm>
        </p:spPr>
      </p:pic>
    </p:spTree>
    <p:extLst>
      <p:ext uri="{BB962C8B-B14F-4D97-AF65-F5344CB8AC3E}">
        <p14:creationId xmlns:p14="http://schemas.microsoft.com/office/powerpoint/2010/main" val="3660349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451B34-7296-4844-AE15-3EFEA81CC6E1}"/>
              </a:ext>
            </a:extLst>
          </p:cNvPr>
          <p:cNvSpPr>
            <a:spLocks noGrp="1"/>
          </p:cNvSpPr>
          <p:nvPr>
            <p:ph type="title"/>
          </p:nvPr>
        </p:nvSpPr>
        <p:spPr>
          <a:xfrm>
            <a:off x="486561" y="609600"/>
            <a:ext cx="10846966" cy="1356360"/>
          </a:xfrm>
        </p:spPr>
        <p:txBody>
          <a:bodyPr>
            <a:normAutofit/>
          </a:bodyPr>
          <a:lstStyle/>
          <a:p>
            <a:r>
              <a:rPr lang="es-ES" sz="2800" b="0" i="0" u="none" strike="noStrike" baseline="0" dirty="0">
                <a:solidFill>
                  <a:schemeClr val="tx1"/>
                </a:solidFill>
                <a:latin typeface="Times New Roman" panose="02020603050405020304" pitchFamily="18" charset="0"/>
                <a:cs typeface="Times New Roman" panose="02020603050405020304" pitchFamily="18" charset="0"/>
              </a:rPr>
              <a:t>Nos aparece un Padlet inicial a modo de ejemplo, el cual podemos ya sea eliminar o tomar como base </a:t>
            </a:r>
            <a:r>
              <a:rPr lang="es-PE" sz="2800" b="0" i="0" u="none" strike="noStrike" baseline="0" dirty="0">
                <a:solidFill>
                  <a:schemeClr val="tx1"/>
                </a:solidFill>
                <a:latin typeface="Times New Roman" panose="02020603050405020304" pitchFamily="18" charset="0"/>
                <a:cs typeface="Times New Roman" panose="02020603050405020304" pitchFamily="18" charset="0"/>
              </a:rPr>
              <a:t>para configurar nuestro primer Padlet.</a:t>
            </a:r>
            <a:endParaRPr lang="es-PE" sz="2800" dirty="0">
              <a:solidFill>
                <a:schemeClr val="tx1"/>
              </a:solidFill>
              <a:latin typeface="Times New Roman" panose="02020603050405020304" pitchFamily="18" charset="0"/>
              <a:cs typeface="Times New Roman" panose="02020603050405020304" pitchFamily="18" charset="0"/>
            </a:endParaRPr>
          </a:p>
        </p:txBody>
      </p:sp>
      <p:pic>
        <p:nvPicPr>
          <p:cNvPr id="9" name="Marcador de contenido 8">
            <a:extLst>
              <a:ext uri="{FF2B5EF4-FFF2-40B4-BE49-F238E27FC236}">
                <a16:creationId xmlns:a16="http://schemas.microsoft.com/office/drawing/2014/main" id="{1D978052-96F3-4B9B-B32D-F752FB3AD53A}"/>
              </a:ext>
            </a:extLst>
          </p:cNvPr>
          <p:cNvPicPr>
            <a:picLocks noGrp="1"/>
          </p:cNvPicPr>
          <p:nvPr>
            <p:ph idx="1"/>
          </p:nvPr>
        </p:nvPicPr>
        <p:blipFill>
          <a:blip r:embed="rId2"/>
          <a:stretch>
            <a:fillRect/>
          </a:stretch>
        </p:blipFill>
        <p:spPr>
          <a:xfrm>
            <a:off x="2495260" y="2057400"/>
            <a:ext cx="7168142" cy="4038600"/>
          </a:xfrm>
          <a:prstGeom prst="rect">
            <a:avLst/>
          </a:prstGeom>
        </p:spPr>
      </p:pic>
    </p:spTree>
    <p:extLst>
      <p:ext uri="{BB962C8B-B14F-4D97-AF65-F5344CB8AC3E}">
        <p14:creationId xmlns:p14="http://schemas.microsoft.com/office/powerpoint/2010/main" val="2641210122"/>
      </p:ext>
    </p:extLst>
  </p:cSld>
  <p:clrMapOvr>
    <a:masterClrMapping/>
  </p:clrMapOvr>
</p:sld>
</file>

<file path=ppt/theme/theme1.xml><?xml version="1.0" encoding="utf-8"?>
<a:theme xmlns:a="http://schemas.openxmlformats.org/drawingml/2006/main" name="Base">
  <a:themeElements>
    <a:clrScheme name="Base">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e">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e">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Base</Template>
  <TotalTime>510</TotalTime>
  <Words>554</Words>
  <Application>Microsoft Office PowerPoint</Application>
  <PresentationFormat>Panorámica</PresentationFormat>
  <Paragraphs>47</Paragraphs>
  <Slides>18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Corbel</vt:lpstr>
      <vt:lpstr>LiberationSerif</vt:lpstr>
      <vt:lpstr>LiberationSerif-Bold</vt:lpstr>
      <vt:lpstr>Times New Roman</vt:lpstr>
      <vt:lpstr>Base</vt:lpstr>
      <vt:lpstr>USO DE LA HERRAMIENTA DIGITAL PADLET</vt:lpstr>
      <vt:lpstr>Presentación de PowerPoint</vt:lpstr>
      <vt:lpstr>¿CÓMO HACER PARA UTILIZAR PADLET?</vt:lpstr>
      <vt:lpstr>Presentación de PowerPoint</vt:lpstr>
      <vt:lpstr>1. PROCESO DE REGISTRO</vt:lpstr>
      <vt:lpstr>Para registrase, se puede hacer mediante una cuenta de Gmail, una de Microsoft, una Apple ID o crear una cuenta de Padlet, En este caso se hará con una cuenta Gmail.</vt:lpstr>
      <vt:lpstr>Nos brinda la opción de seleccionar nuestra suscripción, existen dos opciones, Gratuita o de Pago (PRO), en la versión gratuita solo podrá tener 3 Padlets activos, podrá incluir archivos con un peso máximo de 10 MB y tendrá asistencia estándar. Las características PRO tiene otras ventajas</vt:lpstr>
      <vt:lpstr>Una vez seleccionada nuestra suscripción, ingresamos a la página principal de nuestro muro virtual</vt:lpstr>
      <vt:lpstr>Nos aparece un Padlet inicial a modo de ejemplo, el cual podemos ya sea eliminar o tomar como base para configurar nuestro primer Padlet.</vt:lpstr>
      <vt:lpstr>2. CREACIÓN DE UN PADLET En el muro virtual, en la parte superior izquierda, clic al botón  Se nos brinda una galería de opciones para crear nuestro Padlet, seleccionamos una y procedemos a editarla.</vt:lpstr>
      <vt:lpstr>Para agregar archivos, se hace clic en el icono en la parte inferior derecha AÑADIR PUBLICACIÓN</vt:lpstr>
      <vt:lpstr>En la ventana desplegada podemos elegir qué tipo de archivo insertar a nuestro muro.</vt:lpstr>
      <vt:lpstr>3. CONFIGURACIÓN Para configurar nuestro Padlet debemos ingresar en él, luego clic en la parte superior derecha en la “tuerca”. Una vez ahí podemos modificar una serie de parámetros dentro de nuestro muro, todos estos estarán determinados por las necesidades específicas de cada creador.</vt:lpstr>
      <vt:lpstr>Para compartirlo, clic en la parte superior derecha en COMPARTIR, determinamos la forma como queremos enviar nuestro Padlet.</vt:lpstr>
      <vt:lpstr>  4. COMPARTIR Cuando nuestro muro se encuentre listo, es hora de compartirlo, ya sea para informar sobre un tema a los demás, o buscar colaboraciones que brinden insumos que vuelvan nuestro Padlet más atractivo. </vt:lpstr>
      <vt:lpstr>ASPECTOS IMPORTANTES  Padlet brinda una galería donde se muestran otros Padlet previamente publicados, con el fin, ya sea, de obtener ideas para los nuestros o simplemente para ingresar y brindar una colaboración.</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Wilber Arias Abuhadba</dc:creator>
  <cp:lastModifiedBy>Wilber Arias Abuhadba</cp:lastModifiedBy>
  <cp:revision>23</cp:revision>
  <dcterms:created xsi:type="dcterms:W3CDTF">2021-06-14T12:33:38Z</dcterms:created>
  <dcterms:modified xsi:type="dcterms:W3CDTF">2021-06-15T16:55:57Z</dcterms:modified>
</cp:coreProperties>
</file>