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412" r:id="rId2"/>
    <p:sldId id="4446" r:id="rId3"/>
    <p:sldId id="4458" r:id="rId4"/>
    <p:sldId id="4459" r:id="rId5"/>
    <p:sldId id="4460" r:id="rId6"/>
    <p:sldId id="4461" r:id="rId7"/>
    <p:sldId id="4462" r:id="rId8"/>
    <p:sldId id="4463" r:id="rId9"/>
    <p:sldId id="4464" r:id="rId10"/>
    <p:sldId id="4454" r:id="rId11"/>
    <p:sldId id="4455" r:id="rId12"/>
    <p:sldId id="4456" r:id="rId13"/>
    <p:sldId id="4453" r:id="rId14"/>
    <p:sldId id="4457" r:id="rId15"/>
    <p:sldId id="4450" r:id="rId1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AFAFA"/>
    <a:srgbClr val="12065A"/>
    <a:srgbClr val="0B0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D8252-79D1-45AF-831B-CDBC430F4C9D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0CB98-4328-44DB-A21F-A7094DCC91A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699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ACB59-1007-4C02-93CE-2132DBFC8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39718A-F4AE-4DB6-8930-23E935869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F32047-0ED7-4259-A68E-766D33E9F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D029-6984-414E-9708-A2D8CC094638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8588C0-A63A-4FF1-9BDF-E2A5EBA42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A80E66-3931-40CF-89AB-6B118AA7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C509-DA86-45E3-B9BD-2C915096D7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998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C994-1759-4E10-97BF-A33FAA0C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8E2B51-0EDA-41B0-A6E7-11902AA17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BF9549-9C1E-437C-B0CF-20BB1B7AA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D029-6984-414E-9708-A2D8CC094638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E327A9-CC31-45B2-8BC5-5492CE55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F67448-86B2-4CAA-89B0-414E8EFE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C509-DA86-45E3-B9BD-2C915096D7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149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359A66-6563-4AEE-886B-0E6B24CA2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70AA78-43AB-4D63-BBAF-FA902B838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74D51E-544C-4736-861B-8D947E04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D029-6984-414E-9708-A2D8CC094638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73B168-7FE5-49F2-873A-E58C8628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BCF5A9-5BCE-4D8B-B7C5-021DC8FC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C509-DA86-45E3-B9BD-2C915096D7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424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801BD-57BE-42F6-A8F2-D1CEDBFF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2B28C8-988D-42B5-9F2B-F3A1FF647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FDF5E-66F1-4DD3-B1A3-B8626248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D029-6984-414E-9708-A2D8CC094638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D8BB5C-B0D8-4135-BB96-89A6D757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991ECF-DC44-4E2B-A999-36058CBD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C509-DA86-45E3-B9BD-2C915096D7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164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115FC-6628-4857-8549-8B70814C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72FC3-ABF9-414E-B5BE-803B7505A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AFF409-0210-4A19-9C56-F899E147E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D029-6984-414E-9708-A2D8CC094638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7243B3-F913-449E-A229-305AB79A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5DDE7D-81FD-41E3-A196-AFF7D7C5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C509-DA86-45E3-B9BD-2C915096D7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447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D8487-8B09-4100-BF93-D91155AD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C3F8EE-762F-455C-800E-DA6ABBE55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AA6D63-9C11-4635-A218-0539F47AE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3CC2EC-C217-405C-9828-09DF5AC0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D029-6984-414E-9708-A2D8CC094638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99209E-FC5B-4DEE-8CBC-C482DBEC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8D87BE-49BD-4C32-BA1E-5EC60E51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C509-DA86-45E3-B9BD-2C915096D7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82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89B51-3708-4A8C-96DB-72F1B385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5F3D92-0226-4E9D-87CC-99151F52D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3C2F27-59A2-4CA8-B727-D580960E5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ED16C4-49DC-4B41-AEE2-FE372B403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D34A40-B50C-48E9-AD04-95E522867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1E85C0-2472-4B03-A1D4-7125C80C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D029-6984-414E-9708-A2D8CC094638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03B7E3B-3C60-41CF-AFCD-1216B4BD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0FCB16-74B5-436F-B0B6-DD23B29D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C509-DA86-45E3-B9BD-2C915096D7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207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D8CC2-1492-47B8-A62C-F1AC04EA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292A93-B027-4E36-917E-AA367722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D029-6984-414E-9708-A2D8CC094638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812A9B-49C0-4C02-A0C2-C888F94A4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84AE55-8207-4D9F-A661-A7C56788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C509-DA86-45E3-B9BD-2C915096D7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009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7E3CFC-2B81-47CE-B4B8-2822E557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D029-6984-414E-9708-A2D8CC094638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6D6C9F-889F-42CF-8712-6D202BAB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865BB2-E85B-4D77-9D3E-D9F75683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C509-DA86-45E3-B9BD-2C915096D7D7}" type="slidenum">
              <a:rPr lang="es-PE" smtClean="0"/>
              <a:t>‹Nº›</a:t>
            </a:fld>
            <a:endParaRPr lang="es-PE"/>
          </a:p>
        </p:txBody>
      </p:sp>
      <p:sp>
        <p:nvSpPr>
          <p:cNvPr id="5" name="Forma libre: forma 15">
            <a:extLst>
              <a:ext uri="{FF2B5EF4-FFF2-40B4-BE49-F238E27FC236}">
                <a16:creationId xmlns:a16="http://schemas.microsoft.com/office/drawing/2014/main" id="{752014E9-1D11-4A15-9367-A99F5CD86D35}"/>
              </a:ext>
            </a:extLst>
          </p:cNvPr>
          <p:cNvSpPr/>
          <p:nvPr userDrawn="1"/>
        </p:nvSpPr>
        <p:spPr>
          <a:xfrm rot="16200000" flipV="1">
            <a:off x="10065438" y="4752974"/>
            <a:ext cx="2200274" cy="2057400"/>
          </a:xfrm>
          <a:custGeom>
            <a:avLst/>
            <a:gdLst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2247900 w 2247900"/>
              <a:gd name="connsiteY2" fmla="*/ 19050 h 2076450"/>
              <a:gd name="connsiteX3" fmla="*/ 0 w 2247900"/>
              <a:gd name="connsiteY3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876300 w 2247900"/>
              <a:gd name="connsiteY2" fmla="*/ 685800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876300 w 2247900"/>
              <a:gd name="connsiteY2" fmla="*/ 685800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876300 w 2247900"/>
              <a:gd name="connsiteY2" fmla="*/ 685800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762000 w 2247900"/>
              <a:gd name="connsiteY2" fmla="*/ 571500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762000 w 2247900"/>
              <a:gd name="connsiteY2" fmla="*/ 571500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762000 w 2247900"/>
              <a:gd name="connsiteY2" fmla="*/ 571500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762000 w 2247900"/>
              <a:gd name="connsiteY2" fmla="*/ 571500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762000 w 2247900"/>
              <a:gd name="connsiteY2" fmla="*/ 571500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704850 w 2247900"/>
              <a:gd name="connsiteY2" fmla="*/ 609600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614362 w 2247900"/>
              <a:gd name="connsiteY2" fmla="*/ 714375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619124 w 2247900"/>
              <a:gd name="connsiteY2" fmla="*/ 695325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619124 w 2247900"/>
              <a:gd name="connsiteY2" fmla="*/ 695325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619124 w 2247900"/>
              <a:gd name="connsiteY2" fmla="*/ 695325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619124 w 2247900"/>
              <a:gd name="connsiteY2" fmla="*/ 695325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619124 w 2247900"/>
              <a:gd name="connsiteY2" fmla="*/ 695325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619124 w 2247900"/>
              <a:gd name="connsiteY2" fmla="*/ 695325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619124 w 2247900"/>
              <a:gd name="connsiteY2" fmla="*/ 695325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119063 w 2190750"/>
              <a:gd name="connsiteY0" fmla="*/ 114301 h 2057400"/>
              <a:gd name="connsiteX1" fmla="*/ 0 w 2190750"/>
              <a:gd name="connsiteY1" fmla="*/ 2057400 h 2057400"/>
              <a:gd name="connsiteX2" fmla="*/ 561974 w 2190750"/>
              <a:gd name="connsiteY2" fmla="*/ 676275 h 2057400"/>
              <a:gd name="connsiteX3" fmla="*/ 2190750 w 2190750"/>
              <a:gd name="connsiteY3" fmla="*/ 0 h 2057400"/>
              <a:gd name="connsiteX4" fmla="*/ 119063 w 2190750"/>
              <a:gd name="connsiteY4" fmla="*/ 114301 h 2057400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571498 w 2200274"/>
              <a:gd name="connsiteY2" fmla="*/ 6810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571498 w 2200274"/>
              <a:gd name="connsiteY2" fmla="*/ 6810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571498 w 2200274"/>
              <a:gd name="connsiteY2" fmla="*/ 6810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571498 w 2200274"/>
              <a:gd name="connsiteY2" fmla="*/ 6810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571498 w 2200274"/>
              <a:gd name="connsiteY2" fmla="*/ 6810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539748 w 2200274"/>
              <a:gd name="connsiteY2" fmla="*/ 6356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539748 w 2200274"/>
              <a:gd name="connsiteY2" fmla="*/ 6356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539748 w 2200274"/>
              <a:gd name="connsiteY2" fmla="*/ 6356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67176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2662 w 2200274"/>
              <a:gd name="connsiteY2" fmla="*/ 476023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2662 w 2200274"/>
              <a:gd name="connsiteY2" fmla="*/ 476023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0274" h="2062162">
                <a:moveTo>
                  <a:pt x="0" y="0"/>
                </a:moveTo>
                <a:cubicBezTo>
                  <a:pt x="3175" y="687387"/>
                  <a:pt x="6349" y="1350962"/>
                  <a:pt x="9524" y="2062162"/>
                </a:cubicBezTo>
                <a:cubicBezTo>
                  <a:pt x="25399" y="1459592"/>
                  <a:pt x="51252" y="951821"/>
                  <a:pt x="456972" y="505505"/>
                </a:cubicBezTo>
                <a:cubicBezTo>
                  <a:pt x="941614" y="61459"/>
                  <a:pt x="1385207" y="46035"/>
                  <a:pt x="2200274" y="4762"/>
                </a:cubicBezTo>
                <a:lnTo>
                  <a:pt x="0" y="0"/>
                </a:lnTo>
                <a:close/>
              </a:path>
            </a:pathLst>
          </a:custGeom>
          <a:solidFill>
            <a:srgbClr val="0B0436"/>
          </a:solidFill>
          <a:ln>
            <a:solidFill>
              <a:srgbClr val="120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aphicFrame>
        <p:nvGraphicFramePr>
          <p:cNvPr id="6" name="Objeto 10">
            <a:extLst>
              <a:ext uri="{FF2B5EF4-FFF2-40B4-BE49-F238E27FC236}">
                <a16:creationId xmlns:a16="http://schemas.microsoft.com/office/drawing/2014/main" id="{557AFC97-442E-4AAB-B4A2-BACDB5D764C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66439786"/>
              </p:ext>
            </p:extLst>
          </p:nvPr>
        </p:nvGraphicFramePr>
        <p:xfrm>
          <a:off x="9122475" y="165100"/>
          <a:ext cx="29083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820848" imgH="608972" progId="CorelDraw.Graphic.22">
                  <p:embed/>
                </p:oleObj>
              </mc:Choice>
              <mc:Fallback>
                <p:oleObj name="CorelDRAW" r:id="rId2" imgW="2820848" imgH="608972" progId="CorelDraw.Graphic.22">
                  <p:embed/>
                  <p:pic>
                    <p:nvPicPr>
                      <p:cNvPr id="32" name="Objeto 10">
                        <a:extLst>
                          <a:ext uri="{FF2B5EF4-FFF2-40B4-BE49-F238E27FC236}">
                            <a16:creationId xmlns:a16="http://schemas.microsoft.com/office/drawing/2014/main" id="{F51918D5-C582-48C3-913E-A984B87BED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22475" y="165100"/>
                        <a:ext cx="290830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rma libre: forma 20">
            <a:extLst>
              <a:ext uri="{FF2B5EF4-FFF2-40B4-BE49-F238E27FC236}">
                <a16:creationId xmlns:a16="http://schemas.microsoft.com/office/drawing/2014/main" id="{546707D7-E349-44F5-92AA-8024CF4DF325}"/>
              </a:ext>
            </a:extLst>
          </p:cNvPr>
          <p:cNvSpPr/>
          <p:nvPr userDrawn="1"/>
        </p:nvSpPr>
        <p:spPr>
          <a:xfrm>
            <a:off x="-2312" y="0"/>
            <a:ext cx="2201193" cy="2062162"/>
          </a:xfrm>
          <a:custGeom>
            <a:avLst/>
            <a:gdLst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2247900 w 2247900"/>
              <a:gd name="connsiteY2" fmla="*/ 19050 h 2076450"/>
              <a:gd name="connsiteX3" fmla="*/ 0 w 2247900"/>
              <a:gd name="connsiteY3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876300 w 2247900"/>
              <a:gd name="connsiteY2" fmla="*/ 685800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876300 w 2247900"/>
              <a:gd name="connsiteY2" fmla="*/ 685800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876300 w 2247900"/>
              <a:gd name="connsiteY2" fmla="*/ 685800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762000 w 2247900"/>
              <a:gd name="connsiteY2" fmla="*/ 571500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762000 w 2247900"/>
              <a:gd name="connsiteY2" fmla="*/ 571500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762000 w 2247900"/>
              <a:gd name="connsiteY2" fmla="*/ 571500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762000 w 2247900"/>
              <a:gd name="connsiteY2" fmla="*/ 571500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762000 w 2247900"/>
              <a:gd name="connsiteY2" fmla="*/ 571500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704850 w 2247900"/>
              <a:gd name="connsiteY2" fmla="*/ 609600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614362 w 2247900"/>
              <a:gd name="connsiteY2" fmla="*/ 714375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619124 w 2247900"/>
              <a:gd name="connsiteY2" fmla="*/ 695325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619124 w 2247900"/>
              <a:gd name="connsiteY2" fmla="*/ 695325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619124 w 2247900"/>
              <a:gd name="connsiteY2" fmla="*/ 695325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619124 w 2247900"/>
              <a:gd name="connsiteY2" fmla="*/ 695325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619124 w 2247900"/>
              <a:gd name="connsiteY2" fmla="*/ 695325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619124 w 2247900"/>
              <a:gd name="connsiteY2" fmla="*/ 695325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0 w 2247900"/>
              <a:gd name="connsiteY0" fmla="*/ 0 h 2076450"/>
              <a:gd name="connsiteX1" fmla="*/ 57150 w 2247900"/>
              <a:gd name="connsiteY1" fmla="*/ 2076450 h 2076450"/>
              <a:gd name="connsiteX2" fmla="*/ 619124 w 2247900"/>
              <a:gd name="connsiteY2" fmla="*/ 695325 h 2076450"/>
              <a:gd name="connsiteX3" fmla="*/ 2247900 w 2247900"/>
              <a:gd name="connsiteY3" fmla="*/ 19050 h 2076450"/>
              <a:gd name="connsiteX4" fmla="*/ 0 w 2247900"/>
              <a:gd name="connsiteY4" fmla="*/ 0 h 2076450"/>
              <a:gd name="connsiteX0" fmla="*/ 119063 w 2190750"/>
              <a:gd name="connsiteY0" fmla="*/ 114301 h 2057400"/>
              <a:gd name="connsiteX1" fmla="*/ 0 w 2190750"/>
              <a:gd name="connsiteY1" fmla="*/ 2057400 h 2057400"/>
              <a:gd name="connsiteX2" fmla="*/ 561974 w 2190750"/>
              <a:gd name="connsiteY2" fmla="*/ 676275 h 2057400"/>
              <a:gd name="connsiteX3" fmla="*/ 2190750 w 2190750"/>
              <a:gd name="connsiteY3" fmla="*/ 0 h 2057400"/>
              <a:gd name="connsiteX4" fmla="*/ 119063 w 2190750"/>
              <a:gd name="connsiteY4" fmla="*/ 114301 h 2057400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571498 w 2200274"/>
              <a:gd name="connsiteY2" fmla="*/ 6810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571498 w 2200274"/>
              <a:gd name="connsiteY2" fmla="*/ 6810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571498 w 2200274"/>
              <a:gd name="connsiteY2" fmla="*/ 6810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571498 w 2200274"/>
              <a:gd name="connsiteY2" fmla="*/ 6810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571498 w 2200274"/>
              <a:gd name="connsiteY2" fmla="*/ 6810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641348 w 2200274"/>
              <a:gd name="connsiteY2" fmla="*/ 592137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539748 w 2200274"/>
              <a:gd name="connsiteY2" fmla="*/ 6356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539748 w 2200274"/>
              <a:gd name="connsiteY2" fmla="*/ 6356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539748 w 2200274"/>
              <a:gd name="connsiteY2" fmla="*/ 6356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67176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2662 w 2200274"/>
              <a:gd name="connsiteY2" fmla="*/ 476023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2662 w 2200274"/>
              <a:gd name="connsiteY2" fmla="*/ 476023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23634 w 2200274"/>
              <a:gd name="connsiteY2" fmla="*/ 534080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0 w 2200274"/>
              <a:gd name="connsiteY0" fmla="*/ 0 h 2062162"/>
              <a:gd name="connsiteX1" fmla="*/ 9524 w 2200274"/>
              <a:gd name="connsiteY1" fmla="*/ 2062162 h 2062162"/>
              <a:gd name="connsiteX2" fmla="*/ 456972 w 2200274"/>
              <a:gd name="connsiteY2" fmla="*/ 505505 h 2062162"/>
              <a:gd name="connsiteX3" fmla="*/ 2200274 w 2200274"/>
              <a:gd name="connsiteY3" fmla="*/ 4762 h 2062162"/>
              <a:gd name="connsiteX4" fmla="*/ 0 w 2200274"/>
              <a:gd name="connsiteY4" fmla="*/ 0 h 2062162"/>
              <a:gd name="connsiteX0" fmla="*/ 5340 w 2205614"/>
              <a:gd name="connsiteY0" fmla="*/ 0 h 2062162"/>
              <a:gd name="connsiteX1" fmla="*/ 576 w 2205614"/>
              <a:gd name="connsiteY1" fmla="*/ 2062162 h 2062162"/>
              <a:gd name="connsiteX2" fmla="*/ 462312 w 2205614"/>
              <a:gd name="connsiteY2" fmla="*/ 505505 h 2062162"/>
              <a:gd name="connsiteX3" fmla="*/ 2205614 w 2205614"/>
              <a:gd name="connsiteY3" fmla="*/ 4762 h 2062162"/>
              <a:gd name="connsiteX4" fmla="*/ 5340 w 2205614"/>
              <a:gd name="connsiteY4" fmla="*/ 0 h 2062162"/>
              <a:gd name="connsiteX0" fmla="*/ 919 w 2201193"/>
              <a:gd name="connsiteY0" fmla="*/ 0 h 2062162"/>
              <a:gd name="connsiteX1" fmla="*/ 917 w 2201193"/>
              <a:gd name="connsiteY1" fmla="*/ 2062162 h 2062162"/>
              <a:gd name="connsiteX2" fmla="*/ 457891 w 2201193"/>
              <a:gd name="connsiteY2" fmla="*/ 505505 h 2062162"/>
              <a:gd name="connsiteX3" fmla="*/ 2201193 w 2201193"/>
              <a:gd name="connsiteY3" fmla="*/ 4762 h 2062162"/>
              <a:gd name="connsiteX4" fmla="*/ 919 w 2201193"/>
              <a:gd name="connsiteY4" fmla="*/ 0 h 206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193" h="2062162">
                <a:moveTo>
                  <a:pt x="919" y="0"/>
                </a:moveTo>
                <a:cubicBezTo>
                  <a:pt x="4094" y="687387"/>
                  <a:pt x="-2258" y="1350962"/>
                  <a:pt x="917" y="2062162"/>
                </a:cubicBezTo>
                <a:cubicBezTo>
                  <a:pt x="16792" y="1459592"/>
                  <a:pt x="52171" y="951821"/>
                  <a:pt x="457891" y="505505"/>
                </a:cubicBezTo>
                <a:cubicBezTo>
                  <a:pt x="942533" y="61459"/>
                  <a:pt x="1386126" y="46035"/>
                  <a:pt x="2201193" y="4762"/>
                </a:cubicBezTo>
                <a:lnTo>
                  <a:pt x="919" y="0"/>
                </a:lnTo>
                <a:close/>
              </a:path>
            </a:pathLst>
          </a:custGeom>
          <a:solidFill>
            <a:srgbClr val="120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aphicFrame>
        <p:nvGraphicFramePr>
          <p:cNvPr id="8" name="Objeto 3">
            <a:extLst>
              <a:ext uri="{FF2B5EF4-FFF2-40B4-BE49-F238E27FC236}">
                <a16:creationId xmlns:a16="http://schemas.microsoft.com/office/drawing/2014/main" id="{85EAC728-5829-4CE3-BA6A-6CED5BA0E75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55180246"/>
              </p:ext>
            </p:extLst>
          </p:nvPr>
        </p:nvGraphicFramePr>
        <p:xfrm>
          <a:off x="2112918" y="73553"/>
          <a:ext cx="1043034" cy="70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450516" imgH="976617" progId="CorelDraw.Graphic.22">
                  <p:embed/>
                </p:oleObj>
              </mc:Choice>
              <mc:Fallback>
                <p:oleObj name="CorelDRAW" r:id="rId4" imgW="1450516" imgH="976617" progId="CorelDraw.Graphic.22">
                  <p:embed/>
                  <p:pic>
                    <p:nvPicPr>
                      <p:cNvPr id="18" name="Objeto 3">
                        <a:extLst>
                          <a:ext uri="{FF2B5EF4-FFF2-40B4-BE49-F238E27FC236}">
                            <a16:creationId xmlns:a16="http://schemas.microsoft.com/office/drawing/2014/main" id="{5537DEBC-DD25-4890-8E93-44172A41FC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2918" y="73553"/>
                        <a:ext cx="1043034" cy="701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21">
            <a:extLst>
              <a:ext uri="{FF2B5EF4-FFF2-40B4-BE49-F238E27FC236}">
                <a16:creationId xmlns:a16="http://schemas.microsoft.com/office/drawing/2014/main" id="{BF4E2D4B-7F6A-4223-B478-A597CDFFC9FD}"/>
              </a:ext>
            </a:extLst>
          </p:cNvPr>
          <p:cNvSpPr/>
          <p:nvPr userDrawn="1"/>
        </p:nvSpPr>
        <p:spPr>
          <a:xfrm flipH="1">
            <a:off x="54525" y="806084"/>
            <a:ext cx="11930385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4000">
                <a:srgbClr val="12065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BA292-2E40-441D-A738-CF7C1EAD596C}"/>
              </a:ext>
            </a:extLst>
          </p:cNvPr>
          <p:cNvSpPr txBox="1"/>
          <p:nvPr userDrawn="1"/>
        </p:nvSpPr>
        <p:spPr>
          <a:xfrm>
            <a:off x="44244" y="54174"/>
            <a:ext cx="63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>
                <a:solidFill>
                  <a:schemeClr val="bg1"/>
                </a:solidFill>
              </a:rPr>
              <a:t>ATAT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56AE3-BEDC-4A13-8F6B-16D4DF3D3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679417-7247-45BE-9108-B23DF58DD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02957F-40A1-483B-9B58-6D8DF0528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48730F-C533-4881-B133-0E19D488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D029-6984-414E-9708-A2D8CC094638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1C328E-FFDA-4CE5-ADC8-7B5D16A86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F6E865-81AA-49A2-ADF2-7E38A66C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C509-DA86-45E3-B9BD-2C915096D7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10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F7DC2-5ED5-4568-8A86-C89CCDC7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06257F9-DD80-4CAC-98A2-789A4C71B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C4A994-96F0-443A-9C50-22ACB69F9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AEC15C-64EB-449D-A4F5-09BD174E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D029-6984-414E-9708-A2D8CC094638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19E9CA-BBBE-45A9-B022-CC9B7914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716E13-F242-40CC-8FE9-A9B7BA1C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AC509-DA86-45E3-B9BD-2C915096D7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694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FF95DA-3783-4EB4-9106-0A2DD746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0ED66-D3F1-4F49-8188-D59941211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738F9F-D07A-4B2A-808F-B1AAAAC32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FD029-6984-414E-9708-A2D8CC094638}" type="datetimeFigureOut">
              <a:rPr lang="es-PE" smtClean="0"/>
              <a:t>16/06/2021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D5766D-1355-4994-8BC5-927A32EDA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CB6E60-61D2-41E1-BEDE-9E122D723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AC509-DA86-45E3-B9BD-2C915096D7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19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B2743A-364D-4450-BC44-0CEDDB82E01E}"/>
              </a:ext>
            </a:extLst>
          </p:cNvPr>
          <p:cNvSpPr txBox="1"/>
          <p:nvPr/>
        </p:nvSpPr>
        <p:spPr>
          <a:xfrm>
            <a:off x="1913397" y="2995984"/>
            <a:ext cx="927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>
                <a:solidFill>
                  <a:srgbClr val="12065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Fichas interactivas para un entorno con conectividad</a:t>
            </a:r>
            <a:endParaRPr lang="en-US" sz="4800" dirty="0">
              <a:solidFill>
                <a:srgbClr val="12065A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5C4590-400C-46F8-BF33-CF3C51E7C5AF}"/>
              </a:ext>
            </a:extLst>
          </p:cNvPr>
          <p:cNvCxnSpPr>
            <a:cxnSpLocks/>
          </p:cNvCxnSpPr>
          <p:nvPr/>
        </p:nvCxnSpPr>
        <p:spPr>
          <a:xfrm>
            <a:off x="2228377" y="2618504"/>
            <a:ext cx="8342641" cy="0"/>
          </a:xfrm>
          <a:prstGeom prst="line">
            <a:avLst/>
          </a:prstGeom>
          <a:ln>
            <a:solidFill>
              <a:srgbClr val="120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716091-41F8-4804-9EE8-0742D9C0D5A6}"/>
              </a:ext>
            </a:extLst>
          </p:cNvPr>
          <p:cNvCxnSpPr>
            <a:cxnSpLocks/>
          </p:cNvCxnSpPr>
          <p:nvPr/>
        </p:nvCxnSpPr>
        <p:spPr>
          <a:xfrm>
            <a:off x="2380777" y="4864656"/>
            <a:ext cx="8342641" cy="0"/>
          </a:xfrm>
          <a:prstGeom prst="line">
            <a:avLst/>
          </a:prstGeom>
          <a:ln>
            <a:solidFill>
              <a:srgbClr val="120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F9A01E3-FF0B-49F2-807B-0576DBF73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864" y="0"/>
            <a:ext cx="4508272" cy="8282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853C22-4C89-4CB3-8EE9-49146D11CD91}"/>
              </a:ext>
            </a:extLst>
          </p:cNvPr>
          <p:cNvSpPr txBox="1"/>
          <p:nvPr/>
        </p:nvSpPr>
        <p:spPr>
          <a:xfrm>
            <a:off x="2228377" y="1296588"/>
            <a:ext cx="9811223" cy="280076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kumimoji="0" lang="es-E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LIVEWORKSHEETS</a:t>
            </a:r>
          </a:p>
          <a:p>
            <a:endParaRPr lang="es-PE" sz="8800" dirty="0"/>
          </a:p>
        </p:txBody>
      </p:sp>
    </p:spTree>
    <p:extLst>
      <p:ext uri="{BB962C8B-B14F-4D97-AF65-F5344CB8AC3E}">
        <p14:creationId xmlns:p14="http://schemas.microsoft.com/office/powerpoint/2010/main" val="3270047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2">
            <a:extLst>
              <a:ext uri="{FF2B5EF4-FFF2-40B4-BE49-F238E27FC236}">
                <a16:creationId xmlns:a16="http://schemas.microsoft.com/office/drawing/2014/main" id="{108127CA-1851-42B2-85F3-FBCAB987F040}"/>
              </a:ext>
            </a:extLst>
          </p:cNvPr>
          <p:cNvSpPr txBox="1"/>
          <p:nvPr/>
        </p:nvSpPr>
        <p:spPr>
          <a:xfrm>
            <a:off x="3848103" y="831955"/>
            <a:ext cx="4946141" cy="64633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01: ELABORA</a:t>
            </a:r>
          </a:p>
        </p:txBody>
      </p:sp>
      <p:pic>
        <p:nvPicPr>
          <p:cNvPr id="1026" name="Picture 2" descr="Sácale partido &amp;quot;Microsoft word como herramienta&amp;quot; - Vallecas Viva">
            <a:extLst>
              <a:ext uri="{FF2B5EF4-FFF2-40B4-BE49-F238E27FC236}">
                <a16:creationId xmlns:a16="http://schemas.microsoft.com/office/drawing/2014/main" id="{BBD2D7DC-D365-48BE-B7AA-78974137F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44" y="2924610"/>
            <a:ext cx="1344562" cy="13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4ACAE-86AF-42CB-868F-DF2D044C4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5" t="3353" r="3196" b="6558"/>
          <a:stretch/>
        </p:blipFill>
        <p:spPr>
          <a:xfrm>
            <a:off x="1341896" y="1988174"/>
            <a:ext cx="747496" cy="714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F3873F-2D3E-4A96-80C3-546001116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884" y="1934896"/>
            <a:ext cx="821338" cy="7613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6E2191-C960-4130-A985-B85CFE118932}"/>
              </a:ext>
            </a:extLst>
          </p:cNvPr>
          <p:cNvSpPr txBox="1"/>
          <p:nvPr/>
        </p:nvSpPr>
        <p:spPr>
          <a:xfrm>
            <a:off x="1091381" y="4443597"/>
            <a:ext cx="26842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El docente, en un editor de texto (Word) elabora creativamente su ficha de autoaprendizaje, dejando los espacios necesarios.</a:t>
            </a:r>
            <a:endParaRPr lang="en-US" sz="20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97732-DD87-4005-AC34-999D8957AF34}"/>
              </a:ext>
            </a:extLst>
          </p:cNvPr>
          <p:cNvCxnSpPr>
            <a:stCxn id="6" idx="2"/>
            <a:endCxn id="1026" idx="0"/>
          </p:cNvCxnSpPr>
          <p:nvPr/>
        </p:nvCxnSpPr>
        <p:spPr>
          <a:xfrm>
            <a:off x="1715644" y="2702693"/>
            <a:ext cx="672281" cy="221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94A930-54F3-48B4-A0E3-3E6AC85B6438}"/>
              </a:ext>
            </a:extLst>
          </p:cNvPr>
          <p:cNvCxnSpPr>
            <a:stCxn id="1026" idx="0"/>
            <a:endCxn id="8" idx="2"/>
          </p:cNvCxnSpPr>
          <p:nvPr/>
        </p:nvCxnSpPr>
        <p:spPr>
          <a:xfrm flipV="1">
            <a:off x="2387925" y="2696282"/>
            <a:ext cx="608628" cy="228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33346DC-44F6-40D5-8336-7E499BBD8A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21" r="29699"/>
          <a:stretch/>
        </p:blipFill>
        <p:spPr>
          <a:xfrm>
            <a:off x="5220826" y="2201350"/>
            <a:ext cx="1750347" cy="1854456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C40FBFA8-4FEA-454B-984C-3635E9D3109B}"/>
              </a:ext>
            </a:extLst>
          </p:cNvPr>
          <p:cNvSpPr/>
          <p:nvPr/>
        </p:nvSpPr>
        <p:spPr>
          <a:xfrm>
            <a:off x="3902617" y="2799391"/>
            <a:ext cx="851719" cy="754251"/>
          </a:xfrm>
          <a:prstGeom prst="rightArrow">
            <a:avLst/>
          </a:prstGeom>
          <a:solidFill>
            <a:srgbClr val="1206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6B1507-B631-4807-AA7D-77B233433661}"/>
              </a:ext>
            </a:extLst>
          </p:cNvPr>
          <p:cNvSpPr txBox="1"/>
          <p:nvPr/>
        </p:nvSpPr>
        <p:spPr>
          <a:xfrm>
            <a:off x="4688317" y="4072361"/>
            <a:ext cx="3265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La ficha de autoaprendizaje elaborado en Word, debe ser convertida al formato PDF.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9903ED-403D-4E08-BD68-1241B74CC6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2001" y="2565437"/>
            <a:ext cx="2991267" cy="4001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3879C44-9B05-48B1-9372-2ABC3913C71E}"/>
              </a:ext>
            </a:extLst>
          </p:cNvPr>
          <p:cNvSpPr txBox="1"/>
          <p:nvPr/>
        </p:nvSpPr>
        <p:spPr>
          <a:xfrm>
            <a:off x="8854383" y="2167487"/>
            <a:ext cx="3191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https://es.liveworksheets.com/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B46D570-14C9-4F21-98ED-C0927F60A06B}"/>
              </a:ext>
            </a:extLst>
          </p:cNvPr>
          <p:cNvSpPr/>
          <p:nvPr/>
        </p:nvSpPr>
        <p:spPr>
          <a:xfrm>
            <a:off x="7628767" y="2725470"/>
            <a:ext cx="851719" cy="754251"/>
          </a:xfrm>
          <a:prstGeom prst="rightArrow">
            <a:avLst/>
          </a:prstGeom>
          <a:solidFill>
            <a:srgbClr val="1206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CE0777-7E40-4B47-8638-52A2CE5F79BA}"/>
              </a:ext>
            </a:extLst>
          </p:cNvPr>
          <p:cNvSpPr txBox="1"/>
          <p:nvPr/>
        </p:nvSpPr>
        <p:spPr>
          <a:xfrm>
            <a:off x="8866761" y="4258931"/>
            <a:ext cx="3183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Subir la ficha de autoaprendizaje  en formato PDF,  a la plataforma liveworksheets.com</a:t>
            </a:r>
            <a:endParaRPr lang="en-US" sz="2400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6C3C70C-E2B4-4034-A47B-700014FE3C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14BE9A"/>
              </a:clrFrom>
              <a:clrTo>
                <a:srgbClr val="14BE9A">
                  <a:alpha val="0"/>
                </a:srgbClr>
              </a:clrTo>
            </a:clrChange>
          </a:blip>
          <a:srcRect l="8554" t="14559" r="10656" b="15240"/>
          <a:stretch/>
        </p:blipFill>
        <p:spPr>
          <a:xfrm>
            <a:off x="9719264" y="2966171"/>
            <a:ext cx="1381355" cy="1200329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84B36CA-7E14-496C-B79D-9CA8AF1BEC54}"/>
              </a:ext>
            </a:extLst>
          </p:cNvPr>
          <p:cNvSpPr txBox="1"/>
          <p:nvPr/>
        </p:nvSpPr>
        <p:spPr>
          <a:xfrm>
            <a:off x="862985" y="1490482"/>
            <a:ext cx="304988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1. EDITAR LA FICHA</a:t>
            </a:r>
            <a:endParaRPr lang="en-US" sz="20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E9371A-AE8D-46D1-9BA6-368F111455E1}"/>
              </a:ext>
            </a:extLst>
          </p:cNvPr>
          <p:cNvSpPr txBox="1"/>
          <p:nvPr/>
        </p:nvSpPr>
        <p:spPr>
          <a:xfrm>
            <a:off x="4605862" y="1646396"/>
            <a:ext cx="304988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2. CONVERTIR  EN PDF</a:t>
            </a:r>
            <a:endParaRPr lang="en-US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D9F92B-3FEF-461A-9B3E-54EBD49D9EDE}"/>
              </a:ext>
            </a:extLst>
          </p:cNvPr>
          <p:cNvSpPr txBox="1"/>
          <p:nvPr/>
        </p:nvSpPr>
        <p:spPr>
          <a:xfrm>
            <a:off x="8426745" y="1659759"/>
            <a:ext cx="304988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3. SUBIR A LA PLATAFORMA</a:t>
            </a:r>
            <a:endParaRPr lang="en-US" b="1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5C6D081F-9894-4403-924C-352F48B59B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1864" y="0"/>
            <a:ext cx="4508272" cy="8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2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2">
            <a:extLst>
              <a:ext uri="{FF2B5EF4-FFF2-40B4-BE49-F238E27FC236}">
                <a16:creationId xmlns:a16="http://schemas.microsoft.com/office/drawing/2014/main" id="{108127CA-1851-42B2-85F3-FBCAB987F040}"/>
              </a:ext>
            </a:extLst>
          </p:cNvPr>
          <p:cNvSpPr txBox="1"/>
          <p:nvPr/>
        </p:nvSpPr>
        <p:spPr>
          <a:xfrm>
            <a:off x="3798276" y="743699"/>
            <a:ext cx="4908995" cy="58477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02: CONFIGURA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DAC6A3-F595-48EA-A508-8B6AAF87E685}"/>
              </a:ext>
            </a:extLst>
          </p:cNvPr>
          <p:cNvGrpSpPr/>
          <p:nvPr/>
        </p:nvGrpSpPr>
        <p:grpSpPr>
          <a:xfrm>
            <a:off x="648649" y="1928803"/>
            <a:ext cx="2126880" cy="2702513"/>
            <a:chOff x="4054261" y="1514258"/>
            <a:chExt cx="2126880" cy="278598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F322BCC-3B77-4DB9-AEC7-440104F44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510" t="11111" r="18087" b="6667"/>
            <a:stretch/>
          </p:blipFill>
          <p:spPr>
            <a:xfrm>
              <a:off x="4054261" y="1514258"/>
              <a:ext cx="2101466" cy="2785981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F7FDE7-E0BA-4A1A-A740-6612A52E2FF9}"/>
                </a:ext>
              </a:extLst>
            </p:cNvPr>
            <p:cNvSpPr txBox="1"/>
            <p:nvPr/>
          </p:nvSpPr>
          <p:spPr>
            <a:xfrm>
              <a:off x="4079675" y="2157249"/>
              <a:ext cx="2101466" cy="10366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1200" dirty="0"/>
                <a:t>Identificamos y representamos datos sobre los cambios de temperatura que generan condiciones para la aparición de enfermedades respiratorias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81F6C1D-0DCA-41EE-828D-C1C8BD9D1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022" y="1800138"/>
            <a:ext cx="3377682" cy="304599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D35670-838B-43F1-8020-9AF45EA261BA}"/>
              </a:ext>
            </a:extLst>
          </p:cNvPr>
          <p:cNvGrpSpPr/>
          <p:nvPr/>
        </p:nvGrpSpPr>
        <p:grpSpPr>
          <a:xfrm>
            <a:off x="3438631" y="1988800"/>
            <a:ext cx="4311559" cy="2642516"/>
            <a:chOff x="3226882" y="2027846"/>
            <a:chExt cx="4311559" cy="264251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F80849F-5FAC-49D1-A434-B600A95EFEF9}"/>
                </a:ext>
              </a:extLst>
            </p:cNvPr>
            <p:cNvGrpSpPr/>
            <p:nvPr/>
          </p:nvGrpSpPr>
          <p:grpSpPr>
            <a:xfrm>
              <a:off x="3226882" y="2027846"/>
              <a:ext cx="4311559" cy="2642516"/>
              <a:chOff x="4373739" y="4886357"/>
              <a:chExt cx="5320708" cy="2642516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7D5592-C731-400A-A351-C907860C213F}"/>
                  </a:ext>
                </a:extLst>
              </p:cNvPr>
              <p:cNvSpPr txBox="1"/>
              <p:nvPr/>
            </p:nvSpPr>
            <p:spPr>
              <a:xfrm>
                <a:off x="4373739" y="5217374"/>
                <a:ext cx="2313297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s-PE" sz="1600" dirty="0"/>
                  <a:t>Cuadro de opciones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s-PE" sz="1600" dirty="0"/>
                  <a:t>Selección múltiple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s-PE" sz="1600" dirty="0"/>
                  <a:t>Emparejar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s-PE" sz="1600" dirty="0"/>
                  <a:t>Arrastrar y soltar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 err="1"/>
                  <a:t>Escucha</a:t>
                </a:r>
                <a:endParaRPr lang="en-US" sz="16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 err="1"/>
                  <a:t>Sopa</a:t>
                </a:r>
                <a:r>
                  <a:rPr lang="en-US" sz="1600" dirty="0"/>
                  <a:t> de </a:t>
                </a:r>
                <a:r>
                  <a:rPr lang="en-US" sz="1600" dirty="0" err="1"/>
                  <a:t>letras</a:t>
                </a:r>
                <a:endParaRPr lang="en-US" sz="160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6D9BF7-41E2-4FC8-97FA-B4254D4A40C1}"/>
                  </a:ext>
                </a:extLst>
              </p:cNvPr>
              <p:cNvSpPr txBox="1"/>
              <p:nvPr/>
            </p:nvSpPr>
            <p:spPr>
              <a:xfrm>
                <a:off x="6778133" y="5220549"/>
                <a:ext cx="273416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s-PE" sz="1600" dirty="0"/>
                  <a:t>Hablar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s-PE" sz="1600" dirty="0"/>
                  <a:t>Respuesta abierta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s-PE" sz="1600" dirty="0"/>
                  <a:t>Reproducir sonido MP3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s-PE" sz="1600" dirty="0"/>
                  <a:t>Añadir videos de YouTube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s-PE" sz="1600" dirty="0"/>
                  <a:t>Añadir archivos de PowerPoint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s-PE" sz="1600" dirty="0"/>
                  <a:t>Añadir enlaces</a:t>
                </a:r>
                <a:endParaRPr lang="en-US" sz="16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A17168D-0AA0-45E5-B813-A81D6FE88D09}"/>
                  </a:ext>
                </a:extLst>
              </p:cNvPr>
              <p:cNvSpPr txBox="1"/>
              <p:nvPr/>
            </p:nvSpPr>
            <p:spPr>
              <a:xfrm>
                <a:off x="4397569" y="4886357"/>
                <a:ext cx="5296878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PE" b="1" dirty="0"/>
                  <a:t>2. APLICAR OPCIONES DE INTERACTIVIDAD</a:t>
                </a:r>
                <a:endParaRPr lang="en-US" b="1" dirty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4F83817-D030-49FE-8532-8A55341018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8683" y="5233983"/>
                <a:ext cx="0" cy="229489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908EDBA-F50E-4FEC-98FD-CAEA678E5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1602" y="5236426"/>
                <a:ext cx="15677" cy="22924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CF85E16-444E-4ACD-8462-F8846BCF7201}"/>
                </a:ext>
              </a:extLst>
            </p:cNvPr>
            <p:cNvCxnSpPr>
              <a:cxnSpLocks/>
            </p:cNvCxnSpPr>
            <p:nvPr/>
          </p:nvCxnSpPr>
          <p:spPr>
            <a:xfrm>
              <a:off x="3255198" y="4670362"/>
              <a:ext cx="42531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2EE21F4B-68B0-41AD-9EEE-5F409507C3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14BE9A"/>
              </a:clrFrom>
              <a:clrTo>
                <a:srgbClr val="14BE9A">
                  <a:alpha val="0"/>
                </a:srgbClr>
              </a:clrTo>
            </a:clrChange>
          </a:blip>
          <a:srcRect l="8554" t="14559" r="10656" b="15240"/>
          <a:stretch/>
        </p:blipFill>
        <p:spPr>
          <a:xfrm>
            <a:off x="335366" y="1948327"/>
            <a:ext cx="2671047" cy="251626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38" name="Arrow: Right 37">
            <a:extLst>
              <a:ext uri="{FF2B5EF4-FFF2-40B4-BE49-F238E27FC236}">
                <a16:creationId xmlns:a16="http://schemas.microsoft.com/office/drawing/2014/main" id="{5850707F-11AD-4D54-AF74-9EA0140EC2A2}"/>
              </a:ext>
            </a:extLst>
          </p:cNvPr>
          <p:cNvSpPr/>
          <p:nvPr/>
        </p:nvSpPr>
        <p:spPr>
          <a:xfrm>
            <a:off x="2834190" y="2988353"/>
            <a:ext cx="514102" cy="669564"/>
          </a:xfrm>
          <a:prstGeom prst="rightArrow">
            <a:avLst/>
          </a:prstGeom>
          <a:solidFill>
            <a:srgbClr val="1206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BC2908BD-5C65-4D2E-8FBF-3765138CC984}"/>
              </a:ext>
            </a:extLst>
          </p:cNvPr>
          <p:cNvSpPr/>
          <p:nvPr/>
        </p:nvSpPr>
        <p:spPr>
          <a:xfrm>
            <a:off x="7792003" y="2998852"/>
            <a:ext cx="514102" cy="669564"/>
          </a:xfrm>
          <a:prstGeom prst="rightArrow">
            <a:avLst/>
          </a:prstGeom>
          <a:solidFill>
            <a:srgbClr val="1206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DB542-F124-4E2C-B361-2471675FE688}"/>
              </a:ext>
            </a:extLst>
          </p:cNvPr>
          <p:cNvSpPr txBox="1"/>
          <p:nvPr/>
        </p:nvSpPr>
        <p:spPr>
          <a:xfrm>
            <a:off x="372710" y="4920343"/>
            <a:ext cx="2461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i="1" dirty="0"/>
              <a:t>Ya en la plataforma, seleccionamos la ficha de autoaprendizaje para aplicar la interactividad</a:t>
            </a:r>
            <a:endParaRPr lang="en-US" b="1" i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F04FD7-57F6-41C3-BBB9-F188844BE5ED}"/>
              </a:ext>
            </a:extLst>
          </p:cNvPr>
          <p:cNvSpPr txBox="1"/>
          <p:nvPr/>
        </p:nvSpPr>
        <p:spPr>
          <a:xfrm>
            <a:off x="3647559" y="4920343"/>
            <a:ext cx="3609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Aplicamos las diversas opciones de interactividad, según las características de la fichas y del criterio del docente</a:t>
            </a:r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F5DAE3-5683-4762-9B8F-8423FFA4A772}"/>
              </a:ext>
            </a:extLst>
          </p:cNvPr>
          <p:cNvSpPr txBox="1"/>
          <p:nvPr/>
        </p:nvSpPr>
        <p:spPr>
          <a:xfrm>
            <a:off x="8430524" y="4920343"/>
            <a:ext cx="3326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Las  fichas se pueden organizar por áreas, grupos, II.EE, etc. Esto lo podemos realizar utilizando los cuadernos interactivos.</a:t>
            </a:r>
            <a:endParaRPr lang="en-US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505EDA-EC20-46C9-A82C-8EAA543916F8}"/>
              </a:ext>
            </a:extLst>
          </p:cNvPr>
          <p:cNvSpPr txBox="1"/>
          <p:nvPr/>
        </p:nvSpPr>
        <p:spPr>
          <a:xfrm>
            <a:off x="7792003" y="1472081"/>
            <a:ext cx="332685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3. ORGANIZAR LAS FICHAS</a:t>
            </a:r>
            <a:endParaRPr lang="en-US" sz="2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0409EA-C784-4890-8BD2-5D06F5A2C044}"/>
              </a:ext>
            </a:extLst>
          </p:cNvPr>
          <p:cNvSpPr txBox="1"/>
          <p:nvPr/>
        </p:nvSpPr>
        <p:spPr>
          <a:xfrm>
            <a:off x="114235" y="1487470"/>
            <a:ext cx="353332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1. SELECCIONAR LA FICHA EN PDF</a:t>
            </a:r>
            <a:endParaRPr lang="en-US" b="1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D078ECC5-990A-4F48-9003-FEC5EE1E8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864" y="0"/>
            <a:ext cx="4508272" cy="8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1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2">
            <a:extLst>
              <a:ext uri="{FF2B5EF4-FFF2-40B4-BE49-F238E27FC236}">
                <a16:creationId xmlns:a16="http://schemas.microsoft.com/office/drawing/2014/main" id="{108127CA-1851-42B2-85F3-FBCAB987F040}"/>
              </a:ext>
            </a:extLst>
          </p:cNvPr>
          <p:cNvSpPr txBox="1"/>
          <p:nvPr/>
        </p:nvSpPr>
        <p:spPr>
          <a:xfrm>
            <a:off x="3188230" y="857265"/>
            <a:ext cx="4882876" cy="523220"/>
          </a:xfrm>
          <a:prstGeom prst="rect">
            <a:avLst/>
          </a:prstGeom>
          <a:noFill/>
          <a:scene3d>
            <a:camera prst="perspectiveBelow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03: DISTRIBUYE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F6CF999-DFDE-48F2-A473-0BF6509E4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1" y="2213268"/>
            <a:ext cx="3377682" cy="30459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DBD66B-83B3-4B97-8E18-B01B02EC9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25" b="91667" l="3056" r="96667">
                        <a14:foregroundMark x1="75000" y1="12963" x2="74444" y2="20679"/>
                        <a14:foregroundMark x1="49444" y1="8025" x2="49444" y2="8025"/>
                        <a14:foregroundMark x1="34167" y1="39198" x2="41389" y2="38272"/>
                        <a14:foregroundMark x1="46944" y1="38272" x2="44444" y2="48457"/>
                        <a14:foregroundMark x1="34167" y1="41667" x2="33333" y2="47840"/>
                        <a14:foregroundMark x1="33333" y1="44136" x2="33889" y2="48457"/>
                        <a14:foregroundMark x1="40833" y1="53704" x2="41667" y2="58642"/>
                        <a14:foregroundMark x1="25833" y1="91667" x2="34444" y2="91667"/>
                        <a14:foregroundMark x1="92500" y1="66667" x2="90000" y2="70062"/>
                        <a14:foregroundMark x1="93611" y1="43210" x2="96667" y2="42901"/>
                        <a14:foregroundMark x1="84167" y1="25000" x2="85000" y2="26235"/>
                        <a14:foregroundMark x1="19444" y1="18519" x2="18889" y2="18210"/>
                        <a14:foregroundMark x1="7222" y1="49383" x2="8333" y2="49383"/>
                        <a14:foregroundMark x1="3056" y1="61420" x2="10000" y2="70988"/>
                        <a14:foregroundMark x1="10000" y1="70988" x2="10000" y2="70988"/>
                        <a14:foregroundMark x1="45556" y1="84568" x2="47778" y2="82099"/>
                        <a14:foregroundMark x1="35278" y1="86111" x2="38056" y2="91358"/>
                        <a14:foregroundMark x1="59167" y1="86420" x2="61389" y2="91667"/>
                        <a14:foregroundMark x1="64722" y1="85802" x2="67778" y2="87346"/>
                        <a14:foregroundMark x1="46111" y1="15741" x2="42500" y2="15432"/>
                        <a14:foregroundMark x1="26389" y1="16667" x2="28889" y2="19136"/>
                        <a14:foregroundMark x1="34167" y1="40432" x2="32222" y2="43827"/>
                        <a14:foregroundMark x1="95556" y1="57716" x2="95556" y2="57716"/>
                        <a14:foregroundMark x1="86389" y1="86420" x2="86389" y2="86420"/>
                        <a14:foregroundMark x1="10833" y1="85494" x2="10833" y2="854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9522" y="1885433"/>
            <a:ext cx="2343239" cy="2108915"/>
          </a:xfrm>
          <a:prstGeom prst="rect">
            <a:avLst/>
          </a:prstGeom>
        </p:spPr>
      </p:pic>
      <p:pic>
        <p:nvPicPr>
          <p:cNvPr id="25" name="Picture 2" descr="Trucos y plantillas de Excel para cualquier situación - UniMOOC">
            <a:extLst>
              <a:ext uri="{FF2B5EF4-FFF2-40B4-BE49-F238E27FC236}">
                <a16:creationId xmlns:a16="http://schemas.microsoft.com/office/drawing/2014/main" id="{246F99AC-31C9-41ED-9588-FDA005A93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6" r="20282"/>
          <a:stretch/>
        </p:blipFill>
        <p:spPr bwMode="auto">
          <a:xfrm>
            <a:off x="10553323" y="5847694"/>
            <a:ext cx="554452" cy="5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468B5CA-C4B0-42E5-ACDC-AF87693E1DFE}"/>
              </a:ext>
            </a:extLst>
          </p:cNvPr>
          <p:cNvSpPr txBox="1"/>
          <p:nvPr/>
        </p:nvSpPr>
        <p:spPr>
          <a:xfrm>
            <a:off x="8607227" y="1874714"/>
            <a:ext cx="326229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b="1" dirty="0"/>
              <a:t>REPORTE DE LOS RESULTADOS</a:t>
            </a: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25F813-1AE0-476D-8671-74ACEE1C5DB5}"/>
              </a:ext>
            </a:extLst>
          </p:cNvPr>
          <p:cNvSpPr txBox="1"/>
          <p:nvPr/>
        </p:nvSpPr>
        <p:spPr>
          <a:xfrm>
            <a:off x="4673143" y="1800488"/>
            <a:ext cx="351551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b="1" dirty="0"/>
              <a:t>INTERACTÚAN LOS ESTUDIANTES</a:t>
            </a:r>
            <a:endParaRPr lang="en-US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C297ED-8108-4BE6-A7C5-72AEDEF97557}"/>
              </a:ext>
            </a:extLst>
          </p:cNvPr>
          <p:cNvSpPr txBox="1"/>
          <p:nvPr/>
        </p:nvSpPr>
        <p:spPr>
          <a:xfrm>
            <a:off x="209420" y="1800488"/>
            <a:ext cx="393498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b="1" dirty="0"/>
              <a:t>SELECCIÓN DE FICHAS Y/O CUADERNOS</a:t>
            </a:r>
            <a:endParaRPr lang="en-US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B99A0D-01E9-4F94-83C4-3C2C6A6DC488}"/>
              </a:ext>
            </a:extLst>
          </p:cNvPr>
          <p:cNvSpPr txBox="1"/>
          <p:nvPr/>
        </p:nvSpPr>
        <p:spPr>
          <a:xfrm>
            <a:off x="377371" y="5259262"/>
            <a:ext cx="3222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Una vez preparada las fichas interactivas lo organizamos en el cuaderno interactivo para  distribuir a los estudiantes. También podemos hacerlo con una sola ficha.</a:t>
            </a:r>
            <a:endParaRPr lang="en-US" sz="1600" b="1" dirty="0"/>
          </a:p>
        </p:txBody>
      </p:sp>
      <p:pic>
        <p:nvPicPr>
          <p:cNvPr id="44" name="Picture 8" descr="Material Digital Lúdico para Laptops XO | MINEDU">
            <a:extLst>
              <a:ext uri="{FF2B5EF4-FFF2-40B4-BE49-F238E27FC236}">
                <a16:creationId xmlns:a16="http://schemas.microsoft.com/office/drawing/2014/main" id="{9037E416-5F69-4220-AF75-D6EC6947A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220" y="2491943"/>
            <a:ext cx="1479409" cy="202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Estudiante Joven Con Aprendizaje En Línea De Laptop Ilustración del Vector  - Ilustración de digital, aprendizaje: 165154731">
            <a:extLst>
              <a:ext uri="{FF2B5EF4-FFF2-40B4-BE49-F238E27FC236}">
                <a16:creationId xmlns:a16="http://schemas.microsoft.com/office/drawing/2014/main" id="{93B0A63F-7A75-4864-90A4-11109B92C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6" t="15370" r="27127" b="19444"/>
          <a:stretch/>
        </p:blipFill>
        <p:spPr bwMode="auto">
          <a:xfrm>
            <a:off x="5538260" y="2636668"/>
            <a:ext cx="1285761" cy="192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9E2B7DC-78A9-47A2-A084-3BD9CADA7404}"/>
              </a:ext>
            </a:extLst>
          </p:cNvPr>
          <p:cNvSpPr txBox="1"/>
          <p:nvPr/>
        </p:nvSpPr>
        <p:spPr>
          <a:xfrm>
            <a:off x="4585109" y="4923517"/>
            <a:ext cx="32221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Los estudiantes resuelven la ficha, los resultados pueden ser observados por ellos mismos o enviados al docente.</a:t>
            </a:r>
            <a:endParaRPr lang="en-US" sz="2000" b="1" dirty="0"/>
          </a:p>
        </p:txBody>
      </p:sp>
      <p:pic>
        <p:nvPicPr>
          <p:cNvPr id="2050" name="Picture 2" descr="Comfye, tu Plataforma de notificaciones | CTI Soluciones">
            <a:extLst>
              <a:ext uri="{FF2B5EF4-FFF2-40B4-BE49-F238E27FC236}">
                <a16:creationId xmlns:a16="http://schemas.microsoft.com/office/drawing/2014/main" id="{E6FC6F02-CE15-4108-8B29-2E526D9ED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228" y="2452375"/>
            <a:ext cx="693033" cy="69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sta de estudiantes de tercero">
            <a:extLst>
              <a:ext uri="{FF2B5EF4-FFF2-40B4-BE49-F238E27FC236}">
                <a16:creationId xmlns:a16="http://schemas.microsoft.com/office/drawing/2014/main" id="{036165CF-B2E7-44A4-89AB-CE13AD0EB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t="13944" r="33546" b="50000"/>
          <a:stretch/>
        </p:blipFill>
        <p:spPr bwMode="auto">
          <a:xfrm>
            <a:off x="8557213" y="3597442"/>
            <a:ext cx="1363457" cy="115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A730A4-E6CA-48A0-9CFB-0E099CF57934}"/>
              </a:ext>
            </a:extLst>
          </p:cNvPr>
          <p:cNvSpPr/>
          <p:nvPr/>
        </p:nvSpPr>
        <p:spPr>
          <a:xfrm>
            <a:off x="7188468" y="2819861"/>
            <a:ext cx="693032" cy="1341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DC1EBFAA-D4D6-44FB-9E12-8152BB3674EB}"/>
              </a:ext>
            </a:extLst>
          </p:cNvPr>
          <p:cNvCxnSpPr>
            <a:cxnSpLocks/>
            <a:stCxn id="5" idx="0"/>
            <a:endCxn id="2050" idx="1"/>
          </p:cNvCxnSpPr>
          <p:nvPr/>
        </p:nvCxnSpPr>
        <p:spPr>
          <a:xfrm rot="5400000" flipH="1" flipV="1">
            <a:off x="8060622" y="2273255"/>
            <a:ext cx="20969" cy="10722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D884451A-4288-4C7B-8300-509B4FFCD38E}"/>
              </a:ext>
            </a:extLst>
          </p:cNvPr>
          <p:cNvCxnSpPr>
            <a:cxnSpLocks/>
            <a:stCxn id="5" idx="2"/>
            <a:endCxn id="2052" idx="1"/>
          </p:cNvCxnSpPr>
          <p:nvPr/>
        </p:nvCxnSpPr>
        <p:spPr>
          <a:xfrm rot="16200000" flipH="1">
            <a:off x="8039389" y="3657444"/>
            <a:ext cx="13419" cy="10222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6F8F24-AADC-4644-A633-97BB1FAD2E07}"/>
              </a:ext>
            </a:extLst>
          </p:cNvPr>
          <p:cNvSpPr txBox="1"/>
          <p:nvPr/>
        </p:nvSpPr>
        <p:spPr>
          <a:xfrm>
            <a:off x="9135968" y="2622759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i="1" dirty="0"/>
              <a:t>Notificaciones</a:t>
            </a:r>
            <a:endParaRPr lang="en-US" sz="1600" b="1" i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B385E17-8CDB-4F7B-97E2-DB2093F4D2B2}"/>
              </a:ext>
            </a:extLst>
          </p:cNvPr>
          <p:cNvSpPr txBox="1"/>
          <p:nvPr/>
        </p:nvSpPr>
        <p:spPr>
          <a:xfrm>
            <a:off x="8566143" y="4789044"/>
            <a:ext cx="1861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i="1" dirty="0"/>
              <a:t>Lista de estudiantes</a:t>
            </a:r>
            <a:endParaRPr lang="en-US" sz="1600" b="1" i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649D23-A89F-442B-9450-EB6F87F6F0D2}"/>
              </a:ext>
            </a:extLst>
          </p:cNvPr>
          <p:cNvCxnSpPr/>
          <p:nvPr/>
        </p:nvCxnSpPr>
        <p:spPr>
          <a:xfrm>
            <a:off x="3754003" y="2930536"/>
            <a:ext cx="9854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63FD062-015B-41BA-8FBB-DC093762F5AA}"/>
              </a:ext>
            </a:extLst>
          </p:cNvPr>
          <p:cNvCxnSpPr/>
          <p:nvPr/>
        </p:nvCxnSpPr>
        <p:spPr>
          <a:xfrm>
            <a:off x="3754003" y="4175269"/>
            <a:ext cx="9854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398BB26-E46F-42C1-B0C6-20B4446A6A78}"/>
              </a:ext>
            </a:extLst>
          </p:cNvPr>
          <p:cNvSpPr txBox="1"/>
          <p:nvPr/>
        </p:nvSpPr>
        <p:spPr>
          <a:xfrm>
            <a:off x="3678899" y="3003267"/>
            <a:ext cx="118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i="1" dirty="0"/>
              <a:t>Por enlace</a:t>
            </a:r>
            <a:endParaRPr lang="en-US" b="1" i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32C1EB-0A4D-4293-83C6-74751E34E2D9}"/>
              </a:ext>
            </a:extLst>
          </p:cNvPr>
          <p:cNvSpPr txBox="1"/>
          <p:nvPr/>
        </p:nvSpPr>
        <p:spPr>
          <a:xfrm>
            <a:off x="3729981" y="4175268"/>
            <a:ext cx="1181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i="1" dirty="0"/>
              <a:t>Por lista en plataforma</a:t>
            </a:r>
            <a:endParaRPr lang="en-US" sz="16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6F14FE-F348-4AE5-8F8E-506159CB6F55}"/>
              </a:ext>
            </a:extLst>
          </p:cNvPr>
          <p:cNvSpPr txBox="1"/>
          <p:nvPr/>
        </p:nvSpPr>
        <p:spPr>
          <a:xfrm>
            <a:off x="7401128" y="2776647"/>
            <a:ext cx="137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/>
              <a:t>Estudiantes sin registro</a:t>
            </a:r>
            <a:endParaRPr lang="en-US" sz="1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688F95-69D6-4983-AD86-008DF3E9A305}"/>
              </a:ext>
            </a:extLst>
          </p:cNvPr>
          <p:cNvSpPr txBox="1"/>
          <p:nvPr/>
        </p:nvSpPr>
        <p:spPr>
          <a:xfrm>
            <a:off x="7107663" y="3665167"/>
            <a:ext cx="165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/>
              <a:t>Estudiantes registrados</a:t>
            </a:r>
            <a:endParaRPr lang="en-US" sz="1600" b="1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18B62F6-288C-450F-9640-587CE2B08549}"/>
              </a:ext>
            </a:extLst>
          </p:cNvPr>
          <p:cNvSpPr/>
          <p:nvPr/>
        </p:nvSpPr>
        <p:spPr>
          <a:xfrm rot="4966783" flipV="1">
            <a:off x="10710349" y="4867698"/>
            <a:ext cx="1226897" cy="669452"/>
          </a:xfrm>
          <a:custGeom>
            <a:avLst/>
            <a:gdLst>
              <a:gd name="connsiteX0" fmla="*/ 14514 w 1262743"/>
              <a:gd name="connsiteY0" fmla="*/ 217714 h 682171"/>
              <a:gd name="connsiteX1" fmla="*/ 856343 w 1262743"/>
              <a:gd name="connsiteY1" fmla="*/ 116114 h 682171"/>
              <a:gd name="connsiteX2" fmla="*/ 580572 w 1262743"/>
              <a:gd name="connsiteY2" fmla="*/ 0 h 682171"/>
              <a:gd name="connsiteX3" fmla="*/ 1262743 w 1262743"/>
              <a:gd name="connsiteY3" fmla="*/ 101600 h 682171"/>
              <a:gd name="connsiteX4" fmla="*/ 798286 w 1262743"/>
              <a:gd name="connsiteY4" fmla="*/ 508000 h 682171"/>
              <a:gd name="connsiteX5" fmla="*/ 928914 w 1262743"/>
              <a:gd name="connsiteY5" fmla="*/ 275771 h 682171"/>
              <a:gd name="connsiteX6" fmla="*/ 0 w 1262743"/>
              <a:gd name="connsiteY6" fmla="*/ 682171 h 682171"/>
              <a:gd name="connsiteX7" fmla="*/ 261257 w 1262743"/>
              <a:gd name="connsiteY7" fmla="*/ 362857 h 682171"/>
              <a:gd name="connsiteX8" fmla="*/ 14514 w 1262743"/>
              <a:gd name="connsiteY8" fmla="*/ 217714 h 682171"/>
              <a:gd name="connsiteX0" fmla="*/ 14514 w 1307193"/>
              <a:gd name="connsiteY0" fmla="*/ 217714 h 682171"/>
              <a:gd name="connsiteX1" fmla="*/ 856343 w 1307193"/>
              <a:gd name="connsiteY1" fmla="*/ 116114 h 682171"/>
              <a:gd name="connsiteX2" fmla="*/ 580572 w 1307193"/>
              <a:gd name="connsiteY2" fmla="*/ 0 h 682171"/>
              <a:gd name="connsiteX3" fmla="*/ 1307193 w 1307193"/>
              <a:gd name="connsiteY3" fmla="*/ 19050 h 682171"/>
              <a:gd name="connsiteX4" fmla="*/ 798286 w 1307193"/>
              <a:gd name="connsiteY4" fmla="*/ 508000 h 682171"/>
              <a:gd name="connsiteX5" fmla="*/ 928914 w 1307193"/>
              <a:gd name="connsiteY5" fmla="*/ 275771 h 682171"/>
              <a:gd name="connsiteX6" fmla="*/ 0 w 1307193"/>
              <a:gd name="connsiteY6" fmla="*/ 682171 h 682171"/>
              <a:gd name="connsiteX7" fmla="*/ 261257 w 1307193"/>
              <a:gd name="connsiteY7" fmla="*/ 362857 h 682171"/>
              <a:gd name="connsiteX8" fmla="*/ 14514 w 1307193"/>
              <a:gd name="connsiteY8" fmla="*/ 217714 h 682171"/>
              <a:gd name="connsiteX0" fmla="*/ 14514 w 1307193"/>
              <a:gd name="connsiteY0" fmla="*/ 217714 h 682171"/>
              <a:gd name="connsiteX1" fmla="*/ 945243 w 1307193"/>
              <a:gd name="connsiteY1" fmla="*/ 97064 h 682171"/>
              <a:gd name="connsiteX2" fmla="*/ 580572 w 1307193"/>
              <a:gd name="connsiteY2" fmla="*/ 0 h 682171"/>
              <a:gd name="connsiteX3" fmla="*/ 1307193 w 1307193"/>
              <a:gd name="connsiteY3" fmla="*/ 19050 h 682171"/>
              <a:gd name="connsiteX4" fmla="*/ 798286 w 1307193"/>
              <a:gd name="connsiteY4" fmla="*/ 508000 h 682171"/>
              <a:gd name="connsiteX5" fmla="*/ 928914 w 1307193"/>
              <a:gd name="connsiteY5" fmla="*/ 275771 h 682171"/>
              <a:gd name="connsiteX6" fmla="*/ 0 w 1307193"/>
              <a:gd name="connsiteY6" fmla="*/ 682171 h 682171"/>
              <a:gd name="connsiteX7" fmla="*/ 261257 w 1307193"/>
              <a:gd name="connsiteY7" fmla="*/ 362857 h 682171"/>
              <a:gd name="connsiteX8" fmla="*/ 14514 w 1307193"/>
              <a:gd name="connsiteY8" fmla="*/ 217714 h 682171"/>
              <a:gd name="connsiteX0" fmla="*/ 14514 w 1307193"/>
              <a:gd name="connsiteY0" fmla="*/ 217714 h 682171"/>
              <a:gd name="connsiteX1" fmla="*/ 945243 w 1307193"/>
              <a:gd name="connsiteY1" fmla="*/ 97064 h 682171"/>
              <a:gd name="connsiteX2" fmla="*/ 580572 w 1307193"/>
              <a:gd name="connsiteY2" fmla="*/ 0 h 682171"/>
              <a:gd name="connsiteX3" fmla="*/ 1307193 w 1307193"/>
              <a:gd name="connsiteY3" fmla="*/ 19050 h 682171"/>
              <a:gd name="connsiteX4" fmla="*/ 798286 w 1307193"/>
              <a:gd name="connsiteY4" fmla="*/ 508000 h 682171"/>
              <a:gd name="connsiteX5" fmla="*/ 1017814 w 1307193"/>
              <a:gd name="connsiteY5" fmla="*/ 148771 h 682171"/>
              <a:gd name="connsiteX6" fmla="*/ 0 w 1307193"/>
              <a:gd name="connsiteY6" fmla="*/ 682171 h 682171"/>
              <a:gd name="connsiteX7" fmla="*/ 261257 w 1307193"/>
              <a:gd name="connsiteY7" fmla="*/ 362857 h 682171"/>
              <a:gd name="connsiteX8" fmla="*/ 14514 w 1307193"/>
              <a:gd name="connsiteY8" fmla="*/ 217714 h 682171"/>
              <a:gd name="connsiteX0" fmla="*/ 14514 w 1307193"/>
              <a:gd name="connsiteY0" fmla="*/ 217714 h 682171"/>
              <a:gd name="connsiteX1" fmla="*/ 945243 w 1307193"/>
              <a:gd name="connsiteY1" fmla="*/ 97064 h 682171"/>
              <a:gd name="connsiteX2" fmla="*/ 580572 w 1307193"/>
              <a:gd name="connsiteY2" fmla="*/ 0 h 682171"/>
              <a:gd name="connsiteX3" fmla="*/ 1307193 w 1307193"/>
              <a:gd name="connsiteY3" fmla="*/ 19050 h 682171"/>
              <a:gd name="connsiteX4" fmla="*/ 798286 w 1307193"/>
              <a:gd name="connsiteY4" fmla="*/ 508000 h 682171"/>
              <a:gd name="connsiteX5" fmla="*/ 979714 w 1307193"/>
              <a:gd name="connsiteY5" fmla="*/ 167821 h 682171"/>
              <a:gd name="connsiteX6" fmla="*/ 0 w 1307193"/>
              <a:gd name="connsiteY6" fmla="*/ 682171 h 682171"/>
              <a:gd name="connsiteX7" fmla="*/ 261257 w 1307193"/>
              <a:gd name="connsiteY7" fmla="*/ 362857 h 682171"/>
              <a:gd name="connsiteX8" fmla="*/ 14514 w 1307193"/>
              <a:gd name="connsiteY8" fmla="*/ 217714 h 682171"/>
              <a:gd name="connsiteX0" fmla="*/ 0 w 1432379"/>
              <a:gd name="connsiteY0" fmla="*/ 230414 h 682171"/>
              <a:gd name="connsiteX1" fmla="*/ 1070429 w 1432379"/>
              <a:gd name="connsiteY1" fmla="*/ 97064 h 682171"/>
              <a:gd name="connsiteX2" fmla="*/ 705758 w 1432379"/>
              <a:gd name="connsiteY2" fmla="*/ 0 h 682171"/>
              <a:gd name="connsiteX3" fmla="*/ 1432379 w 1432379"/>
              <a:gd name="connsiteY3" fmla="*/ 19050 h 682171"/>
              <a:gd name="connsiteX4" fmla="*/ 923472 w 1432379"/>
              <a:gd name="connsiteY4" fmla="*/ 508000 h 682171"/>
              <a:gd name="connsiteX5" fmla="*/ 1104900 w 1432379"/>
              <a:gd name="connsiteY5" fmla="*/ 167821 h 682171"/>
              <a:gd name="connsiteX6" fmla="*/ 125186 w 1432379"/>
              <a:gd name="connsiteY6" fmla="*/ 682171 h 682171"/>
              <a:gd name="connsiteX7" fmla="*/ 386443 w 1432379"/>
              <a:gd name="connsiteY7" fmla="*/ 362857 h 682171"/>
              <a:gd name="connsiteX8" fmla="*/ 0 w 1432379"/>
              <a:gd name="connsiteY8" fmla="*/ 230414 h 682171"/>
              <a:gd name="connsiteX0" fmla="*/ 0 w 1445079"/>
              <a:gd name="connsiteY0" fmla="*/ 287564 h 739321"/>
              <a:gd name="connsiteX1" fmla="*/ 1070429 w 1445079"/>
              <a:gd name="connsiteY1" fmla="*/ 154214 h 739321"/>
              <a:gd name="connsiteX2" fmla="*/ 705758 w 1445079"/>
              <a:gd name="connsiteY2" fmla="*/ 57150 h 739321"/>
              <a:gd name="connsiteX3" fmla="*/ 1445079 w 1445079"/>
              <a:gd name="connsiteY3" fmla="*/ 0 h 739321"/>
              <a:gd name="connsiteX4" fmla="*/ 923472 w 1445079"/>
              <a:gd name="connsiteY4" fmla="*/ 565150 h 739321"/>
              <a:gd name="connsiteX5" fmla="*/ 1104900 w 1445079"/>
              <a:gd name="connsiteY5" fmla="*/ 224971 h 739321"/>
              <a:gd name="connsiteX6" fmla="*/ 125186 w 1445079"/>
              <a:gd name="connsiteY6" fmla="*/ 739321 h 739321"/>
              <a:gd name="connsiteX7" fmla="*/ 386443 w 1445079"/>
              <a:gd name="connsiteY7" fmla="*/ 420007 h 739321"/>
              <a:gd name="connsiteX8" fmla="*/ 0 w 1445079"/>
              <a:gd name="connsiteY8" fmla="*/ 287564 h 739321"/>
              <a:gd name="connsiteX0" fmla="*/ 0 w 1464129"/>
              <a:gd name="connsiteY0" fmla="*/ 306614 h 739321"/>
              <a:gd name="connsiteX1" fmla="*/ 1089479 w 1464129"/>
              <a:gd name="connsiteY1" fmla="*/ 154214 h 739321"/>
              <a:gd name="connsiteX2" fmla="*/ 724808 w 1464129"/>
              <a:gd name="connsiteY2" fmla="*/ 57150 h 739321"/>
              <a:gd name="connsiteX3" fmla="*/ 1464129 w 1464129"/>
              <a:gd name="connsiteY3" fmla="*/ 0 h 739321"/>
              <a:gd name="connsiteX4" fmla="*/ 942522 w 1464129"/>
              <a:gd name="connsiteY4" fmla="*/ 565150 h 739321"/>
              <a:gd name="connsiteX5" fmla="*/ 1123950 w 1464129"/>
              <a:gd name="connsiteY5" fmla="*/ 224971 h 739321"/>
              <a:gd name="connsiteX6" fmla="*/ 144236 w 1464129"/>
              <a:gd name="connsiteY6" fmla="*/ 739321 h 739321"/>
              <a:gd name="connsiteX7" fmla="*/ 405493 w 1464129"/>
              <a:gd name="connsiteY7" fmla="*/ 420007 h 739321"/>
              <a:gd name="connsiteX8" fmla="*/ 0 w 1464129"/>
              <a:gd name="connsiteY8" fmla="*/ 306614 h 739321"/>
              <a:gd name="connsiteX0" fmla="*/ 0 w 1495879"/>
              <a:gd name="connsiteY0" fmla="*/ 243114 h 739321"/>
              <a:gd name="connsiteX1" fmla="*/ 1121229 w 1495879"/>
              <a:gd name="connsiteY1" fmla="*/ 154214 h 739321"/>
              <a:gd name="connsiteX2" fmla="*/ 756558 w 1495879"/>
              <a:gd name="connsiteY2" fmla="*/ 57150 h 739321"/>
              <a:gd name="connsiteX3" fmla="*/ 1495879 w 1495879"/>
              <a:gd name="connsiteY3" fmla="*/ 0 h 739321"/>
              <a:gd name="connsiteX4" fmla="*/ 974272 w 1495879"/>
              <a:gd name="connsiteY4" fmla="*/ 565150 h 739321"/>
              <a:gd name="connsiteX5" fmla="*/ 1155700 w 1495879"/>
              <a:gd name="connsiteY5" fmla="*/ 224971 h 739321"/>
              <a:gd name="connsiteX6" fmla="*/ 175986 w 1495879"/>
              <a:gd name="connsiteY6" fmla="*/ 739321 h 739321"/>
              <a:gd name="connsiteX7" fmla="*/ 437243 w 1495879"/>
              <a:gd name="connsiteY7" fmla="*/ 420007 h 739321"/>
              <a:gd name="connsiteX8" fmla="*/ 0 w 1495879"/>
              <a:gd name="connsiteY8" fmla="*/ 243114 h 739321"/>
              <a:gd name="connsiteX0" fmla="*/ 0 w 1495879"/>
              <a:gd name="connsiteY0" fmla="*/ 243114 h 758371"/>
              <a:gd name="connsiteX1" fmla="*/ 1121229 w 1495879"/>
              <a:gd name="connsiteY1" fmla="*/ 154214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55700 w 1495879"/>
              <a:gd name="connsiteY5" fmla="*/ 224971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121229 w 1495879"/>
              <a:gd name="connsiteY1" fmla="*/ 154214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55700 w 1495879"/>
              <a:gd name="connsiteY5" fmla="*/ 224971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121229 w 1495879"/>
              <a:gd name="connsiteY1" fmla="*/ 154214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55700 w 1495879"/>
              <a:gd name="connsiteY5" fmla="*/ 224971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121229 w 1495879"/>
              <a:gd name="connsiteY1" fmla="*/ 154214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55700 w 1495879"/>
              <a:gd name="connsiteY5" fmla="*/ 224971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121229 w 1495879"/>
              <a:gd name="connsiteY1" fmla="*/ 154214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55700 w 1495879"/>
              <a:gd name="connsiteY5" fmla="*/ 224971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121229 w 1495879"/>
              <a:gd name="connsiteY1" fmla="*/ 154214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55700 w 1495879"/>
              <a:gd name="connsiteY5" fmla="*/ 224971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121229 w 1495879"/>
              <a:gd name="connsiteY1" fmla="*/ 154214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55700 w 1495879"/>
              <a:gd name="connsiteY5" fmla="*/ 224971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121229 w 1495879"/>
              <a:gd name="connsiteY1" fmla="*/ 154214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55700 w 1495879"/>
              <a:gd name="connsiteY5" fmla="*/ 224971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121229 w 1495879"/>
              <a:gd name="connsiteY1" fmla="*/ 154214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55700 w 1495879"/>
              <a:gd name="connsiteY5" fmla="*/ 224971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121229 w 1495879"/>
              <a:gd name="connsiteY1" fmla="*/ 154214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55700 w 1495879"/>
              <a:gd name="connsiteY5" fmla="*/ 224971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121229 w 1495879"/>
              <a:gd name="connsiteY1" fmla="*/ 154214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55700 w 1495879"/>
              <a:gd name="connsiteY5" fmla="*/ 224971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121229 w 1495879"/>
              <a:gd name="connsiteY1" fmla="*/ 154214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55700 w 1495879"/>
              <a:gd name="connsiteY5" fmla="*/ 224971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121229 w 1495879"/>
              <a:gd name="connsiteY1" fmla="*/ 154214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55700 w 1495879"/>
              <a:gd name="connsiteY5" fmla="*/ 224971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121229 w 1495879"/>
              <a:gd name="connsiteY1" fmla="*/ 154214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55700 w 1495879"/>
              <a:gd name="connsiteY5" fmla="*/ 224971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121229 w 1495879"/>
              <a:gd name="connsiteY1" fmla="*/ 154214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55700 w 1495879"/>
              <a:gd name="connsiteY5" fmla="*/ 224971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121229 w 1495879"/>
              <a:gd name="connsiteY1" fmla="*/ 154214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55700 w 1495879"/>
              <a:gd name="connsiteY5" fmla="*/ 224971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121229 w 1495879"/>
              <a:gd name="connsiteY1" fmla="*/ 154214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55700 w 1495879"/>
              <a:gd name="connsiteY5" fmla="*/ 224971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121229 w 1495879"/>
              <a:gd name="connsiteY1" fmla="*/ 154214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46175 w 1495879"/>
              <a:gd name="connsiteY5" fmla="*/ 258309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059316 w 1495879"/>
              <a:gd name="connsiteY1" fmla="*/ 158976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46175 w 1495879"/>
              <a:gd name="connsiteY5" fmla="*/ 258309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059316 w 1495879"/>
              <a:gd name="connsiteY1" fmla="*/ 158976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31888 w 1495879"/>
              <a:gd name="connsiteY5" fmla="*/ 305934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059316 w 1495879"/>
              <a:gd name="connsiteY1" fmla="*/ 158976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46175 w 1495879"/>
              <a:gd name="connsiteY5" fmla="*/ 277359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059316 w 1495879"/>
              <a:gd name="connsiteY1" fmla="*/ 158976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46175 w 1495879"/>
              <a:gd name="connsiteY5" fmla="*/ 277359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059316 w 1495879"/>
              <a:gd name="connsiteY1" fmla="*/ 158976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46175 w 1495879"/>
              <a:gd name="connsiteY5" fmla="*/ 277359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059316 w 1495879"/>
              <a:gd name="connsiteY1" fmla="*/ 158976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46175 w 1495879"/>
              <a:gd name="connsiteY5" fmla="*/ 277359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059316 w 1495879"/>
              <a:gd name="connsiteY1" fmla="*/ 158976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46175 w 1495879"/>
              <a:gd name="connsiteY5" fmla="*/ 277359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  <a:gd name="connsiteX0" fmla="*/ 0 w 1495879"/>
              <a:gd name="connsiteY0" fmla="*/ 243114 h 758371"/>
              <a:gd name="connsiteX1" fmla="*/ 1059316 w 1495879"/>
              <a:gd name="connsiteY1" fmla="*/ 158976 h 758371"/>
              <a:gd name="connsiteX2" fmla="*/ 756558 w 1495879"/>
              <a:gd name="connsiteY2" fmla="*/ 57150 h 758371"/>
              <a:gd name="connsiteX3" fmla="*/ 1495879 w 1495879"/>
              <a:gd name="connsiteY3" fmla="*/ 0 h 758371"/>
              <a:gd name="connsiteX4" fmla="*/ 974272 w 1495879"/>
              <a:gd name="connsiteY4" fmla="*/ 565150 h 758371"/>
              <a:gd name="connsiteX5" fmla="*/ 1146175 w 1495879"/>
              <a:gd name="connsiteY5" fmla="*/ 277359 h 758371"/>
              <a:gd name="connsiteX6" fmla="*/ 61686 w 1495879"/>
              <a:gd name="connsiteY6" fmla="*/ 758371 h 758371"/>
              <a:gd name="connsiteX7" fmla="*/ 437243 w 1495879"/>
              <a:gd name="connsiteY7" fmla="*/ 420007 h 758371"/>
              <a:gd name="connsiteX8" fmla="*/ 0 w 1495879"/>
              <a:gd name="connsiteY8" fmla="*/ 243114 h 75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5879" h="758371">
                <a:moveTo>
                  <a:pt x="0" y="243114"/>
                </a:moveTo>
                <a:cubicBezTo>
                  <a:pt x="418193" y="264281"/>
                  <a:pt x="704623" y="245759"/>
                  <a:pt x="1059316" y="158976"/>
                </a:cubicBezTo>
                <a:lnTo>
                  <a:pt x="756558" y="57150"/>
                </a:lnTo>
                <a:cubicBezTo>
                  <a:pt x="1009348" y="76200"/>
                  <a:pt x="1255789" y="69850"/>
                  <a:pt x="1495879" y="0"/>
                </a:cubicBezTo>
                <a:cubicBezTo>
                  <a:pt x="1395035" y="218546"/>
                  <a:pt x="1262441" y="376767"/>
                  <a:pt x="974272" y="565150"/>
                </a:cubicBezTo>
                <a:cubicBezTo>
                  <a:pt x="1034748" y="451757"/>
                  <a:pt x="1098399" y="365352"/>
                  <a:pt x="1146175" y="277359"/>
                </a:cubicBezTo>
                <a:cubicBezTo>
                  <a:pt x="778329" y="529772"/>
                  <a:pt x="667657" y="610734"/>
                  <a:pt x="61686" y="758371"/>
                </a:cubicBezTo>
                <a:cubicBezTo>
                  <a:pt x="272597" y="629708"/>
                  <a:pt x="312057" y="532795"/>
                  <a:pt x="437243" y="420007"/>
                </a:cubicBezTo>
                <a:cubicBezTo>
                  <a:pt x="291495" y="361043"/>
                  <a:pt x="171148" y="340178"/>
                  <a:pt x="0" y="2431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E6A4A6-6B1D-4A79-90E4-CD4FA14920F7}"/>
              </a:ext>
            </a:extLst>
          </p:cNvPr>
          <p:cNvSpPr txBox="1"/>
          <p:nvPr/>
        </p:nvSpPr>
        <p:spPr>
          <a:xfrm>
            <a:off x="10421255" y="6339288"/>
            <a:ext cx="1023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i="1" dirty="0"/>
              <a:t>Reporte</a:t>
            </a:r>
            <a:endParaRPr lang="en-US" sz="2000" b="1" i="1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65858233-0B49-49D8-BA5E-76E9AF5E3E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1864" y="0"/>
            <a:ext cx="4508272" cy="8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87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22">
            <a:extLst>
              <a:ext uri="{FF2B5EF4-FFF2-40B4-BE49-F238E27FC236}">
                <a16:creationId xmlns:a16="http://schemas.microsoft.com/office/drawing/2014/main" id="{1877023D-1E2B-4950-8F3D-460B77BFF860}"/>
              </a:ext>
            </a:extLst>
          </p:cNvPr>
          <p:cNvSpPr txBox="1"/>
          <p:nvPr/>
        </p:nvSpPr>
        <p:spPr>
          <a:xfrm>
            <a:off x="1473957" y="855864"/>
            <a:ext cx="730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1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CONFIGURACIÓN DE LA INTERACTIVIDAD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3B0532-62C8-4FDD-906B-1D5D0F12E355}"/>
              </a:ext>
            </a:extLst>
          </p:cNvPr>
          <p:cNvGrpSpPr/>
          <p:nvPr/>
        </p:nvGrpSpPr>
        <p:grpSpPr>
          <a:xfrm>
            <a:off x="928263" y="1555304"/>
            <a:ext cx="10505756" cy="5040375"/>
            <a:chOff x="1835637" y="1963048"/>
            <a:chExt cx="11709931" cy="50403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987AEF-9325-45AA-BBE1-0048F38CF277}"/>
                </a:ext>
              </a:extLst>
            </p:cNvPr>
            <p:cNvSpPr txBox="1"/>
            <p:nvPr/>
          </p:nvSpPr>
          <p:spPr>
            <a:xfrm>
              <a:off x="1835637" y="2479108"/>
              <a:ext cx="10798127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PE" dirty="0"/>
                <a:t>Cuadro de opciones: </a:t>
              </a:r>
              <a:r>
                <a:rPr lang="es-PE" b="1" dirty="0" err="1"/>
                <a:t>choose</a:t>
              </a:r>
              <a:r>
                <a:rPr lang="es-PE" b="1" dirty="0"/>
                <a:t> opción 1/ *opción 2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PE" dirty="0"/>
                <a:t>Selección múltiple: </a:t>
              </a:r>
              <a:r>
                <a:rPr lang="es-PE" b="1" dirty="0" err="1"/>
                <a:t>select:yes</a:t>
              </a:r>
              <a:r>
                <a:rPr lang="es-PE" b="1" dirty="0"/>
                <a:t>    </a:t>
              </a:r>
              <a:r>
                <a:rPr lang="es-PE" b="1" dirty="0" err="1"/>
                <a:t>select:no</a:t>
              </a:r>
              <a:endParaRPr lang="es-PE" b="1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PE" dirty="0"/>
                <a:t>Casillas de selección</a:t>
              </a:r>
              <a:r>
                <a:rPr lang="es-PE" b="1" dirty="0"/>
                <a:t>: </a:t>
              </a:r>
              <a:r>
                <a:rPr lang="es-PE" b="1" dirty="0" err="1"/>
                <a:t>tick:yes</a:t>
              </a:r>
              <a:r>
                <a:rPr lang="es-PE" b="1" dirty="0"/>
                <a:t>     </a:t>
              </a:r>
              <a:r>
                <a:rPr lang="es-PE" b="1" dirty="0" err="1"/>
                <a:t>tick:no</a:t>
              </a:r>
              <a:endParaRPr lang="es-PE" b="1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PE" dirty="0"/>
                <a:t>Emparejar: </a:t>
              </a:r>
              <a:r>
                <a:rPr lang="es-PE" b="1" dirty="0"/>
                <a:t>join:1 </a:t>
              </a:r>
              <a:r>
                <a:rPr lang="es-PE" b="1" dirty="0" err="1"/>
                <a:t>join:1</a:t>
              </a:r>
              <a:r>
                <a:rPr lang="es-PE" b="1" dirty="0"/>
                <a:t>           join:2  </a:t>
              </a:r>
              <a:r>
                <a:rPr lang="es-PE" b="1" dirty="0" err="1"/>
                <a:t>join:2</a:t>
              </a:r>
              <a:endParaRPr lang="es-PE" b="1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PE" dirty="0"/>
                <a:t>Arrastrar y soltar</a:t>
              </a:r>
              <a:r>
                <a:rPr lang="es-PE" b="1" dirty="0"/>
                <a:t>: drag:1  drop:1           drag:2  drop:2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err="1"/>
                <a:t>Escucha</a:t>
              </a:r>
              <a:r>
                <a:rPr lang="en-US" dirty="0"/>
                <a:t>: </a:t>
              </a:r>
              <a:r>
                <a:rPr lang="en-US" b="1" dirty="0"/>
                <a:t>listen: palabra que se debe </a:t>
              </a:r>
              <a:r>
                <a:rPr lang="en-US" b="1" dirty="0" err="1"/>
                <a:t>escuchar</a:t>
              </a:r>
              <a:endParaRPr lang="en-US" b="1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err="1"/>
                <a:t>Sopa</a:t>
              </a:r>
              <a:r>
                <a:rPr lang="en-US" dirty="0"/>
                <a:t> de </a:t>
              </a:r>
              <a:r>
                <a:rPr lang="en-US" dirty="0" err="1"/>
                <a:t>letras</a:t>
              </a:r>
              <a:r>
                <a:rPr lang="en-US" dirty="0"/>
                <a:t>: </a:t>
              </a:r>
              <a:r>
                <a:rPr lang="en-US" b="1" i="0" dirty="0">
                  <a:solidFill>
                    <a:srgbClr val="000000"/>
                  </a:solidFill>
                  <a:effectLst/>
                </a:rPr>
                <a:t>wordsearch-</a:t>
              </a:r>
              <a:r>
                <a:rPr lang="en-US" b="1" i="0" dirty="0" err="1">
                  <a:solidFill>
                    <a:srgbClr val="000000"/>
                  </a:solidFill>
                  <a:effectLst/>
                </a:rPr>
                <a:t>especificar</a:t>
              </a:r>
              <a:r>
                <a:rPr lang="en-US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b="1" i="0" dirty="0" err="1">
                  <a:solidFill>
                    <a:srgbClr val="000000"/>
                  </a:solidFill>
                  <a:effectLst/>
                </a:rPr>
                <a:t>nro</a:t>
              </a:r>
              <a:r>
                <a:rPr lang="en-US" b="1" i="0" dirty="0">
                  <a:solidFill>
                    <a:srgbClr val="000000"/>
                  </a:solidFill>
                  <a:effectLst/>
                </a:rPr>
                <a:t> de </a:t>
              </a:r>
              <a:r>
                <a:rPr lang="en-US" b="1" i="0" dirty="0" err="1">
                  <a:solidFill>
                    <a:srgbClr val="000000"/>
                  </a:solidFill>
                  <a:effectLst/>
                </a:rPr>
                <a:t>filas</a:t>
              </a:r>
              <a:r>
                <a:rPr lang="en-US" b="1" i="0" dirty="0">
                  <a:solidFill>
                    <a:srgbClr val="000000"/>
                  </a:solidFill>
                  <a:effectLst/>
                </a:rPr>
                <a:t> y </a:t>
              </a:r>
              <a:r>
                <a:rPr lang="en-US" b="1" i="0" dirty="0" err="1">
                  <a:solidFill>
                    <a:srgbClr val="000000"/>
                  </a:solidFill>
                  <a:effectLst/>
                </a:rPr>
                <a:t>columnas</a:t>
              </a:r>
              <a:r>
                <a:rPr lang="en-US" b="1" dirty="0">
                  <a:solidFill>
                    <a:srgbClr val="000000"/>
                  </a:solidFill>
                </a:rPr>
                <a:t>, </a:t>
              </a:r>
              <a:r>
                <a:rPr lang="en-US" b="1" dirty="0" err="1">
                  <a:solidFill>
                    <a:srgbClr val="000000"/>
                  </a:solidFill>
                </a:rPr>
                <a:t>clik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</a:rPr>
                <a:t>en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</a:rPr>
                <a:t>cada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</a:rPr>
                <a:t>letra</a:t>
              </a:r>
              <a:r>
                <a:rPr lang="en-US" b="1" dirty="0">
                  <a:solidFill>
                    <a:srgbClr val="000000"/>
                  </a:solidFill>
                </a:rPr>
                <a:t> de la palabra.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PE" dirty="0"/>
                <a:t>Hablar: </a:t>
              </a:r>
              <a:r>
                <a:rPr lang="en-US" b="1" i="0" dirty="0">
                  <a:solidFill>
                    <a:srgbClr val="000000"/>
                  </a:solidFill>
                  <a:effectLst/>
                </a:rPr>
                <a:t>speak: palabra </a:t>
              </a:r>
              <a:r>
                <a:rPr lang="en-US" b="1" i="0" dirty="0" err="1">
                  <a:solidFill>
                    <a:srgbClr val="000000"/>
                  </a:solidFill>
                  <a:effectLst/>
                </a:rPr>
                <a:t>correcta</a:t>
              </a:r>
              <a:endParaRPr lang="es-PE" b="1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PE" dirty="0"/>
                <a:t>Respuesta abierta: </a:t>
              </a:r>
              <a:r>
                <a:rPr lang="es-PE" b="1" dirty="0"/>
                <a:t>Solo dibujar el cuadro de texto.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PE" dirty="0"/>
                <a:t>Reproducir sonido MP3: </a:t>
              </a:r>
              <a:r>
                <a:rPr lang="en-US" b="1" i="0" dirty="0">
                  <a:solidFill>
                    <a:srgbClr val="000000"/>
                  </a:solidFill>
                  <a:effectLst/>
                </a:rPr>
                <a:t>playmp3:luego </a:t>
              </a:r>
              <a:r>
                <a:rPr lang="en-US" b="1" i="0" dirty="0" err="1">
                  <a:solidFill>
                    <a:srgbClr val="000000"/>
                  </a:solidFill>
                  <a:effectLst/>
                </a:rPr>
                <a:t>seleccionar</a:t>
              </a:r>
              <a:r>
                <a:rPr lang="en-US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b="1" i="0" dirty="0" err="1">
                  <a:solidFill>
                    <a:srgbClr val="000000"/>
                  </a:solidFill>
                  <a:effectLst/>
                </a:rPr>
                <a:t>el</a:t>
              </a:r>
              <a:r>
                <a:rPr lang="en-US" b="1" i="0" dirty="0">
                  <a:solidFill>
                    <a:srgbClr val="000000"/>
                  </a:solidFill>
                  <a:effectLst/>
                </a:rPr>
                <a:t> archive mp3</a:t>
              </a:r>
              <a:endParaRPr lang="es-PE" b="1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PE" dirty="0"/>
                <a:t>Añadir videos de YouTube: </a:t>
              </a:r>
              <a:r>
                <a:rPr lang="es-PE" b="1" dirty="0"/>
                <a:t>Introducir la dirección de </a:t>
              </a:r>
              <a:r>
                <a:rPr lang="es-PE" b="1" dirty="0" err="1"/>
                <a:t>youtube</a:t>
              </a:r>
              <a:r>
                <a:rPr lang="es-PE" b="1" dirty="0"/>
                <a:t>.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PE" dirty="0"/>
                <a:t>Añadir archivos de PowerPoint: </a:t>
              </a:r>
              <a:r>
                <a:rPr lang="es-PE" b="1" dirty="0"/>
                <a:t>Insertar el código de inserción de </a:t>
              </a:r>
              <a:r>
                <a:rPr lang="es-PE" b="1" dirty="0" err="1"/>
                <a:t>onedrive</a:t>
              </a:r>
              <a:endParaRPr lang="es-PE" b="1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PE" dirty="0"/>
                <a:t>Añadir enlaces: link: </a:t>
              </a:r>
              <a:r>
                <a:rPr lang="es-PE" b="1" dirty="0"/>
                <a:t>dirección URL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PE" dirty="0"/>
                <a:t>Texto simple: </a:t>
              </a:r>
              <a:r>
                <a:rPr lang="en-US" b="1" i="0" dirty="0">
                  <a:solidFill>
                    <a:srgbClr val="000000"/>
                  </a:solidFill>
                  <a:effectLst/>
                </a:rPr>
                <a:t>print</a:t>
              </a:r>
              <a:r>
                <a:rPr lang="es-PE" b="1" i="0" dirty="0">
                  <a:solidFill>
                    <a:srgbClr val="000000"/>
                  </a:solidFill>
                  <a:effectLst/>
                </a:rPr>
                <a:t>: </a:t>
              </a:r>
              <a:r>
                <a:rPr lang="es-PE" b="1" dirty="0">
                  <a:solidFill>
                    <a:srgbClr val="000000"/>
                  </a:solidFill>
                </a:rPr>
                <a:t>digitar texto a mostrar.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PE" dirty="0">
                  <a:solidFill>
                    <a:srgbClr val="000000"/>
                  </a:solidFill>
                </a:rPr>
                <a:t>Texto de respuestas: </a:t>
              </a:r>
              <a:r>
                <a:rPr lang="es-PE" b="1" dirty="0">
                  <a:solidFill>
                    <a:srgbClr val="000000"/>
                  </a:solidFill>
                </a:rPr>
                <a:t>solo debe dibujar el cuadro de texto y digitar la respuesta que debe recibir.</a:t>
              </a:r>
              <a:endParaRPr lang="en-US" b="1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26E876-9FF6-456E-8D5C-8F3CAA2DEBB1}"/>
                </a:ext>
              </a:extLst>
            </p:cNvPr>
            <p:cNvSpPr txBox="1"/>
            <p:nvPr/>
          </p:nvSpPr>
          <p:spPr>
            <a:xfrm>
              <a:off x="6362139" y="2556368"/>
              <a:ext cx="7183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D138AA-9B9D-4050-A7DA-7CB5456B6B63}"/>
                </a:ext>
              </a:extLst>
            </p:cNvPr>
            <p:cNvSpPr txBox="1"/>
            <p:nvPr/>
          </p:nvSpPr>
          <p:spPr>
            <a:xfrm>
              <a:off x="1835638" y="1963048"/>
              <a:ext cx="1121852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PE" b="1" dirty="0"/>
                <a:t>OPCIONES</a:t>
              </a:r>
              <a:endParaRPr lang="en-US" b="1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7281436-B641-4876-B0A3-4CF2E71DD15E}"/>
                </a:ext>
              </a:extLst>
            </p:cNvPr>
            <p:cNvCxnSpPr>
              <a:cxnSpLocks/>
            </p:cNvCxnSpPr>
            <p:nvPr/>
          </p:nvCxnSpPr>
          <p:spPr>
            <a:xfrm>
              <a:off x="1863347" y="2332380"/>
              <a:ext cx="0" cy="438836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7A73908-46CF-43BD-961B-6366071DD3B6}"/>
                </a:ext>
              </a:extLst>
            </p:cNvPr>
            <p:cNvCxnSpPr>
              <a:cxnSpLocks/>
            </p:cNvCxnSpPr>
            <p:nvPr/>
          </p:nvCxnSpPr>
          <p:spPr>
            <a:xfrm>
              <a:off x="13019608" y="2332379"/>
              <a:ext cx="17568" cy="438836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D96F4D7C-2A07-454F-BBC9-9EF38C021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864" y="0"/>
            <a:ext cx="4508272" cy="8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22">
            <a:extLst>
              <a:ext uri="{FF2B5EF4-FFF2-40B4-BE49-F238E27FC236}">
                <a16:creationId xmlns:a16="http://schemas.microsoft.com/office/drawing/2014/main" id="{1877023D-1E2B-4950-8F3D-460B77BFF860}"/>
              </a:ext>
            </a:extLst>
          </p:cNvPr>
          <p:cNvSpPr txBox="1"/>
          <p:nvPr/>
        </p:nvSpPr>
        <p:spPr>
          <a:xfrm>
            <a:off x="1473957" y="855864"/>
            <a:ext cx="730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06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CONFIGURACIÓN DE LA INTERACTIVIDAD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3B0532-62C8-4FDD-906B-1D5D0F12E355}"/>
              </a:ext>
            </a:extLst>
          </p:cNvPr>
          <p:cNvGrpSpPr/>
          <p:nvPr/>
        </p:nvGrpSpPr>
        <p:grpSpPr>
          <a:xfrm>
            <a:off x="832728" y="1514361"/>
            <a:ext cx="10997077" cy="4757697"/>
            <a:chOff x="1729152" y="1963048"/>
            <a:chExt cx="12257567" cy="475769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987AEF-9325-45AA-BBE1-0048F38CF277}"/>
                </a:ext>
              </a:extLst>
            </p:cNvPr>
            <p:cNvSpPr txBox="1"/>
            <p:nvPr/>
          </p:nvSpPr>
          <p:spPr>
            <a:xfrm>
              <a:off x="1729152" y="3101889"/>
              <a:ext cx="10798126" cy="338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s-P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Emparejar o unir con una línea: </a:t>
              </a:r>
              <a:r>
                <a:rPr kumimoji="0" lang="es-PE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join:1 </a:t>
              </a:r>
              <a:r>
                <a:rPr kumimoji="0" lang="es-PE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join:1</a:t>
              </a:r>
              <a:r>
                <a:rPr kumimoji="0" lang="es-PE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join:2  </a:t>
              </a:r>
              <a:r>
                <a:rPr kumimoji="0" lang="es-PE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join:2</a:t>
              </a:r>
              <a:endPara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0" lang="es-P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Arrastrar y soltar</a:t>
              </a:r>
              <a:r>
                <a:rPr kumimoji="0" lang="es-PE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drag:1  drop:1           drag:2  drop:2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s-PE" sz="2800" dirty="0">
                  <a:solidFill>
                    <a:prstClr val="black"/>
                  </a:solidFill>
                </a:rPr>
                <a:t>Cuadro de opciones desplegable : </a:t>
              </a:r>
              <a:r>
                <a:rPr lang="es-PE" sz="2800" b="1" dirty="0" err="1">
                  <a:solidFill>
                    <a:prstClr val="black"/>
                  </a:solidFill>
                </a:rPr>
                <a:t>choose</a:t>
              </a:r>
              <a:r>
                <a:rPr lang="es-PE" sz="2800" b="1" dirty="0">
                  <a:solidFill>
                    <a:prstClr val="black"/>
                  </a:solidFill>
                </a:rPr>
                <a:t> opción 1/ *opción 2</a:t>
              </a:r>
              <a:endPara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Escucha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listen: palabra que se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escuche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el audio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s-P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Reproducir sonido MP3: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playmp3: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luego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seleccionar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el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archivo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mp3</a:t>
              </a:r>
              <a:endPara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s-P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Añadir videos de YouTube: </a:t>
              </a:r>
              <a:r>
                <a:rPr kumimoji="0" lang="es-PE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Introducir la dirección </a:t>
              </a:r>
              <a:r>
                <a:rPr lang="es-PE" sz="28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kumimoji="0" lang="es-PE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 YouTube.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26E876-9FF6-456E-8D5C-8F3CAA2DEBB1}"/>
                </a:ext>
              </a:extLst>
            </p:cNvPr>
            <p:cNvSpPr txBox="1"/>
            <p:nvPr/>
          </p:nvSpPr>
          <p:spPr>
            <a:xfrm>
              <a:off x="6803290" y="2421873"/>
              <a:ext cx="7183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D138AA-9B9D-4050-A7DA-7CB5456B6B63}"/>
                </a:ext>
              </a:extLst>
            </p:cNvPr>
            <p:cNvSpPr txBox="1"/>
            <p:nvPr/>
          </p:nvSpPr>
          <p:spPr>
            <a:xfrm>
              <a:off x="1835638" y="1963048"/>
              <a:ext cx="11218524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OPCIONES O COMANDOS: PRACTICAMOS 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7281436-B641-4876-B0A3-4CF2E71DD15E}"/>
                </a:ext>
              </a:extLst>
            </p:cNvPr>
            <p:cNvCxnSpPr>
              <a:cxnSpLocks/>
            </p:cNvCxnSpPr>
            <p:nvPr/>
          </p:nvCxnSpPr>
          <p:spPr>
            <a:xfrm>
              <a:off x="1863347" y="2332380"/>
              <a:ext cx="0" cy="438836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7A73908-46CF-43BD-961B-6366071DD3B6}"/>
                </a:ext>
              </a:extLst>
            </p:cNvPr>
            <p:cNvCxnSpPr>
              <a:cxnSpLocks/>
            </p:cNvCxnSpPr>
            <p:nvPr/>
          </p:nvCxnSpPr>
          <p:spPr>
            <a:xfrm>
              <a:off x="13019608" y="2332379"/>
              <a:ext cx="17568" cy="438836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D96F4D7C-2A07-454F-BBC9-9EF38C021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864" y="0"/>
            <a:ext cx="4508272" cy="855864"/>
          </a:xfrm>
          <a:prstGeom prst="rect">
            <a:avLst/>
          </a:prstGeom>
        </p:spPr>
      </p:pic>
      <p:sp>
        <p:nvSpPr>
          <p:cNvPr id="11" name="TextBox 18">
            <a:extLst>
              <a:ext uri="{FF2B5EF4-FFF2-40B4-BE49-F238E27FC236}">
                <a16:creationId xmlns:a16="http://schemas.microsoft.com/office/drawing/2014/main" id="{4B79A839-E37A-4CCB-A726-C6441FFC6ACC}"/>
              </a:ext>
            </a:extLst>
          </p:cNvPr>
          <p:cNvSpPr txBox="1"/>
          <p:nvPr/>
        </p:nvSpPr>
        <p:spPr>
          <a:xfrm>
            <a:off x="880514" y="2207546"/>
            <a:ext cx="1006488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2800" b="1" dirty="0">
                <a:solidFill>
                  <a:prstClr val="black"/>
                </a:solidFill>
                <a:latin typeface="Calibri" panose="020F0502020204030204"/>
              </a:rPr>
              <a:t>U</a:t>
            </a:r>
            <a:r>
              <a:rPr lang="es-PE" sz="2800" b="1" dirty="0" err="1">
                <a:solidFill>
                  <a:prstClr val="black"/>
                </a:solidFill>
                <a:latin typeface="Calibri" panose="020F0502020204030204"/>
              </a:rPr>
              <a:t>na</a:t>
            </a:r>
            <a:r>
              <a:rPr lang="es-PE" sz="2800" b="1" dirty="0">
                <a:solidFill>
                  <a:prstClr val="black"/>
                </a:solidFill>
                <a:latin typeface="Calibri" panose="020F0502020204030204"/>
              </a:rPr>
              <a:t> sola respuesta y opción abierta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42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FEDDD0-FF1F-4B36-9416-FCA185AF99D9}"/>
              </a:ext>
            </a:extLst>
          </p:cNvPr>
          <p:cNvSpPr/>
          <p:nvPr/>
        </p:nvSpPr>
        <p:spPr>
          <a:xfrm>
            <a:off x="29293" y="-62039"/>
            <a:ext cx="12162707" cy="6858000"/>
          </a:xfrm>
          <a:prstGeom prst="rect">
            <a:avLst/>
          </a:prstGeom>
          <a:pattFill prst="pct3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11022A-28FA-4787-A23B-D67F54B22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-62039"/>
            <a:ext cx="12363450" cy="692003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C3486DC-C587-464C-B904-2E91B3969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997" y="191069"/>
            <a:ext cx="5022376" cy="11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7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4CED78-A2DE-4ECA-B46F-679E3F4BE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14BE9A"/>
              </a:clrFrom>
              <a:clrTo>
                <a:srgbClr val="14BE9A">
                  <a:alpha val="0"/>
                </a:srgbClr>
              </a:clrTo>
            </a:clrChange>
          </a:blip>
          <a:srcRect l="8554" t="14559" r="10656" b="15240"/>
          <a:stretch/>
        </p:blipFill>
        <p:spPr>
          <a:xfrm>
            <a:off x="2620348" y="3982069"/>
            <a:ext cx="2256477" cy="1960767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31A2D0-1BEA-4767-AFEA-1789D45F5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245" y="944071"/>
            <a:ext cx="6428095" cy="7556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99ADD2-908E-4A71-8626-8624A3C27D5F}"/>
              </a:ext>
            </a:extLst>
          </p:cNvPr>
          <p:cNvSpPr txBox="1"/>
          <p:nvPr/>
        </p:nvSpPr>
        <p:spPr>
          <a:xfrm>
            <a:off x="5568285" y="3181866"/>
            <a:ext cx="625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https://es.liveworksheets.com/</a:t>
            </a:r>
          </a:p>
        </p:txBody>
      </p:sp>
      <p:pic>
        <p:nvPicPr>
          <p:cNvPr id="1026" name="Picture 2" descr="Ejercicios de español (o castellano) online o para imprimir.">
            <a:extLst>
              <a:ext uri="{FF2B5EF4-FFF2-40B4-BE49-F238E27FC236}">
                <a16:creationId xmlns:a16="http://schemas.microsoft.com/office/drawing/2014/main" id="{1FA01747-D28C-4A93-8253-DCE776016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92" y="3982069"/>
            <a:ext cx="1655667" cy="233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studiante Joven Con Aprendizaje En Línea De Laptop Ilustración del Vector  - Ilustración de digital, aprendizaje: 165154731">
            <a:extLst>
              <a:ext uri="{FF2B5EF4-FFF2-40B4-BE49-F238E27FC236}">
                <a16:creationId xmlns:a16="http://schemas.microsoft.com/office/drawing/2014/main" id="{28E4C02B-2DA0-4002-A2D9-9C5405E79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6" t="15370" r="27127" b="19444"/>
          <a:stretch/>
        </p:blipFill>
        <p:spPr bwMode="auto">
          <a:xfrm>
            <a:off x="8371469" y="4233711"/>
            <a:ext cx="1053742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A4E1E81-7135-4D12-9C57-81B6781689DF}"/>
              </a:ext>
            </a:extLst>
          </p:cNvPr>
          <p:cNvSpPr txBox="1"/>
          <p:nvPr/>
        </p:nvSpPr>
        <p:spPr>
          <a:xfrm>
            <a:off x="1760561" y="1988952"/>
            <a:ext cx="9744501" cy="15696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accent1"/>
                </a:solidFill>
              </a:rPr>
              <a:t>Liveworksheets permite transformar las tradicionales fichas imprimibles (Word/PDF) en "</a:t>
            </a:r>
            <a:r>
              <a:rPr lang="es-ES" sz="3200" b="1" dirty="0">
                <a:solidFill>
                  <a:schemeClr val="accent1"/>
                </a:solidFill>
              </a:rPr>
              <a:t>fichas virtuales interactivas</a:t>
            </a:r>
            <a:r>
              <a:rPr lang="es-ES" sz="3200" dirty="0">
                <a:solidFill>
                  <a:schemeClr val="accent1"/>
                </a:solidFill>
              </a:rPr>
              <a:t>"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6DA2E727-B889-4CC5-850D-9C0E5EB70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1864" y="0"/>
            <a:ext cx="4508272" cy="8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1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31A2D0-1BEA-4767-AFEA-1789D45F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40" y="1072887"/>
            <a:ext cx="9539785" cy="12881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99ADD2-908E-4A71-8626-8624A3C27D5F}"/>
              </a:ext>
            </a:extLst>
          </p:cNvPr>
          <p:cNvSpPr txBox="1"/>
          <p:nvPr/>
        </p:nvSpPr>
        <p:spPr>
          <a:xfrm>
            <a:off x="2970661" y="3979223"/>
            <a:ext cx="625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https://es.liveworksheets.com/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6DA2E727-B889-4CC5-850D-9C0E5EB70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864" y="0"/>
            <a:ext cx="4508272" cy="85586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26D775D-997C-458A-B51C-2D9C97354940}"/>
              </a:ext>
            </a:extLst>
          </p:cNvPr>
          <p:cNvSpPr/>
          <p:nvPr/>
        </p:nvSpPr>
        <p:spPr>
          <a:xfrm>
            <a:off x="3251023" y="2472343"/>
            <a:ext cx="6750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¿CÓMO REGISTRARSE?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2499E8E-A232-4F0D-9993-F7679F075EB7}"/>
              </a:ext>
            </a:extLst>
          </p:cNvPr>
          <p:cNvSpPr/>
          <p:nvPr/>
        </p:nvSpPr>
        <p:spPr>
          <a:xfrm>
            <a:off x="862618" y="3217848"/>
            <a:ext cx="104667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PASO 01: Ingresa a Google y coloca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365265-567E-427B-A197-DFB1F6D7B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249" y="4724728"/>
            <a:ext cx="6250675" cy="2017266"/>
          </a:xfrm>
          <a:prstGeom prst="rect">
            <a:avLst/>
          </a:prstGeom>
        </p:spPr>
      </p:pic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8F04CF70-05F6-454D-86AC-A8094A0B9DE9}"/>
              </a:ext>
            </a:extLst>
          </p:cNvPr>
          <p:cNvSpPr/>
          <p:nvPr/>
        </p:nvSpPr>
        <p:spPr>
          <a:xfrm>
            <a:off x="8074924" y="6349849"/>
            <a:ext cx="1471683" cy="491319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INGRESAR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6325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62988EF-97C7-4A06-8FE3-A5F476F7690C}"/>
              </a:ext>
            </a:extLst>
          </p:cNvPr>
          <p:cNvSpPr/>
          <p:nvPr/>
        </p:nvSpPr>
        <p:spPr>
          <a:xfrm>
            <a:off x="2105837" y="784251"/>
            <a:ext cx="7980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PASO 02:Cambia a español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64E1BE-FCA3-46EB-8D71-F93627C29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5576"/>
            <a:ext cx="11739281" cy="1863424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4D36A7BB-7DC2-4BDC-BB26-08F9040453A8}"/>
              </a:ext>
            </a:extLst>
          </p:cNvPr>
          <p:cNvCxnSpPr>
            <a:cxnSpLocks/>
          </p:cNvCxnSpPr>
          <p:nvPr/>
        </p:nvCxnSpPr>
        <p:spPr>
          <a:xfrm flipV="1">
            <a:off x="8229600" y="2092572"/>
            <a:ext cx="2920614" cy="6989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6DFDF81-9E79-4911-B8D9-43E467DA229D}"/>
              </a:ext>
            </a:extLst>
          </p:cNvPr>
          <p:cNvSpPr/>
          <p:nvPr/>
        </p:nvSpPr>
        <p:spPr>
          <a:xfrm>
            <a:off x="2105837" y="3467549"/>
            <a:ext cx="8625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PASO 03: Acceso a profesores 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9293684-2B3B-40DB-BA6E-CE29A8B91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58" y="4555508"/>
            <a:ext cx="11202963" cy="1476581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4AA2D41-88F7-4DAF-B80E-B339113B88B2}"/>
              </a:ext>
            </a:extLst>
          </p:cNvPr>
          <p:cNvCxnSpPr>
            <a:cxnSpLocks/>
          </p:cNvCxnSpPr>
          <p:nvPr/>
        </p:nvCxnSpPr>
        <p:spPr>
          <a:xfrm flipV="1">
            <a:off x="7383439" y="5841242"/>
            <a:ext cx="1951630" cy="3554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Imagen 23">
            <a:extLst>
              <a:ext uri="{FF2B5EF4-FFF2-40B4-BE49-F238E27FC236}">
                <a16:creationId xmlns:a16="http://schemas.microsoft.com/office/drawing/2014/main" id="{70887A61-4411-4BCE-A82D-7B0B3D5AE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864" y="0"/>
            <a:ext cx="4508272" cy="8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6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51D3974-41E4-4C10-856C-D0FC5575FEA3}"/>
              </a:ext>
            </a:extLst>
          </p:cNvPr>
          <p:cNvSpPr/>
          <p:nvPr/>
        </p:nvSpPr>
        <p:spPr>
          <a:xfrm>
            <a:off x="232054" y="805220"/>
            <a:ext cx="11727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PASO 04: Acceso profesores y registrarse 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BD2F30A-D4B7-4707-903F-BB8E04FE7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98" y="1728550"/>
            <a:ext cx="10260527" cy="4003510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962FE444-D8AB-4DCA-9443-1428DD07973C}"/>
              </a:ext>
            </a:extLst>
          </p:cNvPr>
          <p:cNvCxnSpPr>
            <a:cxnSpLocks/>
          </p:cNvCxnSpPr>
          <p:nvPr/>
        </p:nvCxnSpPr>
        <p:spPr>
          <a:xfrm flipV="1">
            <a:off x="7055893" y="4394579"/>
            <a:ext cx="2975212" cy="16582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096AE776-924C-41B9-A62F-2E3CC001D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864" y="0"/>
            <a:ext cx="4508272" cy="8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7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2EA1F86-1786-4CEA-9148-2A1BE7A09CFF}"/>
              </a:ext>
            </a:extLst>
          </p:cNvPr>
          <p:cNvSpPr/>
          <p:nvPr/>
        </p:nvSpPr>
        <p:spPr>
          <a:xfrm>
            <a:off x="1717646" y="878174"/>
            <a:ext cx="9329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PASO 05:Concluir con el registro 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45535F-1C53-44E9-8514-2BDE0E52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35" y="1801504"/>
            <a:ext cx="9526329" cy="5056496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45E8873-3AE4-4AE9-A9EB-9DA05E84D087}"/>
              </a:ext>
            </a:extLst>
          </p:cNvPr>
          <p:cNvCxnSpPr/>
          <p:nvPr/>
        </p:nvCxnSpPr>
        <p:spPr>
          <a:xfrm flipH="1">
            <a:off x="3111690" y="2729552"/>
            <a:ext cx="1542197" cy="232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A9B9A29-F231-461F-BB40-829E68B879A6}"/>
              </a:ext>
            </a:extLst>
          </p:cNvPr>
          <p:cNvCxnSpPr/>
          <p:nvPr/>
        </p:nvCxnSpPr>
        <p:spPr>
          <a:xfrm flipH="1">
            <a:off x="3250443" y="3196988"/>
            <a:ext cx="1542197" cy="232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C2B2A430-2AAD-40B9-9B9B-020619CD3701}"/>
              </a:ext>
            </a:extLst>
          </p:cNvPr>
          <p:cNvSpPr/>
          <p:nvPr/>
        </p:nvSpPr>
        <p:spPr>
          <a:xfrm>
            <a:off x="4653887" y="2456597"/>
            <a:ext cx="1665026" cy="5049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Nombre que te identifica</a:t>
            </a:r>
            <a:endParaRPr lang="es-PE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65BEEEA-A844-4932-92B1-1F259D6D5C7D}"/>
              </a:ext>
            </a:extLst>
          </p:cNvPr>
          <p:cNvSpPr/>
          <p:nvPr/>
        </p:nvSpPr>
        <p:spPr>
          <a:xfrm>
            <a:off x="4653887" y="3070746"/>
            <a:ext cx="1665026" cy="5049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Crea una contraseña </a:t>
            </a:r>
            <a:endParaRPr lang="es-PE" sz="16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11B8C5F-8C94-4517-BBA3-A2170C3C3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54" y="4118612"/>
            <a:ext cx="1627773" cy="317019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2EDD45F-70CE-4E7F-B58B-71B7F9F3E9FB}"/>
              </a:ext>
            </a:extLst>
          </p:cNvPr>
          <p:cNvSpPr/>
          <p:nvPr/>
        </p:nvSpPr>
        <p:spPr>
          <a:xfrm>
            <a:off x="4544704" y="3884894"/>
            <a:ext cx="1774209" cy="4674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Tu correo electrónico</a:t>
            </a:r>
            <a:endParaRPr lang="es-PE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BB14873-607E-4450-9BAC-B95F1EF7D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864" y="0"/>
            <a:ext cx="4508272" cy="8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8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4C06405-6EC8-4FBE-9512-F80DB343E92B}"/>
              </a:ext>
            </a:extLst>
          </p:cNvPr>
          <p:cNvSpPr/>
          <p:nvPr/>
        </p:nvSpPr>
        <p:spPr>
          <a:xfrm>
            <a:off x="1071932" y="1029353"/>
            <a:ext cx="10048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Paso 06: Activar cuenta en tu Email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079486-7A8E-4910-9E85-7574F18A4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078" y="1952682"/>
            <a:ext cx="7325990" cy="21825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42C9892-615F-4E0E-A02A-DC8C59226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015" y="4135271"/>
            <a:ext cx="9921922" cy="25657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23DE480-33C2-4E9F-87C8-6C604AAFB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864" y="0"/>
            <a:ext cx="4508272" cy="8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8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86C221-B59B-4684-9243-BA7F8E2EE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22" y="2310395"/>
            <a:ext cx="11222016" cy="388674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92B3321-053C-44BD-B0D6-1BC112CC37B4}"/>
              </a:ext>
            </a:extLst>
          </p:cNvPr>
          <p:cNvSpPr/>
          <p:nvPr/>
        </p:nvSpPr>
        <p:spPr>
          <a:xfrm>
            <a:off x="1368488" y="660863"/>
            <a:ext cx="94550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Paso 07: Accede con el usuario y </a:t>
            </a:r>
          </a:p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contraseña que creaste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5B448438-5A42-4DE2-8D70-311108769929}"/>
              </a:ext>
            </a:extLst>
          </p:cNvPr>
          <p:cNvCxnSpPr/>
          <p:nvPr/>
        </p:nvCxnSpPr>
        <p:spPr>
          <a:xfrm flipV="1">
            <a:off x="7710985" y="4995081"/>
            <a:ext cx="2524836" cy="80521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F6DE30E8-7075-4393-9002-3B82AEFFD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864" y="0"/>
            <a:ext cx="4508272" cy="8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9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F188B23-8828-41CA-AD49-DEE84258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5" y="1612093"/>
            <a:ext cx="12151664" cy="528850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8D744B1-89F1-478E-9FE4-58B0CB644E71}"/>
              </a:ext>
            </a:extLst>
          </p:cNvPr>
          <p:cNvSpPr/>
          <p:nvPr/>
        </p:nvSpPr>
        <p:spPr>
          <a:xfrm>
            <a:off x="306771" y="800052"/>
            <a:ext cx="121516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Paso 08:¡Listo! para crear las fichas interactivas 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2EAB7622-7169-4B8C-B4C9-7FCCF420FE62}"/>
              </a:ext>
            </a:extLst>
          </p:cNvPr>
          <p:cNvCxnSpPr/>
          <p:nvPr/>
        </p:nvCxnSpPr>
        <p:spPr>
          <a:xfrm flipV="1">
            <a:off x="1392072" y="2511188"/>
            <a:ext cx="928047" cy="10372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E24C351-DB32-4EFA-BFC0-48B804CBE8F2}"/>
              </a:ext>
            </a:extLst>
          </p:cNvPr>
          <p:cNvSpPr/>
          <p:nvPr/>
        </p:nvSpPr>
        <p:spPr>
          <a:xfrm>
            <a:off x="1" y="3548417"/>
            <a:ext cx="2593074" cy="4913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Más información sobre Liveworksheets</a:t>
            </a:r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10CF94-2901-4BD9-98EE-48C90DACE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036" y="2338934"/>
            <a:ext cx="1253480" cy="138315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4A04C9-5F59-4799-923B-97EFEECF7982}"/>
              </a:ext>
            </a:extLst>
          </p:cNvPr>
          <p:cNvSpPr/>
          <p:nvPr/>
        </p:nvSpPr>
        <p:spPr>
          <a:xfrm>
            <a:off x="2715904" y="3548417"/>
            <a:ext cx="1869744" cy="1383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Fichas publicadas en todos los idiomas y en diferentes ramas del saber </a:t>
            </a:r>
            <a:endParaRPr lang="es-PE" dirty="0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F2EB07B-EFAF-43B1-B9FF-B229FCA098E1}"/>
              </a:ext>
            </a:extLst>
          </p:cNvPr>
          <p:cNvCxnSpPr/>
          <p:nvPr/>
        </p:nvCxnSpPr>
        <p:spPr>
          <a:xfrm flipV="1">
            <a:off x="5950424" y="2511188"/>
            <a:ext cx="368489" cy="16240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D359A35-A82D-46ED-A97E-E9DE01FCEF6D}"/>
              </a:ext>
            </a:extLst>
          </p:cNvPr>
          <p:cNvSpPr/>
          <p:nvPr/>
        </p:nvSpPr>
        <p:spPr>
          <a:xfrm>
            <a:off x="4804013" y="4135272"/>
            <a:ext cx="1869744" cy="11532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Aquí se crea las fichas;  además,  encuentras tutoriales para que te guíes</a:t>
            </a:r>
            <a:r>
              <a:rPr lang="es-ES" dirty="0"/>
              <a:t>.</a:t>
            </a:r>
            <a:endParaRPr lang="es-PE" dirty="0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A5576E8-19F5-4648-90CD-E049725CDD3F}"/>
              </a:ext>
            </a:extLst>
          </p:cNvPr>
          <p:cNvCxnSpPr>
            <a:cxnSpLocks/>
          </p:cNvCxnSpPr>
          <p:nvPr/>
        </p:nvCxnSpPr>
        <p:spPr>
          <a:xfrm flipV="1">
            <a:off x="8693624" y="2511188"/>
            <a:ext cx="259307" cy="1624084"/>
          </a:xfrm>
          <a:prstGeom prst="straightConnector1">
            <a:avLst/>
          </a:prstGeom>
          <a:ln w="57150">
            <a:solidFill>
              <a:srgbClr val="CC33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B9FB5BB-9B53-4BB6-B292-966716D80AB0}"/>
              </a:ext>
            </a:extLst>
          </p:cNvPr>
          <p:cNvSpPr/>
          <p:nvPr/>
        </p:nvSpPr>
        <p:spPr>
          <a:xfrm>
            <a:off x="7177506" y="4135272"/>
            <a:ext cx="2338317" cy="1048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Aquí crea tus cuadernos con las fichas guardadas</a:t>
            </a:r>
            <a:endParaRPr lang="es-PE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A97BCE3-558E-4417-BA51-341A3C8AE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864" y="0"/>
            <a:ext cx="4508272" cy="8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85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5337</TotalTime>
  <Words>719</Words>
  <Application>Microsoft Office PowerPoint</Application>
  <PresentationFormat>Panorámica</PresentationFormat>
  <Paragraphs>90</Paragraphs>
  <Slides>15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Wingdings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Trujillo</dc:creator>
  <cp:lastModifiedBy>Wilman</cp:lastModifiedBy>
  <cp:revision>254</cp:revision>
  <dcterms:created xsi:type="dcterms:W3CDTF">2021-05-04T02:39:42Z</dcterms:created>
  <dcterms:modified xsi:type="dcterms:W3CDTF">2021-06-16T12:31:41Z</dcterms:modified>
</cp:coreProperties>
</file>