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80" r:id="rId11"/>
    <p:sldId id="281" r:id="rId12"/>
    <p:sldId id="282" r:id="rId13"/>
    <p:sldId id="283" r:id="rId14"/>
    <p:sldId id="284"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Lst>
  <p:sldSz cx="12192000" cy="6858000"/>
  <p:notesSz cx="6797675" cy="9928225"/>
  <p:embeddedFontLst>
    <p:embeddedFont>
      <p:font typeface="Calibri" panose="020F0502020204030204" pitchFamily="34" charset="0"/>
      <p:regular r:id="rId31"/>
      <p:bold r:id="rId32"/>
      <p:italic r:id="rId33"/>
      <p:boldItalic r:id="rId34"/>
    </p:embeddedFont>
    <p:embeddedFont>
      <p:font typeface="Candara" panose="020E0502030303020204" pitchFamily="34" charset="0"/>
      <p:regular r:id="rId35"/>
      <p:bold r:id="rId36"/>
      <p:italic r:id="rId37"/>
      <p:boldItalic r:id="rId38"/>
    </p:embeddedFont>
    <p:embeddedFont>
      <p:font typeface="Gill Sans" panose="020B0604020202020204" charset="0"/>
      <p:regular r:id="rId39"/>
      <p:bold r:id="rId40"/>
    </p:embeddedFont>
    <p:embeddedFont>
      <p:font typeface="Lato" panose="020F0502020204030203" pitchFamily="34" charset="0"/>
      <p:regular r:id="rId41"/>
      <p:bold r:id="rId42"/>
      <p:italic r:id="rId43"/>
      <p:boldItalic r:id="rId44"/>
    </p:embeddedFont>
    <p:embeddedFont>
      <p:font typeface="Lato Light" panose="020F0502020204030203" pitchFamily="34" charset="0"/>
      <p:regular r:id="rId45"/>
      <p:bold r:id="rId46"/>
      <p:italic r:id="rId47"/>
      <p:boldItalic r:id="rId48"/>
    </p:embeddedFont>
    <p:embeddedFont>
      <p:font typeface="Open Sans" panose="020B0606030504020204" pitchFamily="34" charset="0"/>
      <p:regular r:id="rId49"/>
      <p:bold r:id="rId50"/>
      <p:italic r:id="rId51"/>
      <p:boldItalic r:id="rId52"/>
    </p:embeddedFont>
    <p:embeddedFont>
      <p:font typeface="Raleway Light" pitchFamily="2" charset="0"/>
      <p:regular r:id="rId53"/>
      <p:bold r:id="rId54"/>
      <p:italic r:id="rId55"/>
      <p:boldItalic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7" roundtripDataSignature="AMtx7mjdLKovJJSgRefUxCp/X2Xqglqkw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7612927-8679-430B-8A59-3AFF9E5379E3}">
  <a:tblStyle styleId="{D7612927-8679-430B-8A59-3AFF9E5379E3}"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5" d="100"/>
          <a:sy n="105" d="100"/>
        </p:scale>
        <p:origin x="71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0" Type="http://schemas.openxmlformats.org/officeDocument/2006/relationships/font" Target="fonts/font20.fntdata"/><Relationship Id="rId55" Type="http://schemas.openxmlformats.org/officeDocument/2006/relationships/font" Target="fonts/font2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font" Target="fonts/font23.fntdata"/><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openxmlformats.org/officeDocument/2006/relationships/font" Target="fonts/font26.fntdata"/><Relationship Id="rId8" Type="http://schemas.openxmlformats.org/officeDocument/2006/relationships/slide" Target="slides/slide7.xml"/><Relationship Id="rId51" Type="http://schemas.openxmlformats.org/officeDocument/2006/relationships/font" Target="fonts/font21.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font" Target="fonts/font24.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49" Type="http://schemas.openxmlformats.org/officeDocument/2006/relationships/font" Target="fonts/font19.fntdata"/><Relationship Id="rId57" Type="http://customschemas.google.com/relationships/presentationmetadata" Target="metadata"/><Relationship Id="rId10" Type="http://schemas.openxmlformats.org/officeDocument/2006/relationships/slide" Target="slides/slide9.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font" Target="fonts/font22.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2" y="3"/>
            <a:ext cx="2945659" cy="498134"/>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5" y="3"/>
            <a:ext cx="2945659" cy="498134"/>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2" y="9430093"/>
            <a:ext cx="2945659" cy="49813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s-PE" sz="1200" b="0" i="0" u="none" strike="noStrike" cap="none">
                <a:solidFill>
                  <a:schemeClr val="dk1"/>
                </a:solidFill>
                <a:latin typeface="Calibri"/>
                <a:ea typeface="Calibri"/>
                <a:cs typeface="Calibri"/>
                <a:sym typeface="Calibri"/>
              </a:rPr>
              <a:t>‹Nº›</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p6: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2" name="Google Shape;252;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7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77: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0" name="Google Shape;440;p77: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10</a:t>
            </a:fld>
            <a:endParaRPr/>
          </a:p>
        </p:txBody>
      </p:sp>
    </p:spTree>
    <p:extLst>
      <p:ext uri="{BB962C8B-B14F-4D97-AF65-F5344CB8AC3E}">
        <p14:creationId xmlns:p14="http://schemas.microsoft.com/office/powerpoint/2010/main" val="23255833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9"/>
        <p:cNvGrpSpPr/>
        <p:nvPr/>
      </p:nvGrpSpPr>
      <p:grpSpPr>
        <a:xfrm>
          <a:off x="0" y="0"/>
          <a:ext cx="0" cy="0"/>
          <a:chOff x="0" y="0"/>
          <a:chExt cx="0" cy="0"/>
        </a:xfrm>
      </p:grpSpPr>
      <p:sp>
        <p:nvSpPr>
          <p:cNvPr id="450" name="Google Shape;450;p7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1" name="Google Shape;451;p78: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78: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11</a:t>
            </a:fld>
            <a:endParaRPr/>
          </a:p>
        </p:txBody>
      </p:sp>
    </p:spTree>
    <p:extLst>
      <p:ext uri="{BB962C8B-B14F-4D97-AF65-F5344CB8AC3E}">
        <p14:creationId xmlns:p14="http://schemas.microsoft.com/office/powerpoint/2010/main" val="2249478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7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p79: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3" name="Google Shape;463;p79: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12</a:t>
            </a:fld>
            <a:endParaRPr/>
          </a:p>
        </p:txBody>
      </p:sp>
    </p:spTree>
    <p:extLst>
      <p:ext uri="{BB962C8B-B14F-4D97-AF65-F5344CB8AC3E}">
        <p14:creationId xmlns:p14="http://schemas.microsoft.com/office/powerpoint/2010/main" val="34594131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8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80: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80: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13</a:t>
            </a:fld>
            <a:endParaRPr/>
          </a:p>
        </p:txBody>
      </p:sp>
    </p:spTree>
    <p:extLst>
      <p:ext uri="{BB962C8B-B14F-4D97-AF65-F5344CB8AC3E}">
        <p14:creationId xmlns:p14="http://schemas.microsoft.com/office/powerpoint/2010/main" val="84244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8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4" name="Google Shape;484;p81: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5" name="Google Shape;485;p81: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14</a:t>
            </a:fld>
            <a:endParaRPr/>
          </a:p>
        </p:txBody>
      </p:sp>
    </p:spTree>
    <p:extLst>
      <p:ext uri="{BB962C8B-B14F-4D97-AF65-F5344CB8AC3E}">
        <p14:creationId xmlns:p14="http://schemas.microsoft.com/office/powerpoint/2010/main" val="14515076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8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85: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3" name="Google Shape;393;p85: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PE"/>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8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2" name="Google Shape;432;p86: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3" name="Google Shape;433;p86: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PE"/>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1"/>
        <p:cNvGrpSpPr/>
        <p:nvPr/>
      </p:nvGrpSpPr>
      <p:grpSpPr>
        <a:xfrm>
          <a:off x="0" y="0"/>
          <a:ext cx="0" cy="0"/>
          <a:chOff x="0" y="0"/>
          <a:chExt cx="0" cy="0"/>
        </a:xfrm>
      </p:grpSpPr>
      <p:sp>
        <p:nvSpPr>
          <p:cNvPr id="472" name="Google Shape;472;p87: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3" name="Google Shape;473;p87: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4" name="Google Shape;474;p87: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s-PE"/>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1: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517" name="Google Shape;517;p1: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p8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5" name="Google Shape;535;p88: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6" name="Google Shape;536;p88: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7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0" name="Google Shape;260;p71: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1" name="Google Shape;261;p71: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Google Shape;551;p8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2" name="Google Shape;552;p89: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3" name="Google Shape;553;p89: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6"/>
        <p:cNvGrpSpPr/>
        <p:nvPr/>
      </p:nvGrpSpPr>
      <p:grpSpPr>
        <a:xfrm>
          <a:off x="0" y="0"/>
          <a:ext cx="0" cy="0"/>
          <a:chOff x="0" y="0"/>
          <a:chExt cx="0" cy="0"/>
        </a:xfrm>
      </p:grpSpPr>
      <p:sp>
        <p:nvSpPr>
          <p:cNvPr id="567" name="Google Shape;567;p9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8" name="Google Shape;568;p90: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9" name="Google Shape;569;p90: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9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91: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100" i="1"/>
          </a:p>
        </p:txBody>
      </p:sp>
      <p:sp>
        <p:nvSpPr>
          <p:cNvPr id="585" name="Google Shape;585;p91: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2"/>
        <p:cNvGrpSpPr/>
        <p:nvPr/>
      </p:nvGrpSpPr>
      <p:grpSpPr>
        <a:xfrm>
          <a:off x="0" y="0"/>
          <a:ext cx="0" cy="0"/>
          <a:chOff x="0" y="0"/>
          <a:chExt cx="0" cy="0"/>
        </a:xfrm>
      </p:grpSpPr>
      <p:sp>
        <p:nvSpPr>
          <p:cNvPr id="603" name="Google Shape;603;p3: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04" name="Google Shape;604;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174e9c421f_1_74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1" name="Google Shape;631;g1174e9c421f_1_741: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2" name="Google Shape;632;g1174e9c421f_1_741: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8"/>
        <p:cNvGrpSpPr/>
        <p:nvPr/>
      </p:nvGrpSpPr>
      <p:grpSpPr>
        <a:xfrm>
          <a:off x="0" y="0"/>
          <a:ext cx="0" cy="0"/>
          <a:chOff x="0" y="0"/>
          <a:chExt cx="0" cy="0"/>
        </a:xfrm>
      </p:grpSpPr>
      <p:sp>
        <p:nvSpPr>
          <p:cNvPr id="639" name="Google Shape;639;p2:notes"/>
          <p:cNvSpPr txBox="1">
            <a:spLocks noGrp="1"/>
          </p:cNvSpPr>
          <p:nvPr>
            <p:ph type="body" idx="1"/>
          </p:nvPr>
        </p:nvSpPr>
        <p:spPr>
          <a:xfrm>
            <a:off x="679450" y="4778375"/>
            <a:ext cx="5438700" cy="3908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0" name="Google Shape;640;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2"/>
        <p:cNvGrpSpPr/>
        <p:nvPr/>
      </p:nvGrpSpPr>
      <p:grpSpPr>
        <a:xfrm>
          <a:off x="0" y="0"/>
          <a:ext cx="0" cy="0"/>
          <a:chOff x="0" y="0"/>
          <a:chExt cx="0" cy="0"/>
        </a:xfrm>
      </p:grpSpPr>
      <p:sp>
        <p:nvSpPr>
          <p:cNvPr id="673" name="Google Shape;673;p8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4" name="Google Shape;674;p83: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675" name="Google Shape;675;p83: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9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93: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11" name="Google Shape;711;p93: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9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3" name="Google Shape;723;p94: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724" name="Google Shape;724;p94: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1: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269" name="Google Shape;269;p11: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7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8" name="Google Shape;278;p72: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a:p>
            <a:pPr marL="228600" lvl="0" indent="-152400" algn="l" rtl="0">
              <a:lnSpc>
                <a:spcPct val="100000"/>
              </a:lnSpc>
              <a:spcBef>
                <a:spcPts val="0"/>
              </a:spcBef>
              <a:spcAft>
                <a:spcPts val="0"/>
              </a:spcAft>
              <a:buClr>
                <a:schemeClr val="dk1"/>
              </a:buClr>
              <a:buSzPts val="1200"/>
              <a:buFont typeface="Calibri"/>
              <a:buNone/>
            </a:pPr>
            <a:endParaRPr/>
          </a:p>
        </p:txBody>
      </p:sp>
      <p:sp>
        <p:nvSpPr>
          <p:cNvPr id="279" name="Google Shape;279;p72: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73: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87" name="Google Shape;287;p7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1117318e29f_1_113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333" name="Google Shape;333;g1117318e29f_1_1131: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34" name="Google Shape;334;g1117318e29f_1_1131: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p8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4" name="Google Shape;344;p84:notes"/>
          <p:cNvSpPr txBox="1">
            <a:spLocks noGrp="1"/>
          </p:cNvSpPr>
          <p:nvPr>
            <p:ph type="body" idx="1"/>
          </p:nvPr>
        </p:nvSpPr>
        <p:spPr>
          <a:xfrm>
            <a:off x="679450" y="4778375"/>
            <a:ext cx="5438775" cy="39084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5" name="Google Shape;345;p84:notes"/>
          <p:cNvSpPr txBox="1">
            <a:spLocks noGrp="1"/>
          </p:cNvSpPr>
          <p:nvPr>
            <p:ph type="sldNum" idx="12"/>
          </p:nvPr>
        </p:nvSpPr>
        <p:spPr>
          <a:xfrm>
            <a:off x="3849688" y="9429750"/>
            <a:ext cx="2946400" cy="498475"/>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s-PE"/>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7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74:notes"/>
          <p:cNvSpPr txBox="1">
            <a:spLocks noGrp="1"/>
          </p:cNvSpPr>
          <p:nvPr>
            <p:ph type="body" idx="1"/>
          </p:nvPr>
        </p:nvSpPr>
        <p:spPr>
          <a:xfrm>
            <a:off x="679768" y="4777959"/>
            <a:ext cx="5438140" cy="3909239"/>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200"/>
              <a:buFont typeface="Calibri"/>
              <a:buNone/>
            </a:pPr>
            <a:endParaRPr/>
          </a:p>
        </p:txBody>
      </p:sp>
      <p:sp>
        <p:nvSpPr>
          <p:cNvPr id="355" name="Google Shape;355;p74:notes"/>
          <p:cNvSpPr txBox="1">
            <a:spLocks noGrp="1"/>
          </p:cNvSpPr>
          <p:nvPr>
            <p:ph type="sldNum" idx="12"/>
          </p:nvPr>
        </p:nvSpPr>
        <p:spPr>
          <a:xfrm>
            <a:off x="3850445" y="9430093"/>
            <a:ext cx="2945659" cy="49813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s-PE"/>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174e9c421f_1_75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4" name="Google Shape;364;g1174e9c421f_1_755:notes"/>
          <p:cNvSpPr txBox="1">
            <a:spLocks noGrp="1"/>
          </p:cNvSpPr>
          <p:nvPr>
            <p:ph type="body" idx="1"/>
          </p:nvPr>
        </p:nvSpPr>
        <p:spPr>
          <a:xfrm>
            <a:off x="679768" y="4777959"/>
            <a:ext cx="5438100" cy="3909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5" name="Google Shape;365;g1174e9c421f_1_755:notes"/>
          <p:cNvSpPr txBox="1">
            <a:spLocks noGrp="1"/>
          </p:cNvSpPr>
          <p:nvPr>
            <p:ph type="sldNum" idx="12"/>
          </p:nvPr>
        </p:nvSpPr>
        <p:spPr>
          <a:xfrm>
            <a:off x="3850445" y="9430093"/>
            <a:ext cx="2945700" cy="4980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s-PE"/>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Lato"/>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900"/>
              </a:spcBef>
              <a:spcAft>
                <a:spcPts val="0"/>
              </a:spcAft>
              <a:buClr>
                <a:schemeClr val="dk1"/>
              </a:buClr>
              <a:buSzPts val="2400"/>
              <a:buNone/>
              <a:defRPr sz="2400"/>
            </a:lvl1pPr>
            <a:lvl2pPr lvl="1" algn="ctr">
              <a:lnSpc>
                <a:spcPct val="90000"/>
              </a:lnSpc>
              <a:spcBef>
                <a:spcPts val="450"/>
              </a:spcBef>
              <a:spcAft>
                <a:spcPts val="0"/>
              </a:spcAft>
              <a:buClr>
                <a:schemeClr val="dk1"/>
              </a:buClr>
              <a:buSzPts val="2000"/>
              <a:buNone/>
              <a:defRPr sz="2000"/>
            </a:lvl2pPr>
            <a:lvl3pPr lvl="2" algn="ctr">
              <a:lnSpc>
                <a:spcPct val="90000"/>
              </a:lnSpc>
              <a:spcBef>
                <a:spcPts val="450"/>
              </a:spcBef>
              <a:spcAft>
                <a:spcPts val="0"/>
              </a:spcAft>
              <a:buClr>
                <a:schemeClr val="dk1"/>
              </a:buClr>
              <a:buSzPts val="1800"/>
              <a:buNone/>
              <a:defRPr sz="1800"/>
            </a:lvl3pPr>
            <a:lvl4pPr lvl="3" algn="ctr">
              <a:lnSpc>
                <a:spcPct val="90000"/>
              </a:lnSpc>
              <a:spcBef>
                <a:spcPts val="450"/>
              </a:spcBef>
              <a:spcAft>
                <a:spcPts val="0"/>
              </a:spcAft>
              <a:buClr>
                <a:schemeClr val="dk1"/>
              </a:buClr>
              <a:buSzPts val="1600"/>
              <a:buNone/>
              <a:defRPr sz="1600"/>
            </a:lvl4pPr>
            <a:lvl5pPr lvl="4" algn="ctr">
              <a:lnSpc>
                <a:spcPct val="90000"/>
              </a:lnSpc>
              <a:spcBef>
                <a:spcPts val="450"/>
              </a:spcBef>
              <a:spcAft>
                <a:spcPts val="0"/>
              </a:spcAft>
              <a:buClr>
                <a:schemeClr val="dk1"/>
              </a:buClr>
              <a:buSzPts val="1600"/>
              <a:buNone/>
              <a:defRPr sz="1600"/>
            </a:lvl5pPr>
            <a:lvl6pPr lvl="5" algn="ctr">
              <a:lnSpc>
                <a:spcPct val="90000"/>
              </a:lnSpc>
              <a:spcBef>
                <a:spcPts val="450"/>
              </a:spcBef>
              <a:spcAft>
                <a:spcPts val="0"/>
              </a:spcAft>
              <a:buClr>
                <a:schemeClr val="dk1"/>
              </a:buClr>
              <a:buSzPts val="1600"/>
              <a:buNone/>
              <a:defRPr sz="1600"/>
            </a:lvl6pPr>
            <a:lvl7pPr lvl="6" algn="ctr">
              <a:lnSpc>
                <a:spcPct val="90000"/>
              </a:lnSpc>
              <a:spcBef>
                <a:spcPts val="450"/>
              </a:spcBef>
              <a:spcAft>
                <a:spcPts val="0"/>
              </a:spcAft>
              <a:buClr>
                <a:schemeClr val="dk1"/>
              </a:buClr>
              <a:buSzPts val="1600"/>
              <a:buNone/>
              <a:defRPr sz="1600"/>
            </a:lvl7pPr>
            <a:lvl8pPr lvl="7" algn="ctr">
              <a:lnSpc>
                <a:spcPct val="90000"/>
              </a:lnSpc>
              <a:spcBef>
                <a:spcPts val="450"/>
              </a:spcBef>
              <a:spcAft>
                <a:spcPts val="0"/>
              </a:spcAft>
              <a:buClr>
                <a:schemeClr val="dk1"/>
              </a:buClr>
              <a:buSzPts val="1600"/>
              <a:buNone/>
              <a:defRPr sz="1600"/>
            </a:lvl8pPr>
            <a:lvl9pPr lvl="8" algn="ctr">
              <a:lnSpc>
                <a:spcPct val="90000"/>
              </a:lnSpc>
              <a:spcBef>
                <a:spcPts val="450"/>
              </a:spcBef>
              <a:spcAft>
                <a:spcPts val="0"/>
              </a:spcAft>
              <a:buClr>
                <a:schemeClr val="dk1"/>
              </a:buClr>
              <a:buSzPts val="1600"/>
              <a:buNone/>
              <a:defRPr sz="1600"/>
            </a:lvl9pPr>
          </a:lstStyle>
          <a:p>
            <a:endParaRPr/>
          </a:p>
        </p:txBody>
      </p:sp>
      <p:sp>
        <p:nvSpPr>
          <p:cNvPr id="18" name="Google Shape;1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1pPr>
            <a:lvl2pPr marL="0" marR="0" lvl="1"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2pPr>
            <a:lvl3pPr marL="0" marR="0" lvl="2"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3pPr>
            <a:lvl4pPr marL="0" marR="0" lvl="3"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4pPr>
            <a:lvl5pPr marL="0" marR="0" lvl="4"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5pPr>
            <a:lvl6pPr marL="0" marR="0" lvl="5"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6pPr>
            <a:lvl7pPr marL="0" marR="0" lvl="6"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7pPr>
            <a:lvl8pPr marL="0" marR="0" lvl="7"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8pPr>
            <a:lvl9pPr marL="0" marR="0" lvl="8"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_Big_Picture_place-holder">
  <p:cSld name="1_Big_Picture_place-holder">
    <p:spTree>
      <p:nvGrpSpPr>
        <p:cNvPr id="1" name="Shape 51"/>
        <p:cNvGrpSpPr/>
        <p:nvPr/>
      </p:nvGrpSpPr>
      <p:grpSpPr>
        <a:xfrm>
          <a:off x="0" y="0"/>
          <a:ext cx="0" cy="0"/>
          <a:chOff x="0" y="0"/>
          <a:chExt cx="0" cy="0"/>
        </a:xfrm>
      </p:grpSpPr>
      <p:sp>
        <p:nvSpPr>
          <p:cNvPr id="52" name="Google Shape;52;p35"/>
          <p:cNvSpPr>
            <a:spLocks noGrp="1"/>
          </p:cNvSpPr>
          <p:nvPr>
            <p:ph type="pic" idx="2"/>
          </p:nvPr>
        </p:nvSpPr>
        <p:spPr>
          <a:xfrm>
            <a:off x="0" y="-1"/>
            <a:ext cx="12203143" cy="685800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Title Slide">
  <p:cSld name="7_Title Slide">
    <p:spTree>
      <p:nvGrpSpPr>
        <p:cNvPr id="1" name="Shape 53"/>
        <p:cNvGrpSpPr/>
        <p:nvPr/>
      </p:nvGrpSpPr>
      <p:grpSpPr>
        <a:xfrm>
          <a:off x="0" y="0"/>
          <a:ext cx="0" cy="0"/>
          <a:chOff x="0" y="0"/>
          <a:chExt cx="0" cy="0"/>
        </a:xfrm>
      </p:grpSpPr>
      <p:sp>
        <p:nvSpPr>
          <p:cNvPr id="54" name="Google Shape;54;p36"/>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55" name="Google Shape;55;p36"/>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56" name="Google Shape;56;p36"/>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ig Image Placeholder">
  <p:cSld name="Big Image Placeholder">
    <p:spTree>
      <p:nvGrpSpPr>
        <p:cNvPr id="1" name="Shape 57"/>
        <p:cNvGrpSpPr/>
        <p:nvPr/>
      </p:nvGrpSpPr>
      <p:grpSpPr>
        <a:xfrm>
          <a:off x="0" y="0"/>
          <a:ext cx="0" cy="0"/>
          <a:chOff x="0" y="0"/>
          <a:chExt cx="0" cy="0"/>
        </a:xfrm>
      </p:grpSpPr>
      <p:sp>
        <p:nvSpPr>
          <p:cNvPr id="58" name="Google Shape;58;p37"/>
          <p:cNvSpPr>
            <a:spLocks noGrp="1"/>
          </p:cNvSpPr>
          <p:nvPr>
            <p:ph type="pic" idx="2"/>
          </p:nvPr>
        </p:nvSpPr>
        <p:spPr>
          <a:xfrm>
            <a:off x="-1588" y="0"/>
            <a:ext cx="12192001"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What we do">
  <p:cSld name="What we do">
    <p:spTree>
      <p:nvGrpSpPr>
        <p:cNvPr id="1" name="Shape 59"/>
        <p:cNvGrpSpPr/>
        <p:nvPr/>
      </p:nvGrpSpPr>
      <p:grpSpPr>
        <a:xfrm>
          <a:off x="0" y="0"/>
          <a:ext cx="0" cy="0"/>
          <a:chOff x="0" y="0"/>
          <a:chExt cx="0" cy="0"/>
        </a:xfrm>
      </p:grpSpPr>
      <p:sp>
        <p:nvSpPr>
          <p:cNvPr id="60" name="Google Shape;60;p38"/>
          <p:cNvSpPr>
            <a:spLocks noGrp="1"/>
          </p:cNvSpPr>
          <p:nvPr>
            <p:ph type="pic" idx="2"/>
          </p:nvPr>
        </p:nvSpPr>
        <p:spPr>
          <a:xfrm>
            <a:off x="479156" y="1978874"/>
            <a:ext cx="4557549" cy="4155281"/>
          </a:xfrm>
          <a:prstGeom prst="rect">
            <a:avLst/>
          </a:prstGeom>
          <a:noFill/>
          <a:ln>
            <a:noFill/>
          </a:ln>
        </p:spPr>
      </p:sp>
      <p:sp>
        <p:nvSpPr>
          <p:cNvPr id="61" name="Google Shape;61;p38"/>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62" name="Google Shape;62;p38"/>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63" name="Google Shape;63;p38"/>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iPad_mockup">
  <p:cSld name="iPad_mockup">
    <p:spTree>
      <p:nvGrpSpPr>
        <p:cNvPr id="1" name="Shape 64"/>
        <p:cNvGrpSpPr/>
        <p:nvPr/>
      </p:nvGrpSpPr>
      <p:grpSpPr>
        <a:xfrm>
          <a:off x="0" y="0"/>
          <a:ext cx="0" cy="0"/>
          <a:chOff x="0" y="0"/>
          <a:chExt cx="0" cy="0"/>
        </a:xfrm>
      </p:grpSpPr>
      <p:sp>
        <p:nvSpPr>
          <p:cNvPr id="65" name="Google Shape;65;p39"/>
          <p:cNvSpPr>
            <a:spLocks noGrp="1"/>
          </p:cNvSpPr>
          <p:nvPr>
            <p:ph type="pic" idx="2"/>
          </p:nvPr>
        </p:nvSpPr>
        <p:spPr>
          <a:xfrm>
            <a:off x="-3" y="0"/>
            <a:ext cx="12192001" cy="3230218"/>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_app_features">
  <p:cSld name="1_app_features">
    <p:spTree>
      <p:nvGrpSpPr>
        <p:cNvPr id="1" name="Shape 66"/>
        <p:cNvGrpSpPr/>
        <p:nvPr/>
      </p:nvGrpSpPr>
      <p:grpSpPr>
        <a:xfrm>
          <a:off x="0" y="0"/>
          <a:ext cx="0" cy="0"/>
          <a:chOff x="0" y="0"/>
          <a:chExt cx="0" cy="0"/>
        </a:xfrm>
      </p:grpSpPr>
      <p:sp>
        <p:nvSpPr>
          <p:cNvPr id="67" name="Google Shape;67;p40"/>
          <p:cNvSpPr>
            <a:spLocks noGrp="1"/>
          </p:cNvSpPr>
          <p:nvPr>
            <p:ph type="pic" idx="2"/>
          </p:nvPr>
        </p:nvSpPr>
        <p:spPr>
          <a:xfrm>
            <a:off x="-3" y="0"/>
            <a:ext cx="12192001" cy="3230218"/>
          </a:xfrm>
          <a:prstGeom prst="rect">
            <a:avLst/>
          </a:prstGeom>
          <a:noFill/>
          <a:ln>
            <a:noFill/>
          </a:ln>
        </p:spPr>
      </p:sp>
      <p:sp>
        <p:nvSpPr>
          <p:cNvPr id="68" name="Google Shape;68;p40"/>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3_app">
  <p:cSld name="03_app">
    <p:spTree>
      <p:nvGrpSpPr>
        <p:cNvPr id="1" name="Shape 69"/>
        <p:cNvGrpSpPr/>
        <p:nvPr/>
      </p:nvGrpSpPr>
      <p:grpSpPr>
        <a:xfrm>
          <a:off x="0" y="0"/>
          <a:ext cx="0" cy="0"/>
          <a:chOff x="0" y="0"/>
          <a:chExt cx="0" cy="0"/>
        </a:xfrm>
      </p:grpSpPr>
      <p:sp>
        <p:nvSpPr>
          <p:cNvPr id="70" name="Google Shape;70;p41"/>
          <p:cNvSpPr>
            <a:spLocks noGrp="1"/>
          </p:cNvSpPr>
          <p:nvPr>
            <p:ph type="pic" idx="2"/>
          </p:nvPr>
        </p:nvSpPr>
        <p:spPr>
          <a:xfrm>
            <a:off x="-3" y="0"/>
            <a:ext cx="12192001" cy="3230218"/>
          </a:xfrm>
          <a:prstGeom prst="rect">
            <a:avLst/>
          </a:prstGeom>
          <a:noFill/>
          <a:ln>
            <a:noFill/>
          </a:ln>
        </p:spPr>
      </p:sp>
      <p:sp>
        <p:nvSpPr>
          <p:cNvPr id="71" name="Google Shape;71;p41"/>
          <p:cNvSpPr>
            <a:spLocks noGrp="1"/>
          </p:cNvSpPr>
          <p:nvPr>
            <p:ph type="pic" idx="3"/>
          </p:nvPr>
        </p:nvSpPr>
        <p:spPr>
          <a:xfrm>
            <a:off x="997398" y="1188270"/>
            <a:ext cx="752671" cy="2139950"/>
          </a:xfrm>
          <a:prstGeom prst="rect">
            <a:avLst/>
          </a:prstGeom>
          <a:noFill/>
          <a:ln>
            <a:noFill/>
          </a:ln>
        </p:spPr>
      </p:sp>
      <p:sp>
        <p:nvSpPr>
          <p:cNvPr id="72" name="Google Shape;72;p41"/>
          <p:cNvSpPr>
            <a:spLocks noGrp="1"/>
          </p:cNvSpPr>
          <p:nvPr>
            <p:ph type="pic" idx="4"/>
          </p:nvPr>
        </p:nvSpPr>
        <p:spPr>
          <a:xfrm>
            <a:off x="3573307" y="1188270"/>
            <a:ext cx="803171" cy="2133600"/>
          </a:xfrm>
          <a:prstGeom prst="rect">
            <a:avLst/>
          </a:prstGeom>
          <a:noFill/>
          <a:ln>
            <a:noFill/>
          </a:ln>
        </p:spPr>
      </p:sp>
      <p:sp>
        <p:nvSpPr>
          <p:cNvPr id="73" name="Google Shape;73;p41"/>
          <p:cNvSpPr>
            <a:spLocks noGrp="1"/>
          </p:cNvSpPr>
          <p:nvPr>
            <p:ph type="pic" idx="5"/>
          </p:nvPr>
        </p:nvSpPr>
        <p:spPr>
          <a:xfrm>
            <a:off x="1903613" y="966020"/>
            <a:ext cx="1558227" cy="2755900"/>
          </a:xfrm>
          <a:prstGeom prst="rect">
            <a:avLst/>
          </a:prstGeom>
          <a:noFill/>
          <a:ln>
            <a:noFill/>
          </a:ln>
        </p:spPr>
      </p:sp>
      <p:sp>
        <p:nvSpPr>
          <p:cNvPr id="74" name="Google Shape;74;p41"/>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ur Clients">
  <p:cSld name="Our Clients">
    <p:spTree>
      <p:nvGrpSpPr>
        <p:cNvPr id="1" name="Shape 75"/>
        <p:cNvGrpSpPr/>
        <p:nvPr/>
      </p:nvGrpSpPr>
      <p:grpSpPr>
        <a:xfrm>
          <a:off x="0" y="0"/>
          <a:ext cx="0" cy="0"/>
          <a:chOff x="0" y="0"/>
          <a:chExt cx="0" cy="0"/>
        </a:xfrm>
      </p:grpSpPr>
      <p:sp>
        <p:nvSpPr>
          <p:cNvPr id="76" name="Google Shape;76;p42"/>
          <p:cNvSpPr>
            <a:spLocks noGrp="1"/>
          </p:cNvSpPr>
          <p:nvPr>
            <p:ph type="pic" idx="2"/>
          </p:nvPr>
        </p:nvSpPr>
        <p:spPr>
          <a:xfrm>
            <a:off x="11546" y="2195658"/>
            <a:ext cx="12191997" cy="2125087"/>
          </a:xfrm>
          <a:prstGeom prst="rect">
            <a:avLst/>
          </a:prstGeom>
          <a:noFill/>
          <a:ln>
            <a:noFill/>
          </a:ln>
        </p:spPr>
      </p:sp>
      <p:sp>
        <p:nvSpPr>
          <p:cNvPr id="77" name="Google Shape;77;p42"/>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78" name="Google Shape;78;p42"/>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79" name="Google Shape;79;p42"/>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4_Meet_the_team1">
  <p:cSld name="4_Meet_the_team1">
    <p:spTree>
      <p:nvGrpSpPr>
        <p:cNvPr id="1" name="Shape 80"/>
        <p:cNvGrpSpPr/>
        <p:nvPr/>
      </p:nvGrpSpPr>
      <p:grpSpPr>
        <a:xfrm>
          <a:off x="0" y="0"/>
          <a:ext cx="0" cy="0"/>
          <a:chOff x="0" y="0"/>
          <a:chExt cx="0" cy="0"/>
        </a:xfrm>
      </p:grpSpPr>
      <p:sp>
        <p:nvSpPr>
          <p:cNvPr id="81" name="Google Shape;81;p43"/>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82" name="Google Shape;82;p43"/>
          <p:cNvSpPr>
            <a:spLocks noGrp="1"/>
          </p:cNvSpPr>
          <p:nvPr>
            <p:ph type="pic" idx="2"/>
          </p:nvPr>
        </p:nvSpPr>
        <p:spPr>
          <a:xfrm>
            <a:off x="1290293" y="2132954"/>
            <a:ext cx="1822449" cy="1824566"/>
          </a:xfrm>
          <a:prstGeom prst="rect">
            <a:avLst/>
          </a:prstGeom>
          <a:noFill/>
          <a:ln>
            <a:noFill/>
          </a:ln>
        </p:spPr>
      </p:sp>
      <p:sp>
        <p:nvSpPr>
          <p:cNvPr id="83" name="Google Shape;83;p43"/>
          <p:cNvSpPr>
            <a:spLocks noGrp="1"/>
          </p:cNvSpPr>
          <p:nvPr>
            <p:ph type="pic" idx="3"/>
          </p:nvPr>
        </p:nvSpPr>
        <p:spPr>
          <a:xfrm>
            <a:off x="3896748" y="2132954"/>
            <a:ext cx="1822449" cy="1824566"/>
          </a:xfrm>
          <a:prstGeom prst="rect">
            <a:avLst/>
          </a:prstGeom>
          <a:noFill/>
          <a:ln>
            <a:noFill/>
          </a:ln>
        </p:spPr>
      </p:sp>
      <p:sp>
        <p:nvSpPr>
          <p:cNvPr id="84" name="Google Shape;84;p43"/>
          <p:cNvSpPr>
            <a:spLocks noGrp="1"/>
          </p:cNvSpPr>
          <p:nvPr>
            <p:ph type="pic" idx="4"/>
          </p:nvPr>
        </p:nvSpPr>
        <p:spPr>
          <a:xfrm>
            <a:off x="6549860" y="2132954"/>
            <a:ext cx="1822449" cy="1824566"/>
          </a:xfrm>
          <a:prstGeom prst="rect">
            <a:avLst/>
          </a:prstGeom>
          <a:noFill/>
          <a:ln>
            <a:noFill/>
          </a:ln>
        </p:spPr>
      </p:sp>
      <p:sp>
        <p:nvSpPr>
          <p:cNvPr id="85" name="Google Shape;85;p43"/>
          <p:cNvSpPr>
            <a:spLocks noGrp="1"/>
          </p:cNvSpPr>
          <p:nvPr>
            <p:ph type="pic" idx="5"/>
          </p:nvPr>
        </p:nvSpPr>
        <p:spPr>
          <a:xfrm>
            <a:off x="9135072" y="2132954"/>
            <a:ext cx="1822449" cy="1824566"/>
          </a:xfrm>
          <a:prstGeom prst="rect">
            <a:avLst/>
          </a:prstGeom>
          <a:noFill/>
          <a:ln>
            <a:noFill/>
          </a:ln>
        </p:spPr>
      </p:sp>
      <p:sp>
        <p:nvSpPr>
          <p:cNvPr id="86" name="Google Shape;86;p43"/>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87" name="Google Shape;87;p43"/>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3_Meet_the_team">
  <p:cSld name="3_Meet_the_team">
    <p:spTree>
      <p:nvGrpSpPr>
        <p:cNvPr id="1" name="Shape 88"/>
        <p:cNvGrpSpPr/>
        <p:nvPr/>
      </p:nvGrpSpPr>
      <p:grpSpPr>
        <a:xfrm>
          <a:off x="0" y="0"/>
          <a:ext cx="0" cy="0"/>
          <a:chOff x="0" y="0"/>
          <a:chExt cx="0" cy="0"/>
        </a:xfrm>
      </p:grpSpPr>
      <p:sp>
        <p:nvSpPr>
          <p:cNvPr id="89" name="Google Shape;89;p44"/>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90" name="Google Shape;90;p44"/>
          <p:cNvSpPr>
            <a:spLocks noGrp="1"/>
          </p:cNvSpPr>
          <p:nvPr>
            <p:ph type="pic" idx="2"/>
          </p:nvPr>
        </p:nvSpPr>
        <p:spPr>
          <a:xfrm>
            <a:off x="988484" y="1821007"/>
            <a:ext cx="1822449" cy="1824566"/>
          </a:xfrm>
          <a:prstGeom prst="rect">
            <a:avLst/>
          </a:prstGeom>
          <a:noFill/>
          <a:ln>
            <a:noFill/>
          </a:ln>
        </p:spPr>
      </p:sp>
      <p:sp>
        <p:nvSpPr>
          <p:cNvPr id="91" name="Google Shape;91;p44"/>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92" name="Google Shape;92;p44"/>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900"/>
              </a:spcBef>
              <a:spcAft>
                <a:spcPts val="0"/>
              </a:spcAft>
              <a:buClr>
                <a:schemeClr val="dk1"/>
              </a:buClr>
              <a:buSzPts val="1800"/>
              <a:buChar char="•"/>
              <a:defRPr/>
            </a:lvl1pPr>
            <a:lvl2pPr marL="914400" lvl="1" indent="-342900" algn="l">
              <a:lnSpc>
                <a:spcPct val="90000"/>
              </a:lnSpc>
              <a:spcBef>
                <a:spcPts val="450"/>
              </a:spcBef>
              <a:spcAft>
                <a:spcPts val="0"/>
              </a:spcAft>
              <a:buClr>
                <a:schemeClr val="dk1"/>
              </a:buClr>
              <a:buSzPts val="1800"/>
              <a:buChar char="•"/>
              <a:defRPr/>
            </a:lvl2pPr>
            <a:lvl3pPr marL="1371600" lvl="2" indent="-342900" algn="l">
              <a:lnSpc>
                <a:spcPct val="90000"/>
              </a:lnSpc>
              <a:spcBef>
                <a:spcPts val="450"/>
              </a:spcBef>
              <a:spcAft>
                <a:spcPts val="0"/>
              </a:spcAft>
              <a:buClr>
                <a:schemeClr val="dk1"/>
              </a:buClr>
              <a:buSzPts val="1800"/>
              <a:buChar char="•"/>
              <a:defRPr/>
            </a:lvl3pPr>
            <a:lvl4pPr marL="1828800" lvl="3" indent="-342900" algn="l">
              <a:lnSpc>
                <a:spcPct val="90000"/>
              </a:lnSpc>
              <a:spcBef>
                <a:spcPts val="450"/>
              </a:spcBef>
              <a:spcAft>
                <a:spcPts val="0"/>
              </a:spcAft>
              <a:buClr>
                <a:schemeClr val="dk1"/>
              </a:buClr>
              <a:buSzPts val="1800"/>
              <a:buChar char="•"/>
              <a:defRPr/>
            </a:lvl4pPr>
            <a:lvl5pPr marL="2286000" lvl="4" indent="-342900" algn="l">
              <a:lnSpc>
                <a:spcPct val="90000"/>
              </a:lnSpc>
              <a:spcBef>
                <a:spcPts val="450"/>
              </a:spcBef>
              <a:spcAft>
                <a:spcPts val="0"/>
              </a:spcAft>
              <a:buClr>
                <a:schemeClr val="dk1"/>
              </a:buClr>
              <a:buSzPts val="1800"/>
              <a:buChar char="•"/>
              <a:defRPr/>
            </a:lvl5pPr>
            <a:lvl6pPr marL="2743200" lvl="5" indent="-342900" algn="l">
              <a:lnSpc>
                <a:spcPct val="90000"/>
              </a:lnSpc>
              <a:spcBef>
                <a:spcPts val="450"/>
              </a:spcBef>
              <a:spcAft>
                <a:spcPts val="0"/>
              </a:spcAft>
              <a:buClr>
                <a:schemeClr val="dk1"/>
              </a:buClr>
              <a:buSzPts val="1800"/>
              <a:buChar char="•"/>
              <a:defRPr/>
            </a:lvl6pPr>
            <a:lvl7pPr marL="3200400" lvl="6" indent="-342900" algn="l">
              <a:lnSpc>
                <a:spcPct val="90000"/>
              </a:lnSpc>
              <a:spcBef>
                <a:spcPts val="450"/>
              </a:spcBef>
              <a:spcAft>
                <a:spcPts val="0"/>
              </a:spcAft>
              <a:buClr>
                <a:schemeClr val="dk1"/>
              </a:buClr>
              <a:buSzPts val="1800"/>
              <a:buChar char="•"/>
              <a:defRPr/>
            </a:lvl7pPr>
            <a:lvl8pPr marL="3657600" lvl="7" indent="-342900" algn="l">
              <a:lnSpc>
                <a:spcPct val="90000"/>
              </a:lnSpc>
              <a:spcBef>
                <a:spcPts val="450"/>
              </a:spcBef>
              <a:spcAft>
                <a:spcPts val="0"/>
              </a:spcAft>
              <a:buClr>
                <a:schemeClr val="dk1"/>
              </a:buClr>
              <a:buSzPts val="1800"/>
              <a:buChar char="•"/>
              <a:defRPr/>
            </a:lvl8pPr>
            <a:lvl9pPr marL="4114800" lvl="8" indent="-342900" algn="l">
              <a:lnSpc>
                <a:spcPct val="90000"/>
              </a:lnSpc>
              <a:spcBef>
                <a:spcPts val="45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1pPr>
            <a:lvl2pPr marL="0" marR="0" lvl="1"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2pPr>
            <a:lvl3pPr marL="0" marR="0" lvl="2"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3pPr>
            <a:lvl4pPr marL="0" marR="0" lvl="3"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4pPr>
            <a:lvl5pPr marL="0" marR="0" lvl="4"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5pPr>
            <a:lvl6pPr marL="0" marR="0" lvl="5"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6pPr>
            <a:lvl7pPr marL="0" marR="0" lvl="6"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7pPr>
            <a:lvl8pPr marL="0" marR="0" lvl="7"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8pPr>
            <a:lvl9pPr marL="0" marR="0" lvl="8" indent="0" algn="r">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PE"/>
              <a:t>‹Nº›</a:t>
            </a:fld>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am Individual">
  <p:cSld name="Team Individual">
    <p:spTree>
      <p:nvGrpSpPr>
        <p:cNvPr id="1" name="Shape 93"/>
        <p:cNvGrpSpPr/>
        <p:nvPr/>
      </p:nvGrpSpPr>
      <p:grpSpPr>
        <a:xfrm>
          <a:off x="0" y="0"/>
          <a:ext cx="0" cy="0"/>
          <a:chOff x="0" y="0"/>
          <a:chExt cx="0" cy="0"/>
        </a:xfrm>
      </p:grpSpPr>
      <p:sp>
        <p:nvSpPr>
          <p:cNvPr id="94" name="Google Shape;94;p45"/>
          <p:cNvSpPr>
            <a:spLocks noGrp="1"/>
          </p:cNvSpPr>
          <p:nvPr>
            <p:ph type="pic" idx="2"/>
          </p:nvPr>
        </p:nvSpPr>
        <p:spPr>
          <a:xfrm>
            <a:off x="2084389" y="2000250"/>
            <a:ext cx="3206751" cy="3138488"/>
          </a:xfrm>
          <a:prstGeom prst="rect">
            <a:avLst/>
          </a:prstGeom>
          <a:noFill/>
          <a:ln>
            <a:noFill/>
          </a:ln>
        </p:spPr>
      </p:sp>
      <p:sp>
        <p:nvSpPr>
          <p:cNvPr id="95" name="Google Shape;95;p45"/>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96" name="Google Shape;96;p45"/>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97" name="Google Shape;97;p45"/>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Meet the Team">
  <p:cSld name="Meet the Team">
    <p:spTree>
      <p:nvGrpSpPr>
        <p:cNvPr id="1" name="Shape 98"/>
        <p:cNvGrpSpPr/>
        <p:nvPr/>
      </p:nvGrpSpPr>
      <p:grpSpPr>
        <a:xfrm>
          <a:off x="0" y="0"/>
          <a:ext cx="0" cy="0"/>
          <a:chOff x="0" y="0"/>
          <a:chExt cx="0" cy="0"/>
        </a:xfrm>
      </p:grpSpPr>
      <p:sp>
        <p:nvSpPr>
          <p:cNvPr id="99" name="Google Shape;99;p46"/>
          <p:cNvSpPr>
            <a:spLocks noGrp="1"/>
          </p:cNvSpPr>
          <p:nvPr>
            <p:ph type="pic" idx="2"/>
          </p:nvPr>
        </p:nvSpPr>
        <p:spPr>
          <a:xfrm>
            <a:off x="1109429" y="1803401"/>
            <a:ext cx="2133599" cy="1920240"/>
          </a:xfrm>
          <a:prstGeom prst="ellipse">
            <a:avLst/>
          </a:prstGeom>
          <a:noFill/>
          <a:ln>
            <a:noFill/>
          </a:ln>
        </p:spPr>
      </p:sp>
      <p:sp>
        <p:nvSpPr>
          <p:cNvPr id="100" name="Google Shape;100;p46"/>
          <p:cNvSpPr>
            <a:spLocks noGrp="1"/>
          </p:cNvSpPr>
          <p:nvPr>
            <p:ph type="pic" idx="3"/>
          </p:nvPr>
        </p:nvSpPr>
        <p:spPr>
          <a:xfrm>
            <a:off x="3657601" y="1803401"/>
            <a:ext cx="2133599" cy="1920240"/>
          </a:xfrm>
          <a:prstGeom prst="ellipse">
            <a:avLst/>
          </a:prstGeom>
          <a:noFill/>
          <a:ln>
            <a:noFill/>
          </a:ln>
        </p:spPr>
      </p:sp>
      <p:sp>
        <p:nvSpPr>
          <p:cNvPr id="101" name="Google Shape;101;p46"/>
          <p:cNvSpPr>
            <a:spLocks noGrp="1"/>
          </p:cNvSpPr>
          <p:nvPr>
            <p:ph type="pic" idx="4"/>
          </p:nvPr>
        </p:nvSpPr>
        <p:spPr>
          <a:xfrm>
            <a:off x="6096001" y="1803401"/>
            <a:ext cx="2133599" cy="1920240"/>
          </a:xfrm>
          <a:prstGeom prst="ellipse">
            <a:avLst/>
          </a:prstGeom>
          <a:noFill/>
          <a:ln>
            <a:noFill/>
          </a:ln>
        </p:spPr>
      </p:sp>
      <p:sp>
        <p:nvSpPr>
          <p:cNvPr id="102" name="Google Shape;102;p46"/>
          <p:cNvSpPr>
            <a:spLocks noGrp="1"/>
          </p:cNvSpPr>
          <p:nvPr>
            <p:ph type="pic" idx="5"/>
          </p:nvPr>
        </p:nvSpPr>
        <p:spPr>
          <a:xfrm>
            <a:off x="8534401" y="1803401"/>
            <a:ext cx="2133599" cy="1920240"/>
          </a:xfrm>
          <a:prstGeom prst="ellipse">
            <a:avLst/>
          </a:prstGeom>
          <a:noFill/>
          <a:ln>
            <a:noFill/>
          </a:ln>
        </p:spPr>
      </p:sp>
      <p:sp>
        <p:nvSpPr>
          <p:cNvPr id="103" name="Google Shape;103;p46"/>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04" name="Google Shape;104;p46"/>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05" name="Google Shape;105;p46"/>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hree Team">
  <p:cSld name="Three Team">
    <p:spTree>
      <p:nvGrpSpPr>
        <p:cNvPr id="1" name="Shape 106"/>
        <p:cNvGrpSpPr/>
        <p:nvPr/>
      </p:nvGrpSpPr>
      <p:grpSpPr>
        <a:xfrm>
          <a:off x="0" y="0"/>
          <a:ext cx="0" cy="0"/>
          <a:chOff x="0" y="0"/>
          <a:chExt cx="0" cy="0"/>
        </a:xfrm>
      </p:grpSpPr>
      <p:sp>
        <p:nvSpPr>
          <p:cNvPr id="107" name="Google Shape;107;p47"/>
          <p:cNvSpPr>
            <a:spLocks noGrp="1"/>
          </p:cNvSpPr>
          <p:nvPr>
            <p:ph type="pic" idx="2"/>
          </p:nvPr>
        </p:nvSpPr>
        <p:spPr>
          <a:xfrm>
            <a:off x="1198565" y="1779589"/>
            <a:ext cx="3206751" cy="3138488"/>
          </a:xfrm>
          <a:prstGeom prst="rect">
            <a:avLst/>
          </a:prstGeom>
          <a:noFill/>
          <a:ln>
            <a:noFill/>
          </a:ln>
        </p:spPr>
      </p:sp>
      <p:sp>
        <p:nvSpPr>
          <p:cNvPr id="108" name="Google Shape;108;p47"/>
          <p:cNvSpPr>
            <a:spLocks noGrp="1"/>
          </p:cNvSpPr>
          <p:nvPr>
            <p:ph type="pic" idx="3"/>
          </p:nvPr>
        </p:nvSpPr>
        <p:spPr>
          <a:xfrm>
            <a:off x="4500564" y="1779589"/>
            <a:ext cx="3206751" cy="3138488"/>
          </a:xfrm>
          <a:prstGeom prst="rect">
            <a:avLst/>
          </a:prstGeom>
          <a:noFill/>
          <a:ln>
            <a:noFill/>
          </a:ln>
        </p:spPr>
      </p:sp>
      <p:sp>
        <p:nvSpPr>
          <p:cNvPr id="109" name="Google Shape;109;p47"/>
          <p:cNvSpPr>
            <a:spLocks noGrp="1"/>
          </p:cNvSpPr>
          <p:nvPr>
            <p:ph type="pic" idx="4"/>
          </p:nvPr>
        </p:nvSpPr>
        <p:spPr>
          <a:xfrm>
            <a:off x="7815264" y="1784351"/>
            <a:ext cx="3206751" cy="3138488"/>
          </a:xfrm>
          <a:prstGeom prst="rect">
            <a:avLst/>
          </a:prstGeom>
          <a:noFill/>
          <a:ln>
            <a:noFill/>
          </a:ln>
        </p:spPr>
      </p:sp>
      <p:sp>
        <p:nvSpPr>
          <p:cNvPr id="110" name="Google Shape;110;p47"/>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11" name="Google Shape;111;p47"/>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12" name="Google Shape;112;p47"/>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eam-Support">
  <p:cSld name="Team-Support">
    <p:spTree>
      <p:nvGrpSpPr>
        <p:cNvPr id="1" name="Shape 113"/>
        <p:cNvGrpSpPr/>
        <p:nvPr/>
      </p:nvGrpSpPr>
      <p:grpSpPr>
        <a:xfrm>
          <a:off x="0" y="0"/>
          <a:ext cx="0" cy="0"/>
          <a:chOff x="0" y="0"/>
          <a:chExt cx="0" cy="0"/>
        </a:xfrm>
      </p:grpSpPr>
      <p:sp>
        <p:nvSpPr>
          <p:cNvPr id="114" name="Google Shape;114;p48"/>
          <p:cNvSpPr>
            <a:spLocks noGrp="1"/>
          </p:cNvSpPr>
          <p:nvPr>
            <p:ph type="pic" idx="2"/>
          </p:nvPr>
        </p:nvSpPr>
        <p:spPr>
          <a:xfrm>
            <a:off x="1368165" y="1603015"/>
            <a:ext cx="1259942" cy="1135685"/>
          </a:xfrm>
          <a:prstGeom prst="ellipse">
            <a:avLst/>
          </a:prstGeom>
          <a:noFill/>
          <a:ln>
            <a:noFill/>
          </a:ln>
        </p:spPr>
      </p:sp>
      <p:sp>
        <p:nvSpPr>
          <p:cNvPr id="115" name="Google Shape;115;p48"/>
          <p:cNvSpPr>
            <a:spLocks noGrp="1"/>
          </p:cNvSpPr>
          <p:nvPr>
            <p:ph type="pic" idx="3"/>
          </p:nvPr>
        </p:nvSpPr>
        <p:spPr>
          <a:xfrm>
            <a:off x="4134531" y="1592554"/>
            <a:ext cx="1259942" cy="1135685"/>
          </a:xfrm>
          <a:prstGeom prst="ellipse">
            <a:avLst/>
          </a:prstGeom>
          <a:noFill/>
          <a:ln>
            <a:noFill/>
          </a:ln>
        </p:spPr>
      </p:sp>
      <p:sp>
        <p:nvSpPr>
          <p:cNvPr id="116" name="Google Shape;116;p48"/>
          <p:cNvSpPr>
            <a:spLocks noGrp="1"/>
          </p:cNvSpPr>
          <p:nvPr>
            <p:ph type="pic" idx="4"/>
          </p:nvPr>
        </p:nvSpPr>
        <p:spPr>
          <a:xfrm>
            <a:off x="6839987" y="1609007"/>
            <a:ext cx="1259942" cy="1135685"/>
          </a:xfrm>
          <a:prstGeom prst="ellipse">
            <a:avLst/>
          </a:prstGeom>
          <a:noFill/>
          <a:ln>
            <a:noFill/>
          </a:ln>
        </p:spPr>
      </p:sp>
      <p:sp>
        <p:nvSpPr>
          <p:cNvPr id="117" name="Google Shape;117;p48"/>
          <p:cNvSpPr>
            <a:spLocks noGrp="1"/>
          </p:cNvSpPr>
          <p:nvPr>
            <p:ph type="pic" idx="5"/>
          </p:nvPr>
        </p:nvSpPr>
        <p:spPr>
          <a:xfrm>
            <a:off x="9564327" y="1609007"/>
            <a:ext cx="1259942" cy="1135685"/>
          </a:xfrm>
          <a:prstGeom prst="ellipse">
            <a:avLst/>
          </a:prstGeom>
          <a:noFill/>
          <a:ln>
            <a:noFill/>
          </a:ln>
        </p:spPr>
      </p:sp>
      <p:sp>
        <p:nvSpPr>
          <p:cNvPr id="118" name="Google Shape;118;p48"/>
          <p:cNvSpPr>
            <a:spLocks noGrp="1"/>
          </p:cNvSpPr>
          <p:nvPr>
            <p:ph type="pic" idx="6"/>
          </p:nvPr>
        </p:nvSpPr>
        <p:spPr>
          <a:xfrm>
            <a:off x="8214258" y="4054258"/>
            <a:ext cx="1259942" cy="1135685"/>
          </a:xfrm>
          <a:prstGeom prst="ellipse">
            <a:avLst/>
          </a:prstGeom>
          <a:noFill/>
          <a:ln>
            <a:noFill/>
          </a:ln>
        </p:spPr>
      </p:sp>
      <p:sp>
        <p:nvSpPr>
          <p:cNvPr id="119" name="Google Shape;119;p48"/>
          <p:cNvSpPr>
            <a:spLocks noGrp="1"/>
          </p:cNvSpPr>
          <p:nvPr>
            <p:ph type="pic" idx="7"/>
          </p:nvPr>
        </p:nvSpPr>
        <p:spPr>
          <a:xfrm>
            <a:off x="5499536" y="4054258"/>
            <a:ext cx="1259942" cy="1135685"/>
          </a:xfrm>
          <a:prstGeom prst="ellipse">
            <a:avLst/>
          </a:prstGeom>
          <a:noFill/>
          <a:ln>
            <a:noFill/>
          </a:ln>
        </p:spPr>
      </p:sp>
      <p:sp>
        <p:nvSpPr>
          <p:cNvPr id="120" name="Google Shape;120;p48"/>
          <p:cNvSpPr>
            <a:spLocks noGrp="1"/>
          </p:cNvSpPr>
          <p:nvPr>
            <p:ph type="pic" idx="8"/>
          </p:nvPr>
        </p:nvSpPr>
        <p:spPr>
          <a:xfrm>
            <a:off x="2756072" y="4040047"/>
            <a:ext cx="1259942" cy="1135685"/>
          </a:xfrm>
          <a:prstGeom prst="ellipse">
            <a:avLst/>
          </a:prstGeom>
          <a:noFill/>
          <a:ln>
            <a:noFill/>
          </a:ln>
        </p:spPr>
      </p:sp>
      <p:sp>
        <p:nvSpPr>
          <p:cNvPr id="121" name="Google Shape;121;p48"/>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22" name="Google Shape;122;p48"/>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23" name="Google Shape;123;p48"/>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upport-team">
  <p:cSld name="support-team">
    <p:spTree>
      <p:nvGrpSpPr>
        <p:cNvPr id="1" name="Shape 124"/>
        <p:cNvGrpSpPr/>
        <p:nvPr/>
      </p:nvGrpSpPr>
      <p:grpSpPr>
        <a:xfrm>
          <a:off x="0" y="0"/>
          <a:ext cx="0" cy="0"/>
          <a:chOff x="0" y="0"/>
          <a:chExt cx="0" cy="0"/>
        </a:xfrm>
      </p:grpSpPr>
      <p:sp>
        <p:nvSpPr>
          <p:cNvPr id="125" name="Google Shape;125;p49"/>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26" name="Google Shape;126;p49"/>
          <p:cNvSpPr>
            <a:spLocks noGrp="1"/>
          </p:cNvSpPr>
          <p:nvPr>
            <p:ph type="pic" idx="2"/>
          </p:nvPr>
        </p:nvSpPr>
        <p:spPr>
          <a:xfrm>
            <a:off x="1255590" y="1692238"/>
            <a:ext cx="4030217" cy="3977969"/>
          </a:xfrm>
          <a:prstGeom prst="rect">
            <a:avLst/>
          </a:prstGeom>
          <a:noFill/>
          <a:ln>
            <a:noFill/>
          </a:ln>
        </p:spPr>
      </p:sp>
      <p:sp>
        <p:nvSpPr>
          <p:cNvPr id="127" name="Google Shape;127;p49"/>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28" name="Google Shape;128;p49"/>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porftfolio-6">
  <p:cSld name="1_porftfolio-6">
    <p:spTree>
      <p:nvGrpSpPr>
        <p:cNvPr id="1" name="Shape 129"/>
        <p:cNvGrpSpPr/>
        <p:nvPr/>
      </p:nvGrpSpPr>
      <p:grpSpPr>
        <a:xfrm>
          <a:off x="0" y="0"/>
          <a:ext cx="0" cy="0"/>
          <a:chOff x="0" y="0"/>
          <a:chExt cx="0" cy="0"/>
        </a:xfrm>
      </p:grpSpPr>
      <p:sp>
        <p:nvSpPr>
          <p:cNvPr id="130" name="Google Shape;130;p50"/>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31" name="Google Shape;131;p50"/>
          <p:cNvSpPr>
            <a:spLocks noGrp="1"/>
          </p:cNvSpPr>
          <p:nvPr>
            <p:ph type="pic" idx="2"/>
          </p:nvPr>
        </p:nvSpPr>
        <p:spPr>
          <a:xfrm>
            <a:off x="2" y="1"/>
            <a:ext cx="2438746" cy="1980871"/>
          </a:xfrm>
          <a:prstGeom prst="rect">
            <a:avLst/>
          </a:prstGeom>
          <a:noFill/>
          <a:ln>
            <a:noFill/>
          </a:ln>
        </p:spPr>
      </p:sp>
      <p:sp>
        <p:nvSpPr>
          <p:cNvPr id="132" name="Google Shape;132;p50"/>
          <p:cNvSpPr>
            <a:spLocks noGrp="1"/>
          </p:cNvSpPr>
          <p:nvPr>
            <p:ph type="pic" idx="3"/>
          </p:nvPr>
        </p:nvSpPr>
        <p:spPr>
          <a:xfrm>
            <a:off x="2" y="1981479"/>
            <a:ext cx="2438746" cy="1980871"/>
          </a:xfrm>
          <a:prstGeom prst="rect">
            <a:avLst/>
          </a:prstGeom>
          <a:noFill/>
          <a:ln>
            <a:noFill/>
          </a:ln>
        </p:spPr>
      </p:sp>
      <p:sp>
        <p:nvSpPr>
          <p:cNvPr id="133" name="Google Shape;133;p50"/>
          <p:cNvSpPr>
            <a:spLocks noGrp="1"/>
          </p:cNvSpPr>
          <p:nvPr>
            <p:ph type="pic" idx="4"/>
          </p:nvPr>
        </p:nvSpPr>
        <p:spPr>
          <a:xfrm>
            <a:off x="2438750" y="609"/>
            <a:ext cx="2438746" cy="1980871"/>
          </a:xfrm>
          <a:prstGeom prst="rect">
            <a:avLst/>
          </a:prstGeom>
          <a:noFill/>
          <a:ln>
            <a:noFill/>
          </a:ln>
        </p:spPr>
      </p:sp>
      <p:sp>
        <p:nvSpPr>
          <p:cNvPr id="134" name="Google Shape;134;p50"/>
          <p:cNvSpPr>
            <a:spLocks noGrp="1"/>
          </p:cNvSpPr>
          <p:nvPr>
            <p:ph type="pic" idx="5"/>
          </p:nvPr>
        </p:nvSpPr>
        <p:spPr>
          <a:xfrm>
            <a:off x="2438750" y="1982087"/>
            <a:ext cx="2438746" cy="1980871"/>
          </a:xfrm>
          <a:prstGeom prst="rect">
            <a:avLst/>
          </a:prstGeom>
          <a:noFill/>
          <a:ln>
            <a:noFill/>
          </a:ln>
        </p:spPr>
      </p:sp>
      <p:sp>
        <p:nvSpPr>
          <p:cNvPr id="135" name="Google Shape;135;p50"/>
          <p:cNvSpPr>
            <a:spLocks noGrp="1"/>
          </p:cNvSpPr>
          <p:nvPr>
            <p:ph type="pic" idx="6"/>
          </p:nvPr>
        </p:nvSpPr>
        <p:spPr>
          <a:xfrm>
            <a:off x="4871863" y="-607"/>
            <a:ext cx="2438746" cy="1980871"/>
          </a:xfrm>
          <a:prstGeom prst="rect">
            <a:avLst/>
          </a:prstGeom>
          <a:noFill/>
          <a:ln>
            <a:noFill/>
          </a:ln>
        </p:spPr>
      </p:sp>
      <p:sp>
        <p:nvSpPr>
          <p:cNvPr id="136" name="Google Shape;136;p50"/>
          <p:cNvSpPr>
            <a:spLocks noGrp="1"/>
          </p:cNvSpPr>
          <p:nvPr>
            <p:ph type="pic" idx="7"/>
          </p:nvPr>
        </p:nvSpPr>
        <p:spPr>
          <a:xfrm>
            <a:off x="4871863" y="1980871"/>
            <a:ext cx="2438746" cy="1980871"/>
          </a:xfrm>
          <a:prstGeom prst="rect">
            <a:avLst/>
          </a:prstGeom>
          <a:noFill/>
          <a:ln>
            <a:noFill/>
          </a:ln>
        </p:spPr>
      </p:sp>
      <p:sp>
        <p:nvSpPr>
          <p:cNvPr id="137" name="Google Shape;137;p50"/>
          <p:cNvSpPr>
            <a:spLocks noGrp="1"/>
          </p:cNvSpPr>
          <p:nvPr>
            <p:ph type="pic" idx="8"/>
          </p:nvPr>
        </p:nvSpPr>
        <p:spPr>
          <a:xfrm>
            <a:off x="7299467" y="1216"/>
            <a:ext cx="2438746" cy="1980871"/>
          </a:xfrm>
          <a:prstGeom prst="rect">
            <a:avLst/>
          </a:prstGeom>
          <a:noFill/>
          <a:ln>
            <a:noFill/>
          </a:ln>
        </p:spPr>
      </p:sp>
      <p:sp>
        <p:nvSpPr>
          <p:cNvPr id="138" name="Google Shape;138;p50"/>
          <p:cNvSpPr>
            <a:spLocks noGrp="1"/>
          </p:cNvSpPr>
          <p:nvPr>
            <p:ph type="pic" idx="9"/>
          </p:nvPr>
        </p:nvSpPr>
        <p:spPr>
          <a:xfrm>
            <a:off x="7299467" y="1982694"/>
            <a:ext cx="2438746" cy="1980871"/>
          </a:xfrm>
          <a:prstGeom prst="rect">
            <a:avLst/>
          </a:prstGeom>
          <a:noFill/>
          <a:ln>
            <a:noFill/>
          </a:ln>
        </p:spPr>
      </p:sp>
      <p:sp>
        <p:nvSpPr>
          <p:cNvPr id="139" name="Google Shape;139;p50"/>
          <p:cNvSpPr>
            <a:spLocks noGrp="1"/>
          </p:cNvSpPr>
          <p:nvPr>
            <p:ph type="pic" idx="13"/>
          </p:nvPr>
        </p:nvSpPr>
        <p:spPr>
          <a:xfrm>
            <a:off x="9742111" y="1216"/>
            <a:ext cx="2449889" cy="1980871"/>
          </a:xfrm>
          <a:prstGeom prst="rect">
            <a:avLst/>
          </a:prstGeom>
          <a:noFill/>
          <a:ln>
            <a:noFill/>
          </a:ln>
        </p:spPr>
      </p:sp>
      <p:sp>
        <p:nvSpPr>
          <p:cNvPr id="140" name="Google Shape;140;p50"/>
          <p:cNvSpPr>
            <a:spLocks noGrp="1"/>
          </p:cNvSpPr>
          <p:nvPr>
            <p:ph type="pic" idx="14"/>
          </p:nvPr>
        </p:nvSpPr>
        <p:spPr>
          <a:xfrm>
            <a:off x="9742111" y="1982694"/>
            <a:ext cx="2449889" cy="198087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porftfolio-7">
  <p:cSld name="2_porftfolio-7">
    <p:spTree>
      <p:nvGrpSpPr>
        <p:cNvPr id="1" name="Shape 141"/>
        <p:cNvGrpSpPr/>
        <p:nvPr/>
      </p:nvGrpSpPr>
      <p:grpSpPr>
        <a:xfrm>
          <a:off x="0" y="0"/>
          <a:ext cx="0" cy="0"/>
          <a:chOff x="0" y="0"/>
          <a:chExt cx="0" cy="0"/>
        </a:xfrm>
      </p:grpSpPr>
      <p:sp>
        <p:nvSpPr>
          <p:cNvPr id="142" name="Google Shape;142;p51"/>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43" name="Google Shape;143;p51"/>
          <p:cNvSpPr>
            <a:spLocks noGrp="1"/>
          </p:cNvSpPr>
          <p:nvPr>
            <p:ph type="pic" idx="2"/>
          </p:nvPr>
        </p:nvSpPr>
        <p:spPr>
          <a:xfrm>
            <a:off x="2" y="1"/>
            <a:ext cx="2438746" cy="1980871"/>
          </a:xfrm>
          <a:prstGeom prst="rect">
            <a:avLst/>
          </a:prstGeom>
          <a:noFill/>
          <a:ln>
            <a:noFill/>
          </a:ln>
        </p:spPr>
      </p:sp>
      <p:sp>
        <p:nvSpPr>
          <p:cNvPr id="144" name="Google Shape;144;p51"/>
          <p:cNvSpPr>
            <a:spLocks noGrp="1"/>
          </p:cNvSpPr>
          <p:nvPr>
            <p:ph type="pic" idx="3"/>
          </p:nvPr>
        </p:nvSpPr>
        <p:spPr>
          <a:xfrm>
            <a:off x="2438750" y="1982088"/>
            <a:ext cx="2438746" cy="1980871"/>
          </a:xfrm>
          <a:prstGeom prst="rect">
            <a:avLst/>
          </a:prstGeom>
          <a:noFill/>
          <a:ln>
            <a:noFill/>
          </a:ln>
        </p:spPr>
      </p:sp>
      <p:sp>
        <p:nvSpPr>
          <p:cNvPr id="145" name="Google Shape;145;p51"/>
          <p:cNvSpPr>
            <a:spLocks noGrp="1"/>
          </p:cNvSpPr>
          <p:nvPr>
            <p:ph type="pic" idx="4"/>
          </p:nvPr>
        </p:nvSpPr>
        <p:spPr>
          <a:xfrm>
            <a:off x="4871863" y="-607"/>
            <a:ext cx="2438746" cy="1980871"/>
          </a:xfrm>
          <a:prstGeom prst="rect">
            <a:avLst/>
          </a:prstGeom>
          <a:noFill/>
          <a:ln>
            <a:noFill/>
          </a:ln>
        </p:spPr>
      </p:sp>
      <p:sp>
        <p:nvSpPr>
          <p:cNvPr id="146" name="Google Shape;146;p51"/>
          <p:cNvSpPr>
            <a:spLocks noGrp="1"/>
          </p:cNvSpPr>
          <p:nvPr>
            <p:ph type="pic" idx="5"/>
          </p:nvPr>
        </p:nvSpPr>
        <p:spPr>
          <a:xfrm>
            <a:off x="7321753" y="1982694"/>
            <a:ext cx="2539935" cy="1980871"/>
          </a:xfrm>
          <a:prstGeom prst="rect">
            <a:avLst/>
          </a:prstGeom>
          <a:noFill/>
          <a:ln>
            <a:noFill/>
          </a:ln>
        </p:spPr>
      </p:sp>
      <p:sp>
        <p:nvSpPr>
          <p:cNvPr id="147" name="Google Shape;147;p51"/>
          <p:cNvSpPr>
            <a:spLocks noGrp="1"/>
          </p:cNvSpPr>
          <p:nvPr>
            <p:ph type="pic" idx="6"/>
          </p:nvPr>
        </p:nvSpPr>
        <p:spPr>
          <a:xfrm>
            <a:off x="9742111" y="1216"/>
            <a:ext cx="2449889" cy="1980871"/>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orftfolio-1">
  <p:cSld name="porftfolio-1">
    <p:spTree>
      <p:nvGrpSpPr>
        <p:cNvPr id="1" name="Shape 148"/>
        <p:cNvGrpSpPr/>
        <p:nvPr/>
      </p:nvGrpSpPr>
      <p:grpSpPr>
        <a:xfrm>
          <a:off x="0" y="0"/>
          <a:ext cx="0" cy="0"/>
          <a:chOff x="0" y="0"/>
          <a:chExt cx="0" cy="0"/>
        </a:xfrm>
      </p:grpSpPr>
      <p:sp>
        <p:nvSpPr>
          <p:cNvPr id="149" name="Google Shape;149;p52"/>
          <p:cNvSpPr>
            <a:spLocks noGrp="1"/>
          </p:cNvSpPr>
          <p:nvPr>
            <p:ph type="pic" idx="2"/>
          </p:nvPr>
        </p:nvSpPr>
        <p:spPr>
          <a:xfrm>
            <a:off x="4500564" y="1779589"/>
            <a:ext cx="3194049" cy="2266949"/>
          </a:xfrm>
          <a:prstGeom prst="rect">
            <a:avLst/>
          </a:prstGeom>
          <a:noFill/>
          <a:ln>
            <a:noFill/>
          </a:ln>
        </p:spPr>
      </p:sp>
      <p:sp>
        <p:nvSpPr>
          <p:cNvPr id="150" name="Google Shape;150;p52"/>
          <p:cNvSpPr>
            <a:spLocks noGrp="1"/>
          </p:cNvSpPr>
          <p:nvPr>
            <p:ph type="pic" idx="3"/>
          </p:nvPr>
        </p:nvSpPr>
        <p:spPr>
          <a:xfrm>
            <a:off x="7808913" y="1779589"/>
            <a:ext cx="3216275" cy="2266949"/>
          </a:xfrm>
          <a:prstGeom prst="rect">
            <a:avLst/>
          </a:prstGeom>
          <a:noFill/>
          <a:ln>
            <a:noFill/>
          </a:ln>
        </p:spPr>
      </p:sp>
      <p:sp>
        <p:nvSpPr>
          <p:cNvPr id="151" name="Google Shape;151;p52"/>
          <p:cNvSpPr>
            <a:spLocks noGrp="1"/>
          </p:cNvSpPr>
          <p:nvPr>
            <p:ph type="pic" idx="4"/>
          </p:nvPr>
        </p:nvSpPr>
        <p:spPr>
          <a:xfrm>
            <a:off x="1210110" y="1795468"/>
            <a:ext cx="3201554" cy="2251071"/>
          </a:xfrm>
          <a:prstGeom prst="rect">
            <a:avLst/>
          </a:prstGeom>
          <a:noFill/>
          <a:ln>
            <a:noFill/>
          </a:ln>
        </p:spPr>
      </p:sp>
      <p:sp>
        <p:nvSpPr>
          <p:cNvPr id="152" name="Google Shape;152;p52"/>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53" name="Google Shape;153;p52"/>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54" name="Google Shape;154;p52"/>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Portfolio-2">
  <p:cSld name="Portfolio-2">
    <p:spTree>
      <p:nvGrpSpPr>
        <p:cNvPr id="1" name="Shape 155"/>
        <p:cNvGrpSpPr/>
        <p:nvPr/>
      </p:nvGrpSpPr>
      <p:grpSpPr>
        <a:xfrm>
          <a:off x="0" y="0"/>
          <a:ext cx="0" cy="0"/>
          <a:chOff x="0" y="0"/>
          <a:chExt cx="0" cy="0"/>
        </a:xfrm>
      </p:grpSpPr>
      <p:sp>
        <p:nvSpPr>
          <p:cNvPr id="156" name="Google Shape;156;p53"/>
          <p:cNvSpPr>
            <a:spLocks noGrp="1"/>
          </p:cNvSpPr>
          <p:nvPr>
            <p:ph type="pic" idx="2"/>
          </p:nvPr>
        </p:nvSpPr>
        <p:spPr>
          <a:xfrm>
            <a:off x="3785657" y="1625400"/>
            <a:ext cx="2317411" cy="2315293"/>
          </a:xfrm>
          <a:prstGeom prst="rect">
            <a:avLst/>
          </a:prstGeom>
          <a:noFill/>
          <a:ln>
            <a:noFill/>
          </a:ln>
        </p:spPr>
      </p:sp>
      <p:sp>
        <p:nvSpPr>
          <p:cNvPr id="157" name="Google Shape;157;p53"/>
          <p:cNvSpPr>
            <a:spLocks noGrp="1"/>
          </p:cNvSpPr>
          <p:nvPr>
            <p:ph type="pic" idx="3"/>
          </p:nvPr>
        </p:nvSpPr>
        <p:spPr>
          <a:xfrm>
            <a:off x="6169719" y="1614259"/>
            <a:ext cx="4695167" cy="4634299"/>
          </a:xfrm>
          <a:prstGeom prst="rect">
            <a:avLst/>
          </a:prstGeom>
          <a:noFill/>
          <a:ln>
            <a:noFill/>
          </a:ln>
        </p:spPr>
      </p:sp>
      <p:sp>
        <p:nvSpPr>
          <p:cNvPr id="158" name="Google Shape;158;p53"/>
          <p:cNvSpPr>
            <a:spLocks noGrp="1"/>
          </p:cNvSpPr>
          <p:nvPr>
            <p:ph type="pic" idx="4"/>
          </p:nvPr>
        </p:nvSpPr>
        <p:spPr>
          <a:xfrm>
            <a:off x="1397693" y="3933268"/>
            <a:ext cx="2317411" cy="2315294"/>
          </a:xfrm>
          <a:prstGeom prst="rect">
            <a:avLst/>
          </a:prstGeom>
          <a:noFill/>
          <a:ln>
            <a:noFill/>
          </a:ln>
        </p:spPr>
      </p:sp>
      <p:sp>
        <p:nvSpPr>
          <p:cNvPr id="159" name="Google Shape;159;p53"/>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60" name="Google Shape;160;p53"/>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61" name="Google Shape;161;p53"/>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ortfolio-3">
  <p:cSld name="Portfolio-3">
    <p:spTree>
      <p:nvGrpSpPr>
        <p:cNvPr id="1" name="Shape 162"/>
        <p:cNvGrpSpPr/>
        <p:nvPr/>
      </p:nvGrpSpPr>
      <p:grpSpPr>
        <a:xfrm>
          <a:off x="0" y="0"/>
          <a:ext cx="0" cy="0"/>
          <a:chOff x="0" y="0"/>
          <a:chExt cx="0" cy="0"/>
        </a:xfrm>
      </p:grpSpPr>
      <p:sp>
        <p:nvSpPr>
          <p:cNvPr id="163" name="Google Shape;163;p54"/>
          <p:cNvSpPr>
            <a:spLocks noGrp="1"/>
          </p:cNvSpPr>
          <p:nvPr>
            <p:ph type="pic" idx="2"/>
          </p:nvPr>
        </p:nvSpPr>
        <p:spPr>
          <a:xfrm>
            <a:off x="1421882" y="1647681"/>
            <a:ext cx="2317411" cy="2315293"/>
          </a:xfrm>
          <a:prstGeom prst="rect">
            <a:avLst/>
          </a:prstGeom>
          <a:noFill/>
          <a:ln>
            <a:noFill/>
          </a:ln>
        </p:spPr>
      </p:sp>
      <p:sp>
        <p:nvSpPr>
          <p:cNvPr id="164" name="Google Shape;164;p54"/>
          <p:cNvSpPr>
            <a:spLocks noGrp="1"/>
          </p:cNvSpPr>
          <p:nvPr>
            <p:ph type="pic" idx="3"/>
          </p:nvPr>
        </p:nvSpPr>
        <p:spPr>
          <a:xfrm>
            <a:off x="6113147" y="1647681"/>
            <a:ext cx="2317411" cy="2315293"/>
          </a:xfrm>
          <a:prstGeom prst="rect">
            <a:avLst/>
          </a:prstGeom>
          <a:noFill/>
          <a:ln>
            <a:noFill/>
          </a:ln>
        </p:spPr>
      </p:sp>
      <p:sp>
        <p:nvSpPr>
          <p:cNvPr id="165" name="Google Shape;165;p54"/>
          <p:cNvSpPr>
            <a:spLocks noGrp="1"/>
          </p:cNvSpPr>
          <p:nvPr>
            <p:ph type="pic" idx="4"/>
          </p:nvPr>
        </p:nvSpPr>
        <p:spPr>
          <a:xfrm>
            <a:off x="1421882" y="3961488"/>
            <a:ext cx="2317411" cy="2315293"/>
          </a:xfrm>
          <a:prstGeom prst="rect">
            <a:avLst/>
          </a:prstGeom>
          <a:noFill/>
          <a:ln>
            <a:noFill/>
          </a:ln>
        </p:spPr>
      </p:sp>
      <p:sp>
        <p:nvSpPr>
          <p:cNvPr id="166" name="Google Shape;166;p54"/>
          <p:cNvSpPr>
            <a:spLocks noGrp="1"/>
          </p:cNvSpPr>
          <p:nvPr>
            <p:ph type="pic" idx="5"/>
          </p:nvPr>
        </p:nvSpPr>
        <p:spPr>
          <a:xfrm>
            <a:off x="6113147" y="3961488"/>
            <a:ext cx="2317411" cy="2315293"/>
          </a:xfrm>
          <a:prstGeom prst="rect">
            <a:avLst/>
          </a:prstGeom>
          <a:noFill/>
          <a:ln>
            <a:noFill/>
          </a:ln>
        </p:spPr>
      </p:sp>
      <p:sp>
        <p:nvSpPr>
          <p:cNvPr id="167" name="Google Shape;167;p54"/>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68" name="Google Shape;168;p54"/>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69" name="Google Shape;169;p54"/>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o Footer">
  <p:cSld name="No Footer">
    <p:spTree>
      <p:nvGrpSpPr>
        <p:cNvPr id="1" name="Shape 27"/>
        <p:cNvGrpSpPr/>
        <p:nvPr/>
      </p:nvGrpSpPr>
      <p:grpSpPr>
        <a:xfrm>
          <a:off x="0" y="0"/>
          <a:ext cx="0" cy="0"/>
          <a:chOff x="0" y="0"/>
          <a:chExt cx="0" cy="0"/>
        </a:xfrm>
      </p:grpSpPr>
      <p:sp>
        <p:nvSpPr>
          <p:cNvPr id="28" name="Google Shape;28;p30"/>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9" name="Google Shape;29;p30"/>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ortfolio-4">
  <p:cSld name="Portfolio-4">
    <p:spTree>
      <p:nvGrpSpPr>
        <p:cNvPr id="1" name="Shape 170"/>
        <p:cNvGrpSpPr/>
        <p:nvPr/>
      </p:nvGrpSpPr>
      <p:grpSpPr>
        <a:xfrm>
          <a:off x="0" y="0"/>
          <a:ext cx="0" cy="0"/>
          <a:chOff x="0" y="0"/>
          <a:chExt cx="0" cy="0"/>
        </a:xfrm>
      </p:grpSpPr>
      <p:sp>
        <p:nvSpPr>
          <p:cNvPr id="171" name="Google Shape;171;p55"/>
          <p:cNvSpPr>
            <a:spLocks noGrp="1"/>
          </p:cNvSpPr>
          <p:nvPr>
            <p:ph type="pic" idx="2"/>
          </p:nvPr>
        </p:nvSpPr>
        <p:spPr>
          <a:xfrm>
            <a:off x="1253394" y="1433102"/>
            <a:ext cx="2395728" cy="2395728"/>
          </a:xfrm>
          <a:prstGeom prst="rect">
            <a:avLst/>
          </a:prstGeom>
          <a:noFill/>
          <a:ln>
            <a:noFill/>
          </a:ln>
        </p:spPr>
      </p:sp>
      <p:sp>
        <p:nvSpPr>
          <p:cNvPr id="172" name="Google Shape;172;p55"/>
          <p:cNvSpPr>
            <a:spLocks noGrp="1"/>
          </p:cNvSpPr>
          <p:nvPr>
            <p:ph type="pic" idx="3"/>
          </p:nvPr>
        </p:nvSpPr>
        <p:spPr>
          <a:xfrm>
            <a:off x="3655472" y="1427613"/>
            <a:ext cx="2395728" cy="2395728"/>
          </a:xfrm>
          <a:prstGeom prst="rect">
            <a:avLst/>
          </a:prstGeom>
          <a:noFill/>
          <a:ln>
            <a:noFill/>
          </a:ln>
        </p:spPr>
      </p:sp>
      <p:sp>
        <p:nvSpPr>
          <p:cNvPr id="173" name="Google Shape;173;p55"/>
          <p:cNvSpPr>
            <a:spLocks noGrp="1"/>
          </p:cNvSpPr>
          <p:nvPr>
            <p:ph type="pic" idx="4"/>
          </p:nvPr>
        </p:nvSpPr>
        <p:spPr>
          <a:xfrm>
            <a:off x="6057550" y="1427613"/>
            <a:ext cx="2395728" cy="2395728"/>
          </a:xfrm>
          <a:prstGeom prst="rect">
            <a:avLst/>
          </a:prstGeom>
          <a:noFill/>
          <a:ln>
            <a:noFill/>
          </a:ln>
        </p:spPr>
      </p:sp>
      <p:sp>
        <p:nvSpPr>
          <p:cNvPr id="174" name="Google Shape;174;p55"/>
          <p:cNvSpPr>
            <a:spLocks noGrp="1"/>
          </p:cNvSpPr>
          <p:nvPr>
            <p:ph type="pic" idx="5"/>
          </p:nvPr>
        </p:nvSpPr>
        <p:spPr>
          <a:xfrm>
            <a:off x="8459628" y="1427613"/>
            <a:ext cx="2395728" cy="2395728"/>
          </a:xfrm>
          <a:prstGeom prst="rect">
            <a:avLst/>
          </a:prstGeom>
          <a:noFill/>
          <a:ln>
            <a:noFill/>
          </a:ln>
        </p:spPr>
      </p:sp>
      <p:sp>
        <p:nvSpPr>
          <p:cNvPr id="175" name="Google Shape;175;p55"/>
          <p:cNvSpPr>
            <a:spLocks noGrp="1"/>
          </p:cNvSpPr>
          <p:nvPr>
            <p:ph type="pic" idx="6"/>
          </p:nvPr>
        </p:nvSpPr>
        <p:spPr>
          <a:xfrm>
            <a:off x="1253394" y="3833722"/>
            <a:ext cx="2395728" cy="2395728"/>
          </a:xfrm>
          <a:prstGeom prst="rect">
            <a:avLst/>
          </a:prstGeom>
          <a:noFill/>
          <a:ln>
            <a:noFill/>
          </a:ln>
        </p:spPr>
      </p:sp>
      <p:sp>
        <p:nvSpPr>
          <p:cNvPr id="176" name="Google Shape;176;p55"/>
          <p:cNvSpPr>
            <a:spLocks noGrp="1"/>
          </p:cNvSpPr>
          <p:nvPr>
            <p:ph type="pic" idx="7"/>
          </p:nvPr>
        </p:nvSpPr>
        <p:spPr>
          <a:xfrm>
            <a:off x="3655472" y="3839778"/>
            <a:ext cx="2395728" cy="2395728"/>
          </a:xfrm>
          <a:prstGeom prst="rect">
            <a:avLst/>
          </a:prstGeom>
          <a:noFill/>
          <a:ln>
            <a:noFill/>
          </a:ln>
        </p:spPr>
      </p:sp>
      <p:sp>
        <p:nvSpPr>
          <p:cNvPr id="177" name="Google Shape;177;p55"/>
          <p:cNvSpPr>
            <a:spLocks noGrp="1"/>
          </p:cNvSpPr>
          <p:nvPr>
            <p:ph type="pic" idx="8"/>
          </p:nvPr>
        </p:nvSpPr>
        <p:spPr>
          <a:xfrm>
            <a:off x="6057550" y="3839778"/>
            <a:ext cx="2395728" cy="2395728"/>
          </a:xfrm>
          <a:prstGeom prst="rect">
            <a:avLst/>
          </a:prstGeom>
          <a:noFill/>
          <a:ln>
            <a:noFill/>
          </a:ln>
        </p:spPr>
      </p:sp>
      <p:sp>
        <p:nvSpPr>
          <p:cNvPr id="178" name="Google Shape;178;p55"/>
          <p:cNvSpPr>
            <a:spLocks noGrp="1"/>
          </p:cNvSpPr>
          <p:nvPr>
            <p:ph type="pic" idx="9"/>
          </p:nvPr>
        </p:nvSpPr>
        <p:spPr>
          <a:xfrm>
            <a:off x="8459628" y="3839778"/>
            <a:ext cx="2395728" cy="2395728"/>
          </a:xfrm>
          <a:prstGeom prst="rect">
            <a:avLst/>
          </a:prstGeom>
          <a:noFill/>
          <a:ln>
            <a:noFill/>
          </a:ln>
        </p:spPr>
      </p:sp>
      <p:sp>
        <p:nvSpPr>
          <p:cNvPr id="179" name="Google Shape;179;p55"/>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80" name="Google Shape;180;p55"/>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81" name="Google Shape;181;p55"/>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ortfolio-5">
  <p:cSld name="Portfolio-5">
    <p:spTree>
      <p:nvGrpSpPr>
        <p:cNvPr id="1" name="Shape 182"/>
        <p:cNvGrpSpPr/>
        <p:nvPr/>
      </p:nvGrpSpPr>
      <p:grpSpPr>
        <a:xfrm>
          <a:off x="0" y="0"/>
          <a:ext cx="0" cy="0"/>
          <a:chOff x="0" y="0"/>
          <a:chExt cx="0" cy="0"/>
        </a:xfrm>
      </p:grpSpPr>
      <p:sp>
        <p:nvSpPr>
          <p:cNvPr id="183" name="Google Shape;183;p56"/>
          <p:cNvSpPr>
            <a:spLocks noGrp="1"/>
          </p:cNvSpPr>
          <p:nvPr>
            <p:ph type="pic" idx="2"/>
          </p:nvPr>
        </p:nvSpPr>
        <p:spPr>
          <a:xfrm>
            <a:off x="1811583" y="1723565"/>
            <a:ext cx="2357967" cy="2123237"/>
          </a:xfrm>
          <a:prstGeom prst="ellipse">
            <a:avLst/>
          </a:prstGeom>
          <a:noFill/>
          <a:ln>
            <a:noFill/>
          </a:ln>
        </p:spPr>
      </p:sp>
      <p:sp>
        <p:nvSpPr>
          <p:cNvPr id="184" name="Google Shape;184;p56"/>
          <p:cNvSpPr>
            <a:spLocks noGrp="1"/>
          </p:cNvSpPr>
          <p:nvPr>
            <p:ph type="pic" idx="3"/>
          </p:nvPr>
        </p:nvSpPr>
        <p:spPr>
          <a:xfrm>
            <a:off x="4915403" y="1723565"/>
            <a:ext cx="2357967" cy="2123237"/>
          </a:xfrm>
          <a:prstGeom prst="ellipse">
            <a:avLst/>
          </a:prstGeom>
          <a:noFill/>
          <a:ln>
            <a:noFill/>
          </a:ln>
        </p:spPr>
      </p:sp>
      <p:sp>
        <p:nvSpPr>
          <p:cNvPr id="185" name="Google Shape;185;p56"/>
          <p:cNvSpPr>
            <a:spLocks noGrp="1"/>
          </p:cNvSpPr>
          <p:nvPr>
            <p:ph type="pic" idx="4"/>
          </p:nvPr>
        </p:nvSpPr>
        <p:spPr>
          <a:xfrm>
            <a:off x="8019223" y="1723565"/>
            <a:ext cx="2357967" cy="2123237"/>
          </a:xfrm>
          <a:prstGeom prst="ellipse">
            <a:avLst/>
          </a:prstGeom>
          <a:noFill/>
          <a:ln>
            <a:noFill/>
          </a:ln>
        </p:spPr>
      </p:sp>
      <p:sp>
        <p:nvSpPr>
          <p:cNvPr id="186" name="Google Shape;186;p56"/>
          <p:cNvSpPr>
            <a:spLocks noGrp="1"/>
          </p:cNvSpPr>
          <p:nvPr>
            <p:ph type="pic" idx="5"/>
          </p:nvPr>
        </p:nvSpPr>
        <p:spPr>
          <a:xfrm>
            <a:off x="3408155" y="3836201"/>
            <a:ext cx="2357967" cy="2123237"/>
          </a:xfrm>
          <a:prstGeom prst="ellipse">
            <a:avLst/>
          </a:prstGeom>
          <a:noFill/>
          <a:ln>
            <a:noFill/>
          </a:ln>
        </p:spPr>
      </p:sp>
      <p:sp>
        <p:nvSpPr>
          <p:cNvPr id="187" name="Google Shape;187;p56"/>
          <p:cNvSpPr>
            <a:spLocks noGrp="1"/>
          </p:cNvSpPr>
          <p:nvPr>
            <p:ph type="pic" idx="6"/>
          </p:nvPr>
        </p:nvSpPr>
        <p:spPr>
          <a:xfrm>
            <a:off x="6511975" y="3836201"/>
            <a:ext cx="2357967" cy="2123237"/>
          </a:xfrm>
          <a:prstGeom prst="ellipse">
            <a:avLst/>
          </a:prstGeom>
          <a:noFill/>
          <a:ln>
            <a:noFill/>
          </a:ln>
        </p:spPr>
      </p:sp>
      <p:sp>
        <p:nvSpPr>
          <p:cNvPr id="188" name="Google Shape;188;p56"/>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89" name="Google Shape;189;p56"/>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90" name="Google Shape;190;p56"/>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ortfolio-6">
  <p:cSld name="portfolio-6">
    <p:spTree>
      <p:nvGrpSpPr>
        <p:cNvPr id="1" name="Shape 191"/>
        <p:cNvGrpSpPr/>
        <p:nvPr/>
      </p:nvGrpSpPr>
      <p:grpSpPr>
        <a:xfrm>
          <a:off x="0" y="0"/>
          <a:ext cx="0" cy="0"/>
          <a:chOff x="0" y="0"/>
          <a:chExt cx="0" cy="0"/>
        </a:xfrm>
      </p:grpSpPr>
      <p:sp>
        <p:nvSpPr>
          <p:cNvPr id="192" name="Google Shape;192;p57"/>
          <p:cNvSpPr>
            <a:spLocks noGrp="1"/>
          </p:cNvSpPr>
          <p:nvPr>
            <p:ph type="pic" idx="2"/>
          </p:nvPr>
        </p:nvSpPr>
        <p:spPr>
          <a:xfrm>
            <a:off x="6826316" y="1893450"/>
            <a:ext cx="2147420" cy="3579115"/>
          </a:xfrm>
          <a:prstGeom prst="rect">
            <a:avLst/>
          </a:prstGeom>
          <a:noFill/>
          <a:ln>
            <a:noFill/>
          </a:ln>
        </p:spPr>
      </p:sp>
      <p:sp>
        <p:nvSpPr>
          <p:cNvPr id="193" name="Google Shape;193;p57"/>
          <p:cNvSpPr>
            <a:spLocks noGrp="1"/>
          </p:cNvSpPr>
          <p:nvPr>
            <p:ph type="pic" idx="3"/>
          </p:nvPr>
        </p:nvSpPr>
        <p:spPr>
          <a:xfrm>
            <a:off x="4586536" y="1893450"/>
            <a:ext cx="2147420" cy="3579115"/>
          </a:xfrm>
          <a:prstGeom prst="rect">
            <a:avLst/>
          </a:prstGeom>
          <a:noFill/>
          <a:ln>
            <a:noFill/>
          </a:ln>
        </p:spPr>
      </p:sp>
      <p:sp>
        <p:nvSpPr>
          <p:cNvPr id="194" name="Google Shape;194;p57"/>
          <p:cNvSpPr>
            <a:spLocks noGrp="1"/>
          </p:cNvSpPr>
          <p:nvPr>
            <p:ph type="pic" idx="4"/>
          </p:nvPr>
        </p:nvSpPr>
        <p:spPr>
          <a:xfrm>
            <a:off x="9066096" y="1893450"/>
            <a:ext cx="2147420" cy="3579115"/>
          </a:xfrm>
          <a:prstGeom prst="rect">
            <a:avLst/>
          </a:prstGeom>
          <a:noFill/>
          <a:ln>
            <a:noFill/>
          </a:ln>
        </p:spPr>
      </p:sp>
      <p:sp>
        <p:nvSpPr>
          <p:cNvPr id="195" name="Google Shape;195;p57"/>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196" name="Google Shape;196;p57"/>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197" name="Google Shape;197;p57"/>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portfolio-7">
  <p:cSld name="portfolio-7">
    <p:spTree>
      <p:nvGrpSpPr>
        <p:cNvPr id="1" name="Shape 198"/>
        <p:cNvGrpSpPr/>
        <p:nvPr/>
      </p:nvGrpSpPr>
      <p:grpSpPr>
        <a:xfrm>
          <a:off x="0" y="0"/>
          <a:ext cx="0" cy="0"/>
          <a:chOff x="0" y="0"/>
          <a:chExt cx="0" cy="0"/>
        </a:xfrm>
      </p:grpSpPr>
      <p:sp>
        <p:nvSpPr>
          <p:cNvPr id="199" name="Google Shape;199;p58"/>
          <p:cNvSpPr>
            <a:spLocks noGrp="1"/>
          </p:cNvSpPr>
          <p:nvPr>
            <p:ph type="pic" idx="2"/>
          </p:nvPr>
        </p:nvSpPr>
        <p:spPr>
          <a:xfrm>
            <a:off x="837774" y="2440695"/>
            <a:ext cx="4064678" cy="3824637"/>
          </a:xfrm>
          <a:prstGeom prst="rect">
            <a:avLst/>
          </a:prstGeom>
          <a:noFill/>
          <a:ln>
            <a:noFill/>
          </a:ln>
        </p:spPr>
      </p:sp>
      <p:sp>
        <p:nvSpPr>
          <p:cNvPr id="200" name="Google Shape;200;p58"/>
          <p:cNvSpPr>
            <a:spLocks noGrp="1"/>
          </p:cNvSpPr>
          <p:nvPr>
            <p:ph type="pic" idx="3"/>
          </p:nvPr>
        </p:nvSpPr>
        <p:spPr>
          <a:xfrm>
            <a:off x="4898177" y="4353014"/>
            <a:ext cx="2144481" cy="1912319"/>
          </a:xfrm>
          <a:prstGeom prst="rect">
            <a:avLst/>
          </a:prstGeom>
          <a:noFill/>
          <a:ln>
            <a:noFill/>
          </a:ln>
        </p:spPr>
      </p:sp>
      <p:sp>
        <p:nvSpPr>
          <p:cNvPr id="201" name="Google Shape;201;p58"/>
          <p:cNvSpPr>
            <a:spLocks noGrp="1"/>
          </p:cNvSpPr>
          <p:nvPr>
            <p:ph type="pic" idx="4"/>
          </p:nvPr>
        </p:nvSpPr>
        <p:spPr>
          <a:xfrm>
            <a:off x="7033110" y="4353014"/>
            <a:ext cx="2144481" cy="1912319"/>
          </a:xfrm>
          <a:prstGeom prst="rect">
            <a:avLst/>
          </a:prstGeom>
          <a:noFill/>
          <a:ln>
            <a:noFill/>
          </a:ln>
        </p:spPr>
      </p:sp>
      <p:sp>
        <p:nvSpPr>
          <p:cNvPr id="202" name="Google Shape;202;p58"/>
          <p:cNvSpPr>
            <a:spLocks noGrp="1"/>
          </p:cNvSpPr>
          <p:nvPr>
            <p:ph type="pic" idx="5"/>
          </p:nvPr>
        </p:nvSpPr>
        <p:spPr>
          <a:xfrm>
            <a:off x="9161771" y="4353014"/>
            <a:ext cx="2144481" cy="1912319"/>
          </a:xfrm>
          <a:prstGeom prst="rect">
            <a:avLst/>
          </a:prstGeom>
          <a:noFill/>
          <a:ln>
            <a:noFill/>
          </a:ln>
        </p:spPr>
      </p:sp>
      <p:sp>
        <p:nvSpPr>
          <p:cNvPr id="203" name="Google Shape;203;p58"/>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04" name="Google Shape;204;p58"/>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05" name="Google Shape;205;p58"/>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8_Title Slide">
  <p:cSld name="8_Title Slide">
    <p:spTree>
      <p:nvGrpSpPr>
        <p:cNvPr id="1" name="Shape 206"/>
        <p:cNvGrpSpPr/>
        <p:nvPr/>
      </p:nvGrpSpPr>
      <p:grpSpPr>
        <a:xfrm>
          <a:off x="0" y="0"/>
          <a:ext cx="0" cy="0"/>
          <a:chOff x="0" y="0"/>
          <a:chExt cx="0" cy="0"/>
        </a:xfrm>
      </p:grpSpPr>
      <p:sp>
        <p:nvSpPr>
          <p:cNvPr id="207" name="Google Shape;207;p59"/>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08" name="Google Shape;208;p59"/>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09" name="Google Shape;209;p59"/>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app_features">
  <p:cSld name="app_features">
    <p:spTree>
      <p:nvGrpSpPr>
        <p:cNvPr id="1" name="Shape 210"/>
        <p:cNvGrpSpPr/>
        <p:nvPr/>
      </p:nvGrpSpPr>
      <p:grpSpPr>
        <a:xfrm>
          <a:off x="0" y="0"/>
          <a:ext cx="0" cy="0"/>
          <a:chOff x="0" y="0"/>
          <a:chExt cx="0" cy="0"/>
        </a:xfrm>
      </p:grpSpPr>
      <p:sp>
        <p:nvSpPr>
          <p:cNvPr id="211" name="Google Shape;211;p60"/>
          <p:cNvSpPr>
            <a:spLocks noGrp="1"/>
          </p:cNvSpPr>
          <p:nvPr>
            <p:ph type="pic" idx="2"/>
          </p:nvPr>
        </p:nvSpPr>
        <p:spPr>
          <a:xfrm>
            <a:off x="-3" y="0"/>
            <a:ext cx="12192001" cy="3230218"/>
          </a:xfrm>
          <a:prstGeom prst="rect">
            <a:avLst/>
          </a:prstGeom>
          <a:noFill/>
          <a:ln>
            <a:noFill/>
          </a:ln>
        </p:spPr>
      </p:sp>
      <p:sp>
        <p:nvSpPr>
          <p:cNvPr id="212" name="Google Shape;212;p60"/>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13" name="Google Shape;213;p60"/>
          <p:cNvSpPr>
            <a:spLocks noGrp="1"/>
          </p:cNvSpPr>
          <p:nvPr>
            <p:ph type="pic" idx="3"/>
          </p:nvPr>
        </p:nvSpPr>
        <p:spPr>
          <a:xfrm>
            <a:off x="1535889" y="1233378"/>
            <a:ext cx="2360858" cy="4225172"/>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App Design 01">
  <p:cSld name="App Design 01">
    <p:spTree>
      <p:nvGrpSpPr>
        <p:cNvPr id="1" name="Shape 214"/>
        <p:cNvGrpSpPr/>
        <p:nvPr/>
      </p:nvGrpSpPr>
      <p:grpSpPr>
        <a:xfrm>
          <a:off x="0" y="0"/>
          <a:ext cx="0" cy="0"/>
          <a:chOff x="0" y="0"/>
          <a:chExt cx="0" cy="0"/>
        </a:xfrm>
      </p:grpSpPr>
      <p:sp>
        <p:nvSpPr>
          <p:cNvPr id="215" name="Google Shape;215;p61"/>
          <p:cNvSpPr>
            <a:spLocks noGrp="1"/>
          </p:cNvSpPr>
          <p:nvPr>
            <p:ph type="pic" idx="2"/>
          </p:nvPr>
        </p:nvSpPr>
        <p:spPr>
          <a:xfrm>
            <a:off x="4303919" y="2557198"/>
            <a:ext cx="944871" cy="2572187"/>
          </a:xfrm>
          <a:prstGeom prst="rect">
            <a:avLst/>
          </a:prstGeom>
          <a:noFill/>
          <a:ln>
            <a:noFill/>
          </a:ln>
        </p:spPr>
      </p:sp>
      <p:sp>
        <p:nvSpPr>
          <p:cNvPr id="216" name="Google Shape;216;p61"/>
          <p:cNvSpPr>
            <a:spLocks noGrp="1"/>
          </p:cNvSpPr>
          <p:nvPr>
            <p:ph type="pic" idx="3"/>
          </p:nvPr>
        </p:nvSpPr>
        <p:spPr>
          <a:xfrm>
            <a:off x="1165167" y="2550141"/>
            <a:ext cx="896020" cy="2572188"/>
          </a:xfrm>
          <a:prstGeom prst="rect">
            <a:avLst/>
          </a:prstGeom>
          <a:noFill/>
          <a:ln>
            <a:noFill/>
          </a:ln>
        </p:spPr>
      </p:sp>
      <p:sp>
        <p:nvSpPr>
          <p:cNvPr id="217" name="Google Shape;217;p61"/>
          <p:cNvSpPr>
            <a:spLocks noGrp="1"/>
          </p:cNvSpPr>
          <p:nvPr>
            <p:ph type="pic" idx="4"/>
          </p:nvPr>
        </p:nvSpPr>
        <p:spPr>
          <a:xfrm>
            <a:off x="2252869" y="2267919"/>
            <a:ext cx="1889743" cy="3369467"/>
          </a:xfrm>
          <a:prstGeom prst="rect">
            <a:avLst/>
          </a:prstGeom>
          <a:noFill/>
          <a:ln>
            <a:noFill/>
          </a:ln>
        </p:spPr>
      </p:sp>
      <p:sp>
        <p:nvSpPr>
          <p:cNvPr id="218" name="Google Shape;218;p61"/>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19" name="Google Shape;219;p61"/>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20" name="Google Shape;220;p61"/>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App Design 02">
  <p:cSld name="App Design 02">
    <p:spTree>
      <p:nvGrpSpPr>
        <p:cNvPr id="1" name="Shape 221"/>
        <p:cNvGrpSpPr/>
        <p:nvPr/>
      </p:nvGrpSpPr>
      <p:grpSpPr>
        <a:xfrm>
          <a:off x="0" y="0"/>
          <a:ext cx="0" cy="0"/>
          <a:chOff x="0" y="0"/>
          <a:chExt cx="0" cy="0"/>
        </a:xfrm>
      </p:grpSpPr>
      <p:sp>
        <p:nvSpPr>
          <p:cNvPr id="222" name="Google Shape;222;p62"/>
          <p:cNvSpPr>
            <a:spLocks noGrp="1"/>
          </p:cNvSpPr>
          <p:nvPr>
            <p:ph type="pic" idx="2"/>
          </p:nvPr>
        </p:nvSpPr>
        <p:spPr>
          <a:xfrm>
            <a:off x="2116468" y="2292692"/>
            <a:ext cx="1418177" cy="2544377"/>
          </a:xfrm>
          <a:prstGeom prst="rect">
            <a:avLst/>
          </a:prstGeom>
          <a:noFill/>
          <a:ln>
            <a:noFill/>
          </a:ln>
        </p:spPr>
      </p:sp>
      <p:sp>
        <p:nvSpPr>
          <p:cNvPr id="223" name="Google Shape;223;p62"/>
          <p:cNvSpPr>
            <a:spLocks noGrp="1"/>
          </p:cNvSpPr>
          <p:nvPr>
            <p:ph type="pic" idx="3"/>
          </p:nvPr>
        </p:nvSpPr>
        <p:spPr>
          <a:xfrm>
            <a:off x="5401832" y="2292692"/>
            <a:ext cx="1418177" cy="2544377"/>
          </a:xfrm>
          <a:prstGeom prst="rect">
            <a:avLst/>
          </a:prstGeom>
          <a:noFill/>
          <a:ln>
            <a:noFill/>
          </a:ln>
        </p:spPr>
      </p:sp>
      <p:sp>
        <p:nvSpPr>
          <p:cNvPr id="224" name="Google Shape;224;p62"/>
          <p:cNvSpPr>
            <a:spLocks noGrp="1"/>
          </p:cNvSpPr>
          <p:nvPr>
            <p:ph type="pic" idx="4"/>
          </p:nvPr>
        </p:nvSpPr>
        <p:spPr>
          <a:xfrm>
            <a:off x="8732070" y="2292692"/>
            <a:ext cx="1418177" cy="2544377"/>
          </a:xfrm>
          <a:prstGeom prst="rect">
            <a:avLst/>
          </a:prstGeom>
          <a:noFill/>
          <a:ln>
            <a:noFill/>
          </a:ln>
        </p:spPr>
      </p:sp>
      <p:sp>
        <p:nvSpPr>
          <p:cNvPr id="225" name="Google Shape;225;p62"/>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26" name="Google Shape;226;p62"/>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27" name="Google Shape;227;p62"/>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Mockup-dev2">
  <p:cSld name="Mockup-dev2">
    <p:spTree>
      <p:nvGrpSpPr>
        <p:cNvPr id="1" name="Shape 228"/>
        <p:cNvGrpSpPr/>
        <p:nvPr/>
      </p:nvGrpSpPr>
      <p:grpSpPr>
        <a:xfrm>
          <a:off x="0" y="0"/>
          <a:ext cx="0" cy="0"/>
          <a:chOff x="0" y="0"/>
          <a:chExt cx="0" cy="0"/>
        </a:xfrm>
      </p:grpSpPr>
      <p:sp>
        <p:nvSpPr>
          <p:cNvPr id="229" name="Google Shape;229;p63"/>
          <p:cNvSpPr>
            <a:spLocks noGrp="1"/>
          </p:cNvSpPr>
          <p:nvPr>
            <p:ph type="pic" idx="2"/>
          </p:nvPr>
        </p:nvSpPr>
        <p:spPr>
          <a:xfrm>
            <a:off x="7036984" y="2394392"/>
            <a:ext cx="1006768" cy="2385050"/>
          </a:xfrm>
          <a:prstGeom prst="rect">
            <a:avLst/>
          </a:prstGeom>
          <a:noFill/>
          <a:ln>
            <a:noFill/>
          </a:ln>
        </p:spPr>
      </p:sp>
      <p:sp>
        <p:nvSpPr>
          <p:cNvPr id="230" name="Google Shape;230;p63"/>
          <p:cNvSpPr>
            <a:spLocks noGrp="1"/>
          </p:cNvSpPr>
          <p:nvPr>
            <p:ph type="pic" idx="3"/>
          </p:nvPr>
        </p:nvSpPr>
        <p:spPr>
          <a:xfrm>
            <a:off x="4047873" y="2393727"/>
            <a:ext cx="920404" cy="2385050"/>
          </a:xfrm>
          <a:prstGeom prst="rect">
            <a:avLst/>
          </a:prstGeom>
          <a:noFill/>
          <a:ln>
            <a:noFill/>
          </a:ln>
        </p:spPr>
      </p:sp>
      <p:sp>
        <p:nvSpPr>
          <p:cNvPr id="231" name="Google Shape;231;p63"/>
          <p:cNvSpPr>
            <a:spLocks noGrp="1"/>
          </p:cNvSpPr>
          <p:nvPr>
            <p:ph type="pic" idx="4"/>
          </p:nvPr>
        </p:nvSpPr>
        <p:spPr>
          <a:xfrm>
            <a:off x="5140484" y="2174790"/>
            <a:ext cx="1747046" cy="3114540"/>
          </a:xfrm>
          <a:prstGeom prst="rect">
            <a:avLst/>
          </a:prstGeom>
          <a:noFill/>
          <a:ln>
            <a:noFill/>
          </a:ln>
        </p:spPr>
      </p:sp>
      <p:sp>
        <p:nvSpPr>
          <p:cNvPr id="232" name="Google Shape;232;p63"/>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33" name="Google Shape;233;p63"/>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34" name="Google Shape;234;p63"/>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Laptop Project">
  <p:cSld name="Laptop Project">
    <p:spTree>
      <p:nvGrpSpPr>
        <p:cNvPr id="1" name="Shape 235"/>
        <p:cNvGrpSpPr/>
        <p:nvPr/>
      </p:nvGrpSpPr>
      <p:grpSpPr>
        <a:xfrm>
          <a:off x="0" y="0"/>
          <a:ext cx="0" cy="0"/>
          <a:chOff x="0" y="0"/>
          <a:chExt cx="0" cy="0"/>
        </a:xfrm>
      </p:grpSpPr>
      <p:sp>
        <p:nvSpPr>
          <p:cNvPr id="236" name="Google Shape;236;p64"/>
          <p:cNvSpPr>
            <a:spLocks noGrp="1"/>
          </p:cNvSpPr>
          <p:nvPr>
            <p:ph type="pic" idx="2"/>
          </p:nvPr>
        </p:nvSpPr>
        <p:spPr>
          <a:xfrm>
            <a:off x="1687360" y="2163534"/>
            <a:ext cx="4422647" cy="2769218"/>
          </a:xfrm>
          <a:prstGeom prst="rect">
            <a:avLst/>
          </a:prstGeom>
          <a:noFill/>
          <a:ln>
            <a:noFill/>
          </a:ln>
        </p:spPr>
      </p:sp>
      <p:sp>
        <p:nvSpPr>
          <p:cNvPr id="237" name="Google Shape;237;p64"/>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38" name="Google Shape;238;p64"/>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39" name="Google Shape;239;p64"/>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ster Slide 1">
  <p:cSld name="Master Slide 1">
    <p:spTree>
      <p:nvGrpSpPr>
        <p:cNvPr id="1" name="Shape 30"/>
        <p:cNvGrpSpPr/>
        <p:nvPr/>
      </p:nvGrpSpPr>
      <p:grpSpPr>
        <a:xfrm>
          <a:off x="0" y="0"/>
          <a:ext cx="0" cy="0"/>
          <a:chOff x="0" y="0"/>
          <a:chExt cx="0" cy="0"/>
        </a:xfrm>
      </p:grpSpPr>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ockup Laptop">
  <p:cSld name="Mockup Laptop">
    <p:spTree>
      <p:nvGrpSpPr>
        <p:cNvPr id="1" name="Shape 240"/>
        <p:cNvGrpSpPr/>
        <p:nvPr/>
      </p:nvGrpSpPr>
      <p:grpSpPr>
        <a:xfrm>
          <a:off x="0" y="0"/>
          <a:ext cx="0" cy="0"/>
          <a:chOff x="0" y="0"/>
          <a:chExt cx="0" cy="0"/>
        </a:xfrm>
      </p:grpSpPr>
      <p:sp>
        <p:nvSpPr>
          <p:cNvPr id="241" name="Google Shape;241;p65"/>
          <p:cNvSpPr>
            <a:spLocks noGrp="1"/>
          </p:cNvSpPr>
          <p:nvPr>
            <p:ph type="pic" idx="2"/>
          </p:nvPr>
        </p:nvSpPr>
        <p:spPr>
          <a:xfrm>
            <a:off x="6711772" y="1876518"/>
            <a:ext cx="4339462" cy="2491082"/>
          </a:xfrm>
          <a:prstGeom prst="rect">
            <a:avLst/>
          </a:prstGeom>
          <a:noFill/>
          <a:ln>
            <a:noFill/>
          </a:ln>
        </p:spPr>
      </p:sp>
      <p:sp>
        <p:nvSpPr>
          <p:cNvPr id="242" name="Google Shape;242;p65"/>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43" name="Google Shape;243;p65"/>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44" name="Google Shape;244;p65"/>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act Us">
  <p:cSld name="Contact Us">
    <p:spTree>
      <p:nvGrpSpPr>
        <p:cNvPr id="1" name="Shape 245"/>
        <p:cNvGrpSpPr/>
        <p:nvPr/>
      </p:nvGrpSpPr>
      <p:grpSpPr>
        <a:xfrm>
          <a:off x="0" y="0"/>
          <a:ext cx="0" cy="0"/>
          <a:chOff x="0" y="0"/>
          <a:chExt cx="0" cy="0"/>
        </a:xfrm>
      </p:grpSpPr>
      <p:sp>
        <p:nvSpPr>
          <p:cNvPr id="246" name="Google Shape;246;p66"/>
          <p:cNvSpPr>
            <a:spLocks noGrp="1"/>
          </p:cNvSpPr>
          <p:nvPr>
            <p:ph type="pic" idx="2"/>
          </p:nvPr>
        </p:nvSpPr>
        <p:spPr>
          <a:xfrm>
            <a:off x="0" y="1509473"/>
            <a:ext cx="12192000" cy="3386667"/>
          </a:xfrm>
          <a:prstGeom prst="rect">
            <a:avLst/>
          </a:prstGeom>
          <a:noFill/>
          <a:ln>
            <a:noFill/>
          </a:ln>
        </p:spPr>
      </p:sp>
      <p:sp>
        <p:nvSpPr>
          <p:cNvPr id="247" name="Google Shape;247;p66"/>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248" name="Google Shape;248;p66"/>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249" name="Google Shape;249;p66"/>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31"/>
        <p:cNvGrpSpPr/>
        <p:nvPr/>
      </p:nvGrpSpPr>
      <p:grpSpPr>
        <a:xfrm>
          <a:off x="0" y="0"/>
          <a:ext cx="0" cy="0"/>
          <a:chOff x="0" y="0"/>
          <a:chExt cx="0" cy="0"/>
        </a:xfrm>
      </p:grpSpPr>
      <p:sp>
        <p:nvSpPr>
          <p:cNvPr id="32" name="Google Shape;32;p29"/>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33" name="Google Shape;33;p29"/>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ffee Break">
  <p:cSld name="Coffee Break">
    <p:spTree>
      <p:nvGrpSpPr>
        <p:cNvPr id="1" name="Shape 34"/>
        <p:cNvGrpSpPr/>
        <p:nvPr/>
      </p:nvGrpSpPr>
      <p:grpSpPr>
        <a:xfrm>
          <a:off x="0" y="0"/>
          <a:ext cx="0" cy="0"/>
          <a:chOff x="0" y="0"/>
          <a:chExt cx="0" cy="0"/>
        </a:xfrm>
      </p:grpSpPr>
      <p:sp>
        <p:nvSpPr>
          <p:cNvPr id="35" name="Google Shape;35;p31"/>
          <p:cNvSpPr>
            <a:spLocks noGrp="1"/>
          </p:cNvSpPr>
          <p:nvPr>
            <p:ph type="pic" idx="2"/>
          </p:nvPr>
        </p:nvSpPr>
        <p:spPr>
          <a:xfrm>
            <a:off x="0" y="0"/>
            <a:ext cx="12192000" cy="6858000"/>
          </a:xfrm>
          <a:prstGeom prst="rect">
            <a:avLst/>
          </a:prstGeom>
          <a:noFill/>
          <a:ln>
            <a:noFill/>
          </a:ln>
        </p:spPr>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bout Us">
  <p:cSld name="About Us">
    <p:spTree>
      <p:nvGrpSpPr>
        <p:cNvPr id="1" name="Shape 36"/>
        <p:cNvGrpSpPr/>
        <p:nvPr/>
      </p:nvGrpSpPr>
      <p:grpSpPr>
        <a:xfrm>
          <a:off x="0" y="0"/>
          <a:ext cx="0" cy="0"/>
          <a:chOff x="0" y="0"/>
          <a:chExt cx="0" cy="0"/>
        </a:xfrm>
      </p:grpSpPr>
      <p:sp>
        <p:nvSpPr>
          <p:cNvPr id="37" name="Google Shape;37;p32"/>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38" name="Google Shape;38;p32"/>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
        <p:nvSpPr>
          <p:cNvPr id="39" name="Google Shape;39;p32"/>
          <p:cNvSpPr>
            <a:spLocks noGrp="1"/>
          </p:cNvSpPr>
          <p:nvPr>
            <p:ph type="pic" idx="2"/>
          </p:nvPr>
        </p:nvSpPr>
        <p:spPr>
          <a:xfrm>
            <a:off x="0" y="1520483"/>
            <a:ext cx="12192000" cy="2838449"/>
          </a:xfrm>
          <a:prstGeom prst="rect">
            <a:avLst/>
          </a:prstGeom>
          <a:noFill/>
          <a:ln>
            <a:noFill/>
          </a:ln>
        </p:spPr>
      </p:sp>
      <p:sp>
        <p:nvSpPr>
          <p:cNvPr id="40" name="Google Shape;40;p32"/>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Welcome">
  <p:cSld name="Welcome">
    <p:spTree>
      <p:nvGrpSpPr>
        <p:cNvPr id="1" name="Shape 41"/>
        <p:cNvGrpSpPr/>
        <p:nvPr/>
      </p:nvGrpSpPr>
      <p:grpSpPr>
        <a:xfrm>
          <a:off x="0" y="0"/>
          <a:ext cx="0" cy="0"/>
          <a:chOff x="0" y="0"/>
          <a:chExt cx="0" cy="0"/>
        </a:xfrm>
      </p:grpSpPr>
      <p:sp>
        <p:nvSpPr>
          <p:cNvPr id="42" name="Google Shape;42;p33"/>
          <p:cNvSpPr>
            <a:spLocks noGrp="1"/>
          </p:cNvSpPr>
          <p:nvPr>
            <p:ph type="pic" idx="2"/>
          </p:nvPr>
        </p:nvSpPr>
        <p:spPr>
          <a:xfrm>
            <a:off x="5029201" y="1260656"/>
            <a:ext cx="2133599" cy="1920240"/>
          </a:xfrm>
          <a:prstGeom prst="ellipse">
            <a:avLst/>
          </a:prstGeom>
          <a:noFill/>
          <a:ln>
            <a:noFill/>
          </a:ln>
        </p:spPr>
      </p:sp>
      <p:sp>
        <p:nvSpPr>
          <p:cNvPr id="43" name="Google Shape;43;p33"/>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44" name="Google Shape;44;p33"/>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45" name="Google Shape;45;p33"/>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rvices">
  <p:cSld name="Services">
    <p:spTree>
      <p:nvGrpSpPr>
        <p:cNvPr id="1" name="Shape 46"/>
        <p:cNvGrpSpPr/>
        <p:nvPr/>
      </p:nvGrpSpPr>
      <p:grpSpPr>
        <a:xfrm>
          <a:off x="0" y="0"/>
          <a:ext cx="0" cy="0"/>
          <a:chOff x="0" y="0"/>
          <a:chExt cx="0" cy="0"/>
        </a:xfrm>
      </p:grpSpPr>
      <p:sp>
        <p:nvSpPr>
          <p:cNvPr id="47" name="Google Shape;47;p34"/>
          <p:cNvSpPr/>
          <p:nvPr/>
        </p:nvSpPr>
        <p:spPr>
          <a:xfrm>
            <a:off x="3896748" y="6256370"/>
            <a:ext cx="4404903" cy="387788"/>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080"/>
              <a:buFont typeface="Arial"/>
              <a:buNone/>
            </a:pPr>
            <a:r>
              <a:rPr lang="es-PE" sz="1080" b="0" i="0" u="none" strike="noStrike" cap="none">
                <a:solidFill>
                  <a:srgbClr val="1EA185"/>
                </a:solidFill>
                <a:latin typeface="Lato Light"/>
                <a:ea typeface="Lato Light"/>
                <a:cs typeface="Lato Light"/>
                <a:sym typeface="Lato Light"/>
              </a:rPr>
              <a:t>www.companyname.com</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900"/>
              <a:buFont typeface="Arial"/>
              <a:buNone/>
            </a:pPr>
            <a:r>
              <a:rPr lang="es-PE" sz="900" b="0" i="0" u="none" strike="noStrike" cap="none">
                <a:solidFill>
                  <a:srgbClr val="445469"/>
                </a:solidFill>
                <a:latin typeface="Lato Light"/>
                <a:ea typeface="Lato Light"/>
                <a:cs typeface="Lato Light"/>
                <a:sym typeface="Lato Light"/>
              </a:rPr>
              <a:t>© 2016 Motagua PowerPoint Multipurpose Theme. All Rights Reserved. </a:t>
            </a:r>
            <a:endParaRPr sz="900" b="0" i="0" u="none" strike="noStrike" cap="none">
              <a:solidFill>
                <a:srgbClr val="445469"/>
              </a:solidFill>
              <a:latin typeface="Lato Light"/>
              <a:ea typeface="Lato Light"/>
              <a:cs typeface="Lato Light"/>
              <a:sym typeface="Lato Light"/>
            </a:endParaRPr>
          </a:p>
        </p:txBody>
      </p:sp>
      <p:sp>
        <p:nvSpPr>
          <p:cNvPr id="48" name="Google Shape;48;p34"/>
          <p:cNvSpPr>
            <a:spLocks noGrp="1"/>
          </p:cNvSpPr>
          <p:nvPr>
            <p:ph type="pic" idx="2"/>
          </p:nvPr>
        </p:nvSpPr>
        <p:spPr>
          <a:xfrm>
            <a:off x="0" y="1709863"/>
            <a:ext cx="12192000" cy="3158273"/>
          </a:xfrm>
          <a:prstGeom prst="rect">
            <a:avLst/>
          </a:prstGeom>
          <a:noFill/>
          <a:ln>
            <a:noFill/>
          </a:ln>
        </p:spPr>
      </p:sp>
      <p:sp>
        <p:nvSpPr>
          <p:cNvPr id="49" name="Google Shape;49;p34"/>
          <p:cNvSpPr/>
          <p:nvPr/>
        </p:nvSpPr>
        <p:spPr>
          <a:xfrm>
            <a:off x="11512878" y="248592"/>
            <a:ext cx="479630" cy="433426"/>
          </a:xfrm>
          <a:prstGeom prst="ellipse">
            <a:avLst/>
          </a:prstGeom>
          <a:solidFill>
            <a:schemeClr val="accent1"/>
          </a:solidFill>
          <a:ln w="9525" cap="flat" cmpd="sng">
            <a:solidFill>
              <a:schemeClr val="accent1"/>
            </a:solidFill>
            <a:prstDash val="solid"/>
            <a:miter lim="800000"/>
            <a:headEnd type="none" w="sm" len="sm"/>
            <a:tailEnd type="none" w="sm" len="sm"/>
          </a:ln>
        </p:spPr>
        <p:txBody>
          <a:bodyPr spcFirstLastPara="1" wrap="square" lIns="41150" tIns="20575" rIns="41150" bIns="20575" anchor="ctr" anchorCtr="0">
            <a:noAutofit/>
          </a:bodyPr>
          <a:lstStyle/>
          <a:p>
            <a:pPr marL="0" marR="0" lvl="0" indent="0" algn="ctr" rtl="0">
              <a:lnSpc>
                <a:spcPct val="100000"/>
              </a:lnSpc>
              <a:spcBef>
                <a:spcPts val="0"/>
              </a:spcBef>
              <a:spcAft>
                <a:spcPts val="0"/>
              </a:spcAft>
              <a:buClr>
                <a:srgbClr val="000000"/>
              </a:buClr>
              <a:buSzPts val="1264"/>
              <a:buFont typeface="Arial"/>
              <a:buNone/>
            </a:pPr>
            <a:endParaRPr sz="1264" b="0" i="0" u="none" strike="noStrike" cap="none">
              <a:solidFill>
                <a:srgbClr val="FFFFFF"/>
              </a:solidFill>
              <a:latin typeface="Lato Light"/>
              <a:ea typeface="Lato Light"/>
              <a:cs typeface="Lato Light"/>
              <a:sym typeface="Lato Light"/>
            </a:endParaRPr>
          </a:p>
        </p:txBody>
      </p:sp>
      <p:sp>
        <p:nvSpPr>
          <p:cNvPr id="50" name="Google Shape;50;p34"/>
          <p:cNvSpPr txBox="1"/>
          <p:nvPr/>
        </p:nvSpPr>
        <p:spPr>
          <a:xfrm>
            <a:off x="11534190" y="303535"/>
            <a:ext cx="451513" cy="277117"/>
          </a:xfrm>
          <a:prstGeom prst="rect">
            <a:avLst/>
          </a:prstGeom>
          <a:noFill/>
          <a:ln>
            <a:noFill/>
          </a:ln>
        </p:spPr>
        <p:txBody>
          <a:bodyPr spcFirstLastPara="1" wrap="square" lIns="82275" tIns="41125" rIns="82275" bIns="41125" anchor="t" anchorCtr="0">
            <a:spAutoFit/>
          </a:bodyPr>
          <a:lstStyle/>
          <a:p>
            <a:pPr marL="0" marR="0" lvl="0" indent="0" algn="ctr" rtl="0">
              <a:lnSpc>
                <a:spcPct val="100000"/>
              </a:lnSpc>
              <a:spcBef>
                <a:spcPts val="0"/>
              </a:spcBef>
              <a:spcAft>
                <a:spcPts val="0"/>
              </a:spcAft>
              <a:buClr>
                <a:srgbClr val="000000"/>
              </a:buClr>
              <a:buSzPts val="1261"/>
              <a:buFont typeface="Arial"/>
              <a:buNone/>
            </a:pPr>
            <a:fld id="{00000000-1234-1234-1234-123412341234}" type="slidenum">
              <a:rPr lang="es-PE" sz="1261" b="1" i="0" u="none" strike="noStrike" cap="none">
                <a:solidFill>
                  <a:srgbClr val="FFFFFF"/>
                </a:solidFill>
                <a:latin typeface="Raleway Light"/>
                <a:ea typeface="Raleway Light"/>
                <a:cs typeface="Raleway Light"/>
                <a:sym typeface="Raleway Light"/>
              </a:rPr>
              <a:t>‹Nº›</a:t>
            </a:fld>
            <a:endParaRPr sz="1261" b="0" i="0" u="none" strike="noStrike" cap="none">
              <a:solidFill>
                <a:srgbClr val="FFFFFF"/>
              </a:solidFill>
              <a:latin typeface="Raleway Light"/>
              <a:ea typeface="Raleway Light"/>
              <a:cs typeface="Raleway Light"/>
              <a:sym typeface="Raleway Light"/>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960"/>
              <a:buFont typeface="Lato"/>
              <a:buNone/>
              <a:defRPr sz="3959" b="0" i="0" u="none" strike="noStrike" cap="none">
                <a:solidFill>
                  <a:schemeClr val="dk1"/>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388620" algn="l" rtl="0">
              <a:lnSpc>
                <a:spcPct val="90000"/>
              </a:lnSpc>
              <a:spcBef>
                <a:spcPts val="900"/>
              </a:spcBef>
              <a:spcAft>
                <a:spcPts val="0"/>
              </a:spcAft>
              <a:buClr>
                <a:schemeClr val="dk1"/>
              </a:buClr>
              <a:buSzPts val="2520"/>
              <a:buFont typeface="Arial"/>
              <a:buChar char="•"/>
              <a:defRPr sz="2520" b="0" i="0" u="none" strike="noStrike" cap="none">
                <a:solidFill>
                  <a:schemeClr val="dk1"/>
                </a:solidFill>
                <a:latin typeface="Lato"/>
                <a:ea typeface="Lato"/>
                <a:cs typeface="Lato"/>
                <a:sym typeface="Lato"/>
              </a:defRPr>
            </a:lvl1pPr>
            <a:lvl2pPr marL="914400" marR="0" lvl="1" indent="-365760" algn="l" rtl="0">
              <a:lnSpc>
                <a:spcPct val="90000"/>
              </a:lnSpc>
              <a:spcBef>
                <a:spcPts val="450"/>
              </a:spcBef>
              <a:spcAft>
                <a:spcPts val="0"/>
              </a:spcAft>
              <a:buClr>
                <a:schemeClr val="dk1"/>
              </a:buClr>
              <a:buSzPts val="2160"/>
              <a:buFont typeface="Arial"/>
              <a:buChar char="•"/>
              <a:defRPr sz="2160" b="0" i="0" u="none" strike="noStrike" cap="none">
                <a:solidFill>
                  <a:schemeClr val="dk1"/>
                </a:solidFill>
                <a:latin typeface="Lato"/>
                <a:ea typeface="Lato"/>
                <a:cs typeface="Lato"/>
                <a:sym typeface="Lato"/>
              </a:defRPr>
            </a:lvl2pPr>
            <a:lvl3pPr marL="1371600" marR="0" lvl="2" indent="-342900" algn="l" rtl="0">
              <a:lnSpc>
                <a:spcPct val="90000"/>
              </a:lnSpc>
              <a:spcBef>
                <a:spcPts val="4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31469"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Lato"/>
                <a:ea typeface="Lato"/>
                <a:cs typeface="Lato"/>
                <a:sym typeface="Lato"/>
              </a:defRPr>
            </a:lvl4pPr>
            <a:lvl5pPr marL="2286000" marR="0" lvl="4"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Lato"/>
                <a:ea typeface="Lato"/>
                <a:cs typeface="Lato"/>
                <a:sym typeface="Lato"/>
              </a:defRPr>
            </a:lvl5pPr>
            <a:lvl6pPr marL="2743200" marR="0" lvl="5"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6pPr>
            <a:lvl7pPr marL="3200400" marR="0" lvl="6"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7pPr>
            <a:lvl8pPr marL="3657600" marR="0" lvl="7"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8pPr>
            <a:lvl9pPr marL="4114800" marR="0" lvl="8" indent="-331470" algn="l" rtl="0">
              <a:lnSpc>
                <a:spcPct val="90000"/>
              </a:lnSpc>
              <a:spcBef>
                <a:spcPts val="450"/>
              </a:spcBef>
              <a:spcAft>
                <a:spcPts val="0"/>
              </a:spcAft>
              <a:buClr>
                <a:schemeClr val="dk1"/>
              </a:buClr>
              <a:buSzPts val="1620"/>
              <a:buFont typeface="Arial"/>
              <a:buChar char="•"/>
              <a:defRPr sz="162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80" b="0" i="0" u="none" strike="noStrike" cap="none">
                <a:solidFill>
                  <a:srgbClr val="9197A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080" b="0" i="0" u="none" strike="noStrike" cap="none">
                <a:solidFill>
                  <a:srgbClr val="9197A0"/>
                </a:solidFill>
                <a:latin typeface="Lato"/>
                <a:ea typeface="Lato"/>
                <a:cs typeface="Lato"/>
                <a:sym typeface="Lato"/>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1pPr>
            <a:lvl2pPr marL="0" marR="0" lvl="1"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2pPr>
            <a:lvl3pPr marL="0" marR="0" lvl="2"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3pPr>
            <a:lvl4pPr marL="0" marR="0" lvl="3"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4pPr>
            <a:lvl5pPr marL="0" marR="0" lvl="4"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5pPr>
            <a:lvl6pPr marL="0" marR="0" lvl="5"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6pPr>
            <a:lvl7pPr marL="0" marR="0" lvl="6"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7pPr>
            <a:lvl8pPr marL="0" marR="0" lvl="7"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8pPr>
            <a:lvl9pPr marL="0" marR="0" lvl="8" indent="0" algn="r" rtl="0">
              <a:lnSpc>
                <a:spcPct val="100000"/>
              </a:lnSpc>
              <a:spcBef>
                <a:spcPts val="0"/>
              </a:spcBef>
              <a:spcAft>
                <a:spcPts val="0"/>
              </a:spcAft>
              <a:buClr>
                <a:srgbClr val="000000"/>
              </a:buClr>
              <a:buSzPts val="1080"/>
              <a:buFont typeface="Arial"/>
              <a:buNone/>
              <a:defRPr sz="1080" b="0" i="0" u="none" strike="noStrike" cap="none">
                <a:solidFill>
                  <a:srgbClr val="9197A0"/>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s-PE"/>
              <a:t>‹Nº›</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Lst>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5.jp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2.png"/><Relationship Id="rId7"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6.png"/><Relationship Id="rId4" Type="http://schemas.openxmlformats.org/officeDocument/2006/relationships/hyperlink" Target="https://www.fondep.gob.pe/red/cnpie2022"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pic>
        <p:nvPicPr>
          <p:cNvPr id="254" name="Google Shape;254;p6"/>
          <p:cNvPicPr preferRelativeResize="0"/>
          <p:nvPr/>
        </p:nvPicPr>
        <p:blipFill rotWithShape="1">
          <a:blip r:embed="rId3">
            <a:alphaModFix/>
          </a:blip>
          <a:srcRect/>
          <a:stretch/>
        </p:blipFill>
        <p:spPr>
          <a:xfrm>
            <a:off x="0" y="0"/>
            <a:ext cx="12192000" cy="6858000"/>
          </a:xfrm>
          <a:prstGeom prst="rect">
            <a:avLst/>
          </a:prstGeom>
          <a:noFill/>
          <a:ln>
            <a:noFill/>
          </a:ln>
        </p:spPr>
      </p:pic>
      <p:sp>
        <p:nvSpPr>
          <p:cNvPr id="255" name="Google Shape;255;p6"/>
          <p:cNvSpPr txBox="1"/>
          <p:nvPr/>
        </p:nvSpPr>
        <p:spPr>
          <a:xfrm>
            <a:off x="1458250" y="2286992"/>
            <a:ext cx="8591888" cy="193899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s-PE" sz="4000" b="1" i="0" u="none" strike="noStrike" cap="none">
                <a:solidFill>
                  <a:schemeClr val="lt1"/>
                </a:solidFill>
                <a:latin typeface="Calibri"/>
                <a:ea typeface="Calibri"/>
                <a:cs typeface="Calibri"/>
                <a:sym typeface="Calibri"/>
              </a:rPr>
              <a:t>IV Concurso Nacional </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r>
              <a:rPr lang="es-PE" sz="4000" b="1" i="0" u="none" strike="noStrike" cap="none">
                <a:solidFill>
                  <a:schemeClr val="lt1"/>
                </a:solidFill>
                <a:latin typeface="Calibri"/>
                <a:ea typeface="Calibri"/>
                <a:cs typeface="Calibri"/>
                <a:sym typeface="Calibri"/>
              </a:rPr>
              <a:t>de Proyectos de innovación Educativa</a:t>
            </a: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0"/>
              <a:buFont typeface="Arial"/>
              <a:buNone/>
            </a:pPr>
            <a:endParaRPr sz="4000" b="1" i="0" u="none" strike="noStrike" cap="none">
              <a:solidFill>
                <a:schemeClr val="lt1"/>
              </a:solidFill>
              <a:latin typeface="Calibri"/>
              <a:ea typeface="Calibri"/>
              <a:cs typeface="Calibri"/>
              <a:sym typeface="Calibri"/>
            </a:endParaRPr>
          </a:p>
        </p:txBody>
      </p:sp>
      <p:sp>
        <p:nvSpPr>
          <p:cNvPr id="256" name="Google Shape;256;p6"/>
          <p:cNvSpPr/>
          <p:nvPr/>
        </p:nvSpPr>
        <p:spPr>
          <a:xfrm>
            <a:off x="1458250" y="3710431"/>
            <a:ext cx="4193613" cy="569442"/>
          </a:xfrm>
          <a:prstGeom prst="roundRect">
            <a:avLst>
              <a:gd name="adj" fmla="val 50000"/>
            </a:avLst>
          </a:prstGeom>
          <a:solidFill>
            <a:srgbClr val="F91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57" name="Google Shape;257;p6"/>
          <p:cNvSpPr/>
          <p:nvPr/>
        </p:nvSpPr>
        <p:spPr>
          <a:xfrm>
            <a:off x="1588011" y="3764319"/>
            <a:ext cx="3934090"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#EscuelasQueTransforman</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7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10</a:t>
            </a:fld>
            <a:endParaRPr/>
          </a:p>
        </p:txBody>
      </p:sp>
      <p:sp>
        <p:nvSpPr>
          <p:cNvPr id="443" name="Google Shape;443;p77"/>
          <p:cNvSpPr txBox="1"/>
          <p:nvPr/>
        </p:nvSpPr>
        <p:spPr>
          <a:xfrm>
            <a:off x="0" y="0"/>
            <a:ext cx="5291400" cy="400200"/>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77"/>
          <p:cNvSpPr txBox="1"/>
          <p:nvPr/>
        </p:nvSpPr>
        <p:spPr>
          <a:xfrm>
            <a:off x="278704" y="1064813"/>
            <a:ext cx="5983768" cy="553968"/>
          </a:xfrm>
          <a:prstGeom prst="rect">
            <a:avLst/>
          </a:prstGeom>
          <a:solidFill>
            <a:srgbClr val="7D3583"/>
          </a:solidFill>
          <a:ln>
            <a:noFill/>
          </a:ln>
        </p:spPr>
        <p:txBody>
          <a:bodyPr spcFirstLastPara="1" wrap="square" lIns="91425" tIns="91425" rIns="91425" bIns="91425" anchor="t" anchorCtr="0">
            <a:spAutoFit/>
          </a:bodyPr>
          <a:lstStyle/>
          <a:p>
            <a:pPr marL="0" marR="0" lvl="1" indent="0" algn="l" rtl="0">
              <a:lnSpc>
                <a:spcPct val="100000"/>
              </a:lnSpc>
              <a:spcBef>
                <a:spcPts val="0"/>
              </a:spcBef>
              <a:spcAft>
                <a:spcPts val="0"/>
              </a:spcAft>
              <a:buClr>
                <a:srgbClr val="000000"/>
              </a:buClr>
              <a:buSzPts val="3600"/>
              <a:buFont typeface="Arial"/>
              <a:buNone/>
            </a:pPr>
            <a:r>
              <a:rPr lang="es-PE" sz="2400" b="1" i="0" u="none" strike="noStrike" cap="small" dirty="0">
                <a:solidFill>
                  <a:schemeClr val="lt1"/>
                </a:solidFill>
                <a:latin typeface="Open Sans"/>
                <a:ea typeface="Open Sans"/>
                <a:cs typeface="Open Sans"/>
                <a:sym typeface="Open Sans"/>
              </a:rPr>
              <a:t>Tipología 1: Modelo pedagógico híbrido</a:t>
            </a:r>
            <a:endParaRPr sz="1050" b="0" i="0" u="none" strike="noStrike" cap="none" dirty="0">
              <a:solidFill>
                <a:schemeClr val="lt1"/>
              </a:solidFill>
              <a:latin typeface="Arial"/>
              <a:ea typeface="Arial"/>
              <a:cs typeface="Arial"/>
              <a:sym typeface="Arial"/>
            </a:endParaRPr>
          </a:p>
        </p:txBody>
      </p:sp>
      <p:sp>
        <p:nvSpPr>
          <p:cNvPr id="445" name="Google Shape;445;p77"/>
          <p:cNvSpPr txBox="1"/>
          <p:nvPr/>
        </p:nvSpPr>
        <p:spPr>
          <a:xfrm>
            <a:off x="440644" y="1864403"/>
            <a:ext cx="2909455" cy="3508623"/>
          </a:xfrm>
          <a:prstGeom prst="rect">
            <a:avLst/>
          </a:prstGeom>
          <a:solidFill>
            <a:srgbClr val="D0B6D3"/>
          </a:solidFill>
          <a:ln>
            <a:noFill/>
          </a:ln>
        </p:spPr>
        <p:txBody>
          <a:bodyPr spcFirstLastPara="1" wrap="square" lIns="91425" tIns="91425" rIns="91425" bIns="91425" anchor="t" anchorCtr="0">
            <a:spAutoFit/>
          </a:bodyPr>
          <a:lstStyle/>
          <a:p>
            <a:pPr marL="87312" marR="105568" lvl="1" indent="-1585" algn="just" rtl="0">
              <a:lnSpc>
                <a:spcPct val="100000"/>
              </a:lnSpc>
              <a:spcBef>
                <a:spcPts val="0"/>
              </a:spcBef>
              <a:spcAft>
                <a:spcPts val="0"/>
              </a:spcAft>
              <a:buClr>
                <a:srgbClr val="000000"/>
              </a:buClr>
              <a:buSzPts val="1500"/>
              <a:buFont typeface="Arial"/>
              <a:buNone/>
            </a:pPr>
            <a:r>
              <a:rPr lang="es-PE" sz="1800" b="0" i="0" u="none" strike="noStrike" cap="none" dirty="0">
                <a:solidFill>
                  <a:srgbClr val="222A34"/>
                </a:solidFill>
                <a:latin typeface="Calibri"/>
                <a:ea typeface="Calibri"/>
                <a:cs typeface="Calibri"/>
                <a:sym typeface="Calibri"/>
              </a:rPr>
              <a:t>Son proyectos de innovación educativa que tengan como objetivo </a:t>
            </a:r>
            <a:r>
              <a:rPr lang="es-PE" sz="1800" b="1" i="0" u="none" strike="noStrike" cap="none" dirty="0">
                <a:solidFill>
                  <a:srgbClr val="222A34"/>
                </a:solidFill>
                <a:latin typeface="Calibri"/>
                <a:ea typeface="Calibri"/>
                <a:cs typeface="Calibri"/>
                <a:sym typeface="Calibri"/>
              </a:rPr>
              <a:t>organizar y gestionar el servicio educativo híbrido o multimodal</a:t>
            </a:r>
            <a:r>
              <a:rPr lang="es-PE" sz="1800" b="0" i="0" u="none" strike="noStrike" cap="none" dirty="0">
                <a:solidFill>
                  <a:srgbClr val="222A34"/>
                </a:solidFill>
                <a:latin typeface="Calibri"/>
                <a:ea typeface="Calibri"/>
                <a:cs typeface="Calibri"/>
                <a:sym typeface="Calibri"/>
              </a:rPr>
              <a:t>, procurando la a</a:t>
            </a:r>
            <a:r>
              <a:rPr lang="es-PE" sz="1800" b="1" i="0" u="none" strike="noStrike" cap="none" dirty="0">
                <a:solidFill>
                  <a:srgbClr val="222A34"/>
                </a:solidFill>
                <a:latin typeface="Calibri"/>
                <a:ea typeface="Calibri"/>
                <a:cs typeface="Calibri"/>
                <a:sym typeface="Calibri"/>
              </a:rPr>
              <a:t>rticulación entre las actividades presenciales y a distancia</a:t>
            </a:r>
            <a:r>
              <a:rPr lang="es-PE" sz="1800" b="0" i="0" u="none" strike="noStrike" cap="none" dirty="0">
                <a:solidFill>
                  <a:srgbClr val="222A34"/>
                </a:solidFill>
                <a:latin typeface="Calibri"/>
                <a:ea typeface="Calibri"/>
                <a:cs typeface="Calibri"/>
                <a:sym typeface="Calibri"/>
              </a:rPr>
              <a:t> teniendo en cuenta los diferentes momentos y espacios educativos. </a:t>
            </a:r>
            <a:endParaRPr sz="2000" b="0" i="0" u="none" strike="noStrike" cap="none" dirty="0">
              <a:solidFill>
                <a:srgbClr val="222A34"/>
              </a:solidFill>
              <a:latin typeface="Arial"/>
              <a:ea typeface="Arial"/>
              <a:cs typeface="Arial"/>
              <a:sym typeface="Arial"/>
            </a:endParaRPr>
          </a:p>
        </p:txBody>
      </p:sp>
      <p:pic>
        <p:nvPicPr>
          <p:cNvPr id="446" name="Google Shape;446;p77"/>
          <p:cNvPicPr preferRelativeResize="0"/>
          <p:nvPr/>
        </p:nvPicPr>
        <p:blipFill rotWithShape="1">
          <a:blip r:embed="rId3">
            <a:alphaModFix/>
          </a:blip>
          <a:srcRect/>
          <a:stretch/>
        </p:blipFill>
        <p:spPr>
          <a:xfrm flipH="1">
            <a:off x="3413979" y="1984867"/>
            <a:ext cx="2993158" cy="3546925"/>
          </a:xfrm>
          <a:prstGeom prst="rect">
            <a:avLst/>
          </a:prstGeom>
          <a:noFill/>
          <a:ln>
            <a:noFill/>
          </a:ln>
        </p:spPr>
      </p:pic>
      <p:pic>
        <p:nvPicPr>
          <p:cNvPr id="447" name="Google Shape;447;p77"/>
          <p:cNvPicPr preferRelativeResize="0"/>
          <p:nvPr/>
        </p:nvPicPr>
        <p:blipFill rotWithShape="1">
          <a:blip r:embed="rId4">
            <a:alphaModFix/>
          </a:blip>
          <a:srcRect/>
          <a:stretch/>
        </p:blipFill>
        <p:spPr>
          <a:xfrm>
            <a:off x="0" y="0"/>
            <a:ext cx="12192000" cy="960730"/>
          </a:xfrm>
          <a:prstGeom prst="rect">
            <a:avLst/>
          </a:prstGeom>
          <a:noFill/>
          <a:ln>
            <a:noFill/>
          </a:ln>
        </p:spPr>
      </p:pic>
      <p:sp>
        <p:nvSpPr>
          <p:cNvPr id="448" name="Google Shape;448;p77"/>
          <p:cNvSpPr txBox="1"/>
          <p:nvPr/>
        </p:nvSpPr>
        <p:spPr>
          <a:xfrm>
            <a:off x="6471017" y="960730"/>
            <a:ext cx="5442279" cy="2462182"/>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b="1" i="0" u="none" strike="noStrike" cap="none" dirty="0">
                <a:solidFill>
                  <a:schemeClr val="accent6">
                    <a:lumMod val="75000"/>
                  </a:schemeClr>
                </a:solidFill>
                <a:latin typeface="Calibri"/>
                <a:ea typeface="Calibri"/>
                <a:cs typeface="Calibri"/>
                <a:sym typeface="Calibri"/>
              </a:rPr>
              <a:t>Proyecto: “Aplicación de la metodología vídeo robot para la mejora de la expresión oral y escrita en estudiantes bilingües”</a:t>
            </a:r>
          </a:p>
          <a:p>
            <a:pPr marL="0" marR="0" lvl="0" indent="0" algn="just" rtl="0">
              <a:lnSpc>
                <a:spcPct val="100000"/>
              </a:lnSpc>
              <a:spcBef>
                <a:spcPts val="0"/>
              </a:spcBef>
              <a:spcAft>
                <a:spcPts val="0"/>
              </a:spcAft>
              <a:buClr>
                <a:srgbClr val="000000"/>
              </a:buClr>
              <a:buSzPts val="1400"/>
              <a:buFont typeface="Arial"/>
              <a:buNone/>
            </a:pPr>
            <a:r>
              <a:rPr lang="es-PE" sz="1200" i="0" u="none" strike="noStrike" cap="none" dirty="0">
                <a:solidFill>
                  <a:schemeClr val="accent6">
                    <a:lumMod val="75000"/>
                  </a:schemeClr>
                </a:solidFill>
                <a:latin typeface="Calibri"/>
                <a:ea typeface="Calibri"/>
                <a:cs typeface="Calibri"/>
                <a:sym typeface="Calibri"/>
              </a:rPr>
              <a:t>Busca fortalecer las competencias se comunica oralmente en su lengua materna y escribe diversos tipos de texto en su lengua materna mediante la estrategia digital Video Robot para garantizar la enseñanza remota y los aprendizajes de los estudiantes, a partir de la propuesta de Aprendo en Casa.</a:t>
            </a:r>
          </a:p>
          <a:p>
            <a:pPr marL="0" marR="0" lvl="0" indent="0" algn="just" rtl="0">
              <a:lnSpc>
                <a:spcPct val="100000"/>
              </a:lnSpc>
              <a:spcBef>
                <a:spcPts val="0"/>
              </a:spcBef>
              <a:spcAft>
                <a:spcPts val="0"/>
              </a:spcAft>
              <a:buClr>
                <a:srgbClr val="000000"/>
              </a:buClr>
              <a:buSzPts val="1400"/>
              <a:buFont typeface="Arial"/>
              <a:buNone/>
            </a:pPr>
            <a:endParaRPr lang="es-PE" sz="1200" dirty="0">
              <a:solidFill>
                <a:schemeClr val="accent6">
                  <a:lumMod val="75000"/>
                </a:schemeClr>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PE" sz="1200" i="0" u="none" strike="noStrike" cap="none" dirty="0">
                <a:solidFill>
                  <a:schemeClr val="accent6">
                    <a:lumMod val="75000"/>
                  </a:schemeClr>
                </a:solidFill>
                <a:latin typeface="Calibri"/>
                <a:ea typeface="Calibri"/>
                <a:cs typeface="Calibri"/>
                <a:sym typeface="Calibri"/>
              </a:rPr>
              <a:t>Es una estrategia que permite la estimulación de la creatividad y la participación de los estudiantes. Los videos robot cuentan con una planificación; hay videos robot de trabajo específico por ciclos y de trabajo general, que permiten movilizar diferentes competencias del currículo. Así mismo, se usan fichas de trabajo con actividades retadoras de investigación para ser desarrolladas en el aula y en el hogar. </a:t>
            </a:r>
            <a:endParaRPr sz="1200" i="0" u="none" strike="noStrike" cap="none" dirty="0">
              <a:solidFill>
                <a:schemeClr val="accent6">
                  <a:lumMod val="75000"/>
                </a:schemeClr>
              </a:solidFill>
              <a:latin typeface="Calibri"/>
              <a:ea typeface="Calibri"/>
              <a:cs typeface="Calibri"/>
              <a:sym typeface="Calibri"/>
            </a:endParaRPr>
          </a:p>
        </p:txBody>
      </p:sp>
      <p:sp>
        <p:nvSpPr>
          <p:cNvPr id="9" name="Google Shape;448;p77">
            <a:extLst>
              <a:ext uri="{FF2B5EF4-FFF2-40B4-BE49-F238E27FC236}">
                <a16:creationId xmlns:a16="http://schemas.microsoft.com/office/drawing/2014/main" id="{69D2BE57-A05E-43F2-A8D7-F81AACC495FD}"/>
              </a:ext>
            </a:extLst>
          </p:cNvPr>
          <p:cNvSpPr txBox="1"/>
          <p:nvPr/>
        </p:nvSpPr>
        <p:spPr>
          <a:xfrm>
            <a:off x="6471017" y="3758329"/>
            <a:ext cx="5381975" cy="2893069"/>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1600" b="1" i="0" u="none" strike="noStrike" cap="none" dirty="0">
                <a:solidFill>
                  <a:schemeClr val="accent6">
                    <a:lumMod val="75000"/>
                  </a:schemeClr>
                </a:solidFill>
                <a:latin typeface="Calibri"/>
                <a:ea typeface="Calibri"/>
                <a:cs typeface="Calibri"/>
                <a:sym typeface="Calibri"/>
              </a:rPr>
              <a:t>Proyecto: “Gestionando nuestra autonomía en un mundo digital”</a:t>
            </a:r>
          </a:p>
          <a:p>
            <a:pPr marL="0" marR="0" lvl="0" indent="0" algn="just" rtl="0">
              <a:lnSpc>
                <a:spcPct val="100000"/>
              </a:lnSpc>
              <a:spcBef>
                <a:spcPts val="0"/>
              </a:spcBef>
              <a:spcAft>
                <a:spcPts val="0"/>
              </a:spcAft>
              <a:buClr>
                <a:srgbClr val="000000"/>
              </a:buClr>
              <a:buSzPts val="1400"/>
              <a:buFont typeface="Arial"/>
              <a:buNone/>
            </a:pPr>
            <a:r>
              <a:rPr lang="es-PE" sz="1200" i="0" u="none" strike="noStrike" cap="none" dirty="0">
                <a:solidFill>
                  <a:schemeClr val="accent6">
                    <a:lumMod val="75000"/>
                  </a:schemeClr>
                </a:solidFill>
                <a:latin typeface="Calibri"/>
                <a:ea typeface="Calibri"/>
                <a:cs typeface="Calibri"/>
                <a:sym typeface="Calibri"/>
              </a:rPr>
              <a:t>Promover el desarrollo de las competencias de resolución de problemas mediante la metodología CAMED que fomenten la autonomía en el aprendizaje y el pensamiento crítico, creativo y reflexivo en los y las estudiantes.</a:t>
            </a:r>
          </a:p>
          <a:p>
            <a:pPr marL="0" marR="0" lvl="0" indent="0" algn="just" rtl="0">
              <a:lnSpc>
                <a:spcPct val="100000"/>
              </a:lnSpc>
              <a:spcBef>
                <a:spcPts val="0"/>
              </a:spcBef>
              <a:spcAft>
                <a:spcPts val="0"/>
              </a:spcAft>
              <a:buClr>
                <a:srgbClr val="000000"/>
              </a:buClr>
              <a:buSzPts val="1400"/>
              <a:buFont typeface="Arial"/>
              <a:buNone/>
            </a:pPr>
            <a:r>
              <a:rPr lang="es-PE" sz="1200" i="0" u="none" strike="noStrike" cap="none" dirty="0">
                <a:solidFill>
                  <a:schemeClr val="accent6">
                    <a:lumMod val="75000"/>
                  </a:schemeClr>
                </a:solidFill>
                <a:latin typeface="Calibri"/>
                <a:ea typeface="Calibri"/>
                <a:cs typeface="Calibri"/>
                <a:sym typeface="Calibri"/>
              </a:rPr>
              <a:t>El docente mediante la programación de actividades diarias, semanales y mensuales, formula actividades con los estudiantes para que creen sus propios problemas matemáticos a partir de lo aprendido en aula. Asimismo, para acompañarlos sus aprendizajes en la familia y comunidad, se utiliza la técnica didáctica del semáforo y medios digitales como el </a:t>
            </a:r>
            <a:r>
              <a:rPr lang="es-PE" sz="1200" i="0" u="none" strike="noStrike" cap="none" dirty="0" err="1">
                <a:solidFill>
                  <a:schemeClr val="accent6">
                    <a:lumMod val="75000"/>
                  </a:schemeClr>
                </a:solidFill>
                <a:latin typeface="Calibri"/>
                <a:ea typeface="Calibri"/>
                <a:cs typeface="Calibri"/>
                <a:sym typeface="Calibri"/>
              </a:rPr>
              <a:t>Whatsapp</a:t>
            </a:r>
            <a:r>
              <a:rPr lang="es-PE" sz="1200" i="0" u="none" strike="noStrike" cap="none" dirty="0">
                <a:solidFill>
                  <a:schemeClr val="accent6">
                    <a:lumMod val="75000"/>
                  </a:schemeClr>
                </a:solidFill>
                <a:latin typeface="Calibri"/>
                <a:ea typeface="Calibri"/>
                <a:cs typeface="Calibri"/>
                <a:sym typeface="Calibri"/>
              </a:rPr>
              <a:t> y el Facebook, para retroalimentar la resolución de los problemas planteados por los estudiantes, quienes utilizan diversos materiales de su contexto para aprender según sus necesidades de aprendizaje. Los trabajos publicados, sirven de referencia para otros estudiantes del país.</a:t>
            </a:r>
            <a:endParaRPr sz="1200" i="0" u="none" strike="noStrike" cap="none" dirty="0">
              <a:solidFill>
                <a:schemeClr val="accent6">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1250120226"/>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7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11</a:t>
            </a:fld>
            <a:endParaRPr/>
          </a:p>
        </p:txBody>
      </p:sp>
      <p:sp>
        <p:nvSpPr>
          <p:cNvPr id="455" name="Google Shape;455;p78"/>
          <p:cNvSpPr txBox="1"/>
          <p:nvPr/>
        </p:nvSpPr>
        <p:spPr>
          <a:xfrm>
            <a:off x="7525657" y="1131668"/>
            <a:ext cx="4284843" cy="2492960"/>
          </a:xfrm>
          <a:prstGeom prst="rect">
            <a:avLst/>
          </a:prstGeom>
          <a:solidFill>
            <a:srgbClr val="D0B6D3"/>
          </a:solidFill>
          <a:ln>
            <a:noFill/>
          </a:ln>
        </p:spPr>
        <p:txBody>
          <a:bodyPr spcFirstLastPara="1" wrap="square" lIns="91425" tIns="91425" rIns="91425" bIns="91425" anchor="t" anchorCtr="0">
            <a:spAutoFit/>
          </a:bodyPr>
          <a:lstStyle/>
          <a:p>
            <a:pPr marL="87312" marR="0" lvl="1" indent="-1585" algn="just" rtl="0">
              <a:lnSpc>
                <a:spcPct val="100000"/>
              </a:lnSpc>
              <a:spcBef>
                <a:spcPts val="0"/>
              </a:spcBef>
              <a:spcAft>
                <a:spcPts val="0"/>
              </a:spcAft>
              <a:buClr>
                <a:srgbClr val="000000"/>
              </a:buClr>
              <a:buSzPts val="1200"/>
              <a:buFont typeface="Arial"/>
              <a:buNone/>
            </a:pPr>
            <a:r>
              <a:rPr lang="es-PE" sz="1500" b="0" i="0" u="none" strike="noStrike" cap="none" dirty="0">
                <a:solidFill>
                  <a:srgbClr val="222A34"/>
                </a:solidFill>
                <a:latin typeface="Calibri"/>
                <a:ea typeface="Calibri"/>
                <a:cs typeface="Calibri"/>
                <a:sym typeface="Calibri"/>
              </a:rPr>
              <a:t>Se presentan proyectos de innovación educativa que tengan como objetivo facilitar y mejorar la </a:t>
            </a:r>
            <a:r>
              <a:rPr lang="es-PE" sz="1500" b="1" i="0" u="none" strike="noStrike" cap="none" dirty="0">
                <a:solidFill>
                  <a:srgbClr val="222A34"/>
                </a:solidFill>
                <a:latin typeface="Calibri"/>
                <a:ea typeface="Calibri"/>
                <a:cs typeface="Calibri"/>
                <a:sym typeface="Calibri"/>
              </a:rPr>
              <a:t>participación, involucramiento y comunicación entre docentes, directivos, estudiantes, administrativos, familias y miembros de la comunidad local</a:t>
            </a:r>
            <a:r>
              <a:rPr lang="es-PE" sz="1500" b="0" i="0" u="none" strike="noStrike" cap="none" dirty="0">
                <a:solidFill>
                  <a:srgbClr val="222A34"/>
                </a:solidFill>
                <a:latin typeface="Calibri"/>
                <a:ea typeface="Calibri"/>
                <a:cs typeface="Calibri"/>
                <a:sym typeface="Calibri"/>
              </a:rPr>
              <a:t>, que impacten en los aprendizajes de los estudiantes pudiendo hacer uso o no de alguna solución tecnológica (redes sociales, sitio web y sistema de información de estudiantes para familias). </a:t>
            </a:r>
            <a:endParaRPr sz="1500" b="0" i="0" u="none" strike="noStrike" cap="none" dirty="0">
              <a:solidFill>
                <a:srgbClr val="222A34"/>
              </a:solidFill>
              <a:latin typeface="Arial"/>
              <a:ea typeface="Arial"/>
              <a:cs typeface="Arial"/>
              <a:sym typeface="Arial"/>
            </a:endParaRPr>
          </a:p>
        </p:txBody>
      </p:sp>
      <p:sp>
        <p:nvSpPr>
          <p:cNvPr id="456" name="Google Shape;456;p78"/>
          <p:cNvSpPr txBox="1"/>
          <p:nvPr/>
        </p:nvSpPr>
        <p:spPr>
          <a:xfrm>
            <a:off x="381500" y="1864422"/>
            <a:ext cx="6988498" cy="1600408"/>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1800" b="1" i="0" u="none" strike="noStrike" cap="none" dirty="0">
                <a:solidFill>
                  <a:schemeClr val="accent6">
                    <a:lumMod val="75000"/>
                  </a:schemeClr>
                </a:solidFill>
                <a:latin typeface="Calibri"/>
                <a:ea typeface="Calibri"/>
                <a:cs typeface="Calibri"/>
                <a:sym typeface="Calibri"/>
              </a:rPr>
              <a:t>Proyecto: “</a:t>
            </a:r>
            <a:r>
              <a:rPr lang="es-PE" sz="1800" b="1" dirty="0">
                <a:solidFill>
                  <a:schemeClr val="accent6">
                    <a:lumMod val="75000"/>
                  </a:schemeClr>
                </a:solidFill>
                <a:latin typeface="Calibri"/>
                <a:ea typeface="Calibri"/>
                <a:cs typeface="Calibri"/>
                <a:sym typeface="Calibri"/>
              </a:rPr>
              <a:t>Fortaleciendo la identidad cultural con sesiones con los </a:t>
            </a:r>
            <a:r>
              <a:rPr lang="es-PE" sz="1800" b="1" dirty="0" err="1">
                <a:solidFill>
                  <a:schemeClr val="accent6">
                    <a:lumMod val="75000"/>
                  </a:schemeClr>
                </a:solidFill>
                <a:latin typeface="Calibri"/>
                <a:ea typeface="Calibri"/>
                <a:cs typeface="Calibri"/>
                <a:sym typeface="Calibri"/>
              </a:rPr>
              <a:t>Nuum</a:t>
            </a:r>
            <a:r>
              <a:rPr lang="es-PE" sz="1800" b="1" dirty="0">
                <a:solidFill>
                  <a:schemeClr val="accent6">
                    <a:lumMod val="75000"/>
                  </a:schemeClr>
                </a:solidFill>
                <a:latin typeface="Calibri"/>
                <a:ea typeface="Calibri"/>
                <a:cs typeface="Calibri"/>
                <a:sym typeface="Calibri"/>
              </a:rPr>
              <a:t> </a:t>
            </a:r>
            <a:r>
              <a:rPr lang="es-PE" sz="1800" b="1" dirty="0" err="1">
                <a:solidFill>
                  <a:schemeClr val="accent6">
                    <a:lumMod val="75000"/>
                  </a:schemeClr>
                </a:solidFill>
                <a:latin typeface="Calibri"/>
                <a:ea typeface="Calibri"/>
                <a:cs typeface="Calibri"/>
                <a:sym typeface="Calibri"/>
              </a:rPr>
              <a:t>Yachay</a:t>
            </a:r>
            <a:r>
              <a:rPr lang="es-PE" sz="1800" b="1" dirty="0">
                <a:solidFill>
                  <a:schemeClr val="accent6">
                    <a:lumMod val="75000"/>
                  </a:schemeClr>
                </a:solidFill>
                <a:latin typeface="Calibri"/>
                <a:ea typeface="Calibri"/>
                <a:cs typeface="Calibri"/>
                <a:sym typeface="Calibri"/>
              </a:rPr>
              <a:t> </a:t>
            </a:r>
            <a:r>
              <a:rPr lang="es-PE" sz="1800" b="1" dirty="0" err="1">
                <a:solidFill>
                  <a:schemeClr val="accent6">
                    <a:lumMod val="75000"/>
                  </a:schemeClr>
                </a:solidFill>
                <a:latin typeface="Calibri"/>
                <a:ea typeface="Calibri"/>
                <a:cs typeface="Calibri"/>
                <a:sym typeface="Calibri"/>
              </a:rPr>
              <a:t>Ainau</a:t>
            </a:r>
            <a:r>
              <a:rPr lang="es-PE" sz="1800" b="1" dirty="0">
                <a:solidFill>
                  <a:schemeClr val="accent6">
                    <a:lumMod val="75000"/>
                  </a:schemeClr>
                </a:solidFill>
                <a:latin typeface="Calibri"/>
                <a:ea typeface="Calibri"/>
                <a:cs typeface="Calibri"/>
                <a:sym typeface="Calibri"/>
              </a:rPr>
              <a:t>”</a:t>
            </a:r>
          </a:p>
          <a:p>
            <a:pPr marL="0" marR="0" lvl="0" indent="0" algn="just" rtl="0">
              <a:lnSpc>
                <a:spcPct val="100000"/>
              </a:lnSpc>
              <a:spcBef>
                <a:spcPts val="0"/>
              </a:spcBef>
              <a:spcAft>
                <a:spcPts val="0"/>
              </a:spcAft>
              <a:buClr>
                <a:srgbClr val="000000"/>
              </a:buClr>
              <a:buSzPts val="1400"/>
              <a:buFont typeface="Arial"/>
              <a:buNone/>
            </a:pPr>
            <a:r>
              <a:rPr lang="es-PE" dirty="0">
                <a:solidFill>
                  <a:schemeClr val="accent6">
                    <a:lumMod val="75000"/>
                  </a:schemeClr>
                </a:solidFill>
              </a:rPr>
              <a:t>Busca promover la inclusión y atención a la diversidad.</a:t>
            </a:r>
          </a:p>
          <a:p>
            <a:pPr marL="0" marR="0" lvl="0" indent="0" algn="just" rtl="0">
              <a:lnSpc>
                <a:spcPct val="100000"/>
              </a:lnSpc>
              <a:spcBef>
                <a:spcPts val="0"/>
              </a:spcBef>
              <a:spcAft>
                <a:spcPts val="0"/>
              </a:spcAft>
              <a:buClr>
                <a:srgbClr val="000000"/>
              </a:buClr>
              <a:buSzPts val="1400"/>
              <a:buFont typeface="Arial"/>
              <a:buNone/>
            </a:pPr>
            <a:r>
              <a:rPr lang="es-PE" dirty="0">
                <a:solidFill>
                  <a:schemeClr val="accent6">
                    <a:lumMod val="75000"/>
                  </a:schemeClr>
                </a:solidFill>
              </a:rPr>
              <a:t>Desarrolla sesiones de aprendizaje compartidas con los </a:t>
            </a:r>
            <a:r>
              <a:rPr lang="es-PE" dirty="0" err="1">
                <a:solidFill>
                  <a:schemeClr val="accent6">
                    <a:lumMod val="75000"/>
                  </a:schemeClr>
                </a:solidFill>
              </a:rPr>
              <a:t>Muun</a:t>
            </a:r>
            <a:r>
              <a:rPr lang="es-PE" dirty="0">
                <a:solidFill>
                  <a:schemeClr val="accent6">
                    <a:lumMod val="75000"/>
                  </a:schemeClr>
                </a:solidFill>
              </a:rPr>
              <a:t> </a:t>
            </a:r>
            <a:r>
              <a:rPr lang="es-PE" dirty="0" err="1">
                <a:solidFill>
                  <a:schemeClr val="accent6">
                    <a:lumMod val="75000"/>
                  </a:schemeClr>
                </a:solidFill>
              </a:rPr>
              <a:t>Yachay</a:t>
            </a:r>
            <a:r>
              <a:rPr lang="es-PE" dirty="0">
                <a:solidFill>
                  <a:schemeClr val="accent6">
                    <a:lumMod val="75000"/>
                  </a:schemeClr>
                </a:solidFill>
              </a:rPr>
              <a:t> </a:t>
            </a:r>
            <a:r>
              <a:rPr lang="es-PE" dirty="0" err="1">
                <a:solidFill>
                  <a:schemeClr val="accent6">
                    <a:lumMod val="75000"/>
                  </a:schemeClr>
                </a:solidFill>
              </a:rPr>
              <a:t>Ainau</a:t>
            </a:r>
            <a:r>
              <a:rPr lang="es-PE" dirty="0">
                <a:solidFill>
                  <a:schemeClr val="accent6">
                    <a:lumMod val="75000"/>
                  </a:schemeClr>
                </a:solidFill>
              </a:rPr>
              <a:t>, articulando conocimiento pedagógico y ancestral dando énfasis en lo intercultural como oportunidad de aprendizaje en el logro de competencias.</a:t>
            </a:r>
          </a:p>
        </p:txBody>
      </p:sp>
      <p:sp>
        <p:nvSpPr>
          <p:cNvPr id="457" name="Google Shape;457;p78"/>
          <p:cNvSpPr txBox="1"/>
          <p:nvPr/>
        </p:nvSpPr>
        <p:spPr>
          <a:xfrm>
            <a:off x="381500" y="890539"/>
            <a:ext cx="5983768" cy="923299"/>
          </a:xfrm>
          <a:prstGeom prst="rect">
            <a:avLst/>
          </a:prstGeom>
          <a:solidFill>
            <a:srgbClr val="7D3583"/>
          </a:solidFill>
          <a:ln>
            <a:noFill/>
          </a:ln>
        </p:spPr>
        <p:txBody>
          <a:bodyPr spcFirstLastPara="1" wrap="square" lIns="91425" tIns="91425" rIns="91425" bIns="91425" anchor="t" anchorCtr="0">
            <a:spAutoFit/>
          </a:bodyPr>
          <a:lstStyle/>
          <a:p>
            <a:pPr marL="87312" marR="0" lvl="1" indent="0" algn="l" rtl="0">
              <a:lnSpc>
                <a:spcPct val="100000"/>
              </a:lnSpc>
              <a:spcBef>
                <a:spcPts val="0"/>
              </a:spcBef>
              <a:spcAft>
                <a:spcPts val="0"/>
              </a:spcAft>
              <a:buNone/>
            </a:pPr>
            <a:r>
              <a:rPr lang="es-PE" sz="2400" b="1" i="0" u="none" strike="noStrike" cap="small" dirty="0">
                <a:solidFill>
                  <a:schemeClr val="lt1"/>
                </a:solidFill>
                <a:latin typeface="Open Sans"/>
                <a:ea typeface="Open Sans"/>
                <a:cs typeface="Open Sans"/>
                <a:sym typeface="Open Sans"/>
              </a:rPr>
              <a:t>Tipología 2: Fortalecimiento de la comunidad educativa</a:t>
            </a:r>
            <a:endParaRPr sz="1050" b="0" i="0" u="none" strike="noStrike" cap="none" dirty="0">
              <a:solidFill>
                <a:schemeClr val="lt1"/>
              </a:solidFill>
              <a:latin typeface="Arial"/>
              <a:ea typeface="Arial"/>
              <a:cs typeface="Arial"/>
              <a:sym typeface="Arial"/>
            </a:endParaRPr>
          </a:p>
        </p:txBody>
      </p:sp>
      <p:pic>
        <p:nvPicPr>
          <p:cNvPr id="458" name="Google Shape;458;p78"/>
          <p:cNvPicPr preferRelativeResize="0"/>
          <p:nvPr/>
        </p:nvPicPr>
        <p:blipFill rotWithShape="1">
          <a:blip r:embed="rId3">
            <a:alphaModFix/>
          </a:blip>
          <a:srcRect/>
          <a:stretch/>
        </p:blipFill>
        <p:spPr>
          <a:xfrm>
            <a:off x="0" y="0"/>
            <a:ext cx="12009120" cy="892907"/>
          </a:xfrm>
          <a:prstGeom prst="rect">
            <a:avLst/>
          </a:prstGeom>
          <a:noFill/>
          <a:ln>
            <a:noFill/>
          </a:ln>
        </p:spPr>
      </p:pic>
      <p:pic>
        <p:nvPicPr>
          <p:cNvPr id="459" name="Google Shape;459;p78"/>
          <p:cNvPicPr preferRelativeResize="0"/>
          <p:nvPr/>
        </p:nvPicPr>
        <p:blipFill rotWithShape="1">
          <a:blip r:embed="rId4">
            <a:alphaModFix/>
          </a:blip>
          <a:srcRect/>
          <a:stretch/>
        </p:blipFill>
        <p:spPr>
          <a:xfrm flipH="1">
            <a:off x="8140042" y="3212326"/>
            <a:ext cx="2743201" cy="2937063"/>
          </a:xfrm>
          <a:prstGeom prst="rect">
            <a:avLst/>
          </a:prstGeom>
          <a:noFill/>
          <a:ln>
            <a:noFill/>
          </a:ln>
        </p:spPr>
      </p:pic>
      <p:sp>
        <p:nvSpPr>
          <p:cNvPr id="8" name="Google Shape;456;p78">
            <a:extLst>
              <a:ext uri="{FF2B5EF4-FFF2-40B4-BE49-F238E27FC236}">
                <a16:creationId xmlns:a16="http://schemas.microsoft.com/office/drawing/2014/main" id="{4203EC93-9BDF-4927-8999-707910DF9A07}"/>
              </a:ext>
            </a:extLst>
          </p:cNvPr>
          <p:cNvSpPr txBox="1"/>
          <p:nvPr/>
        </p:nvSpPr>
        <p:spPr>
          <a:xfrm>
            <a:off x="216130" y="3624628"/>
            <a:ext cx="7153868" cy="3139291"/>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1800" b="1" i="0" u="none" strike="noStrike" cap="none" dirty="0">
                <a:solidFill>
                  <a:schemeClr val="accent6">
                    <a:lumMod val="75000"/>
                  </a:schemeClr>
                </a:solidFill>
                <a:latin typeface="Calibri"/>
                <a:ea typeface="Calibri"/>
                <a:cs typeface="Calibri"/>
                <a:sym typeface="Calibri"/>
              </a:rPr>
              <a:t>Proyecto: “META: (Múltiples Estrategias para Trabajar y Desarrollar Aprendizajes)”</a:t>
            </a:r>
          </a:p>
          <a:p>
            <a:pPr marL="0" marR="0" lvl="0" indent="0" algn="just" rtl="0">
              <a:lnSpc>
                <a:spcPct val="100000"/>
              </a:lnSpc>
              <a:spcBef>
                <a:spcPts val="0"/>
              </a:spcBef>
              <a:spcAft>
                <a:spcPts val="0"/>
              </a:spcAft>
              <a:buClr>
                <a:srgbClr val="000000"/>
              </a:buClr>
              <a:buSzPts val="1400"/>
              <a:buFont typeface="Arial"/>
              <a:buNone/>
            </a:pPr>
            <a:r>
              <a:rPr lang="es-PE" i="0" u="none" strike="noStrike" cap="none" dirty="0">
                <a:solidFill>
                  <a:schemeClr val="accent6">
                    <a:lumMod val="75000"/>
                  </a:schemeClr>
                </a:solidFill>
                <a:latin typeface="Calibri"/>
                <a:ea typeface="Calibri"/>
                <a:cs typeface="Calibri"/>
                <a:sym typeface="Calibri"/>
              </a:rPr>
              <a:t>Promover la autonomía en los estudiantes para la gestión de sus aprendizajes.</a:t>
            </a:r>
          </a:p>
          <a:p>
            <a:pPr marL="0" marR="0" lvl="0" indent="0" algn="just" rtl="0">
              <a:lnSpc>
                <a:spcPct val="100000"/>
              </a:lnSpc>
              <a:spcBef>
                <a:spcPts val="0"/>
              </a:spcBef>
              <a:spcAft>
                <a:spcPts val="0"/>
              </a:spcAft>
              <a:buClr>
                <a:srgbClr val="000000"/>
              </a:buClr>
              <a:buSzPts val="1400"/>
              <a:buFont typeface="Arial"/>
              <a:buNone/>
            </a:pPr>
            <a:r>
              <a:rPr lang="es-PE" i="0" u="none" strike="noStrike" cap="none" dirty="0">
                <a:solidFill>
                  <a:schemeClr val="accent6">
                    <a:lumMod val="75000"/>
                  </a:schemeClr>
                </a:solidFill>
                <a:latin typeface="Calibri"/>
                <a:ea typeface="Calibri"/>
                <a:cs typeface="Calibri"/>
                <a:sym typeface="Calibri"/>
              </a:rPr>
              <a:t>Las estrategias propuestas tienen como hilo conductor el desarrollo de la autonomía de los estudiantes. Esto se hace a través de espacios y nuevas formas para la investigación, la lectura en la familia, evaluación formativa, aulas especializadas, trabajo diferenciado, docencia compartida, tecnología móvil y espacios de emprendimiento.</a:t>
            </a:r>
          </a:p>
          <a:p>
            <a:pPr marL="0" marR="0" lvl="0" indent="0" algn="just" rtl="0">
              <a:lnSpc>
                <a:spcPct val="100000"/>
              </a:lnSpc>
              <a:spcBef>
                <a:spcPts val="0"/>
              </a:spcBef>
              <a:spcAft>
                <a:spcPts val="0"/>
              </a:spcAft>
              <a:buClr>
                <a:srgbClr val="000000"/>
              </a:buClr>
              <a:buSzPts val="1400"/>
              <a:buFont typeface="Arial"/>
              <a:buNone/>
            </a:pPr>
            <a:r>
              <a:rPr lang="es-PE" i="0" u="none" strike="noStrike" cap="none" dirty="0">
                <a:solidFill>
                  <a:schemeClr val="accent6">
                    <a:lumMod val="75000"/>
                  </a:schemeClr>
                </a:solidFill>
                <a:latin typeface="Calibri"/>
                <a:ea typeface="Calibri"/>
                <a:cs typeface="Calibri"/>
                <a:sym typeface="Calibri"/>
              </a:rPr>
              <a:t>La propuesta, además, esta alineada a cuatro ejes: El aprendizaje servicio una propuesta didáctica para desarrollar habilidades blandas y abordar las problemáticas de la comunidad, las aulas funcionales y tecnología móvil que brinda espacios para motivar el aprendizaje, la familia y la escuela como socios para alcanzar el máximo potencial de desarrollo, y aprendizaje de los estudiantes y la docencia compartida para atender la diversidad y el aprendizaje diferenciado. </a:t>
            </a:r>
          </a:p>
          <a:p>
            <a:pPr marL="0" marR="0" lvl="0" indent="0" algn="just" rtl="0">
              <a:lnSpc>
                <a:spcPct val="100000"/>
              </a:lnSpc>
              <a:spcBef>
                <a:spcPts val="0"/>
              </a:spcBef>
              <a:spcAft>
                <a:spcPts val="0"/>
              </a:spcAft>
              <a:buClr>
                <a:srgbClr val="000000"/>
              </a:buClr>
              <a:buSzPts val="1400"/>
              <a:buFont typeface="Arial"/>
              <a:buNone/>
            </a:pPr>
            <a:endParaRPr sz="1600" i="0" u="none" strike="noStrike" cap="none" dirty="0">
              <a:solidFill>
                <a:schemeClr val="accent6">
                  <a:lumMod val="75000"/>
                </a:schemeClr>
              </a:solidFill>
              <a:latin typeface="Calibri"/>
              <a:ea typeface="Calibri"/>
              <a:cs typeface="Calibri"/>
              <a:sym typeface="Calibri"/>
            </a:endParaRPr>
          </a:p>
        </p:txBody>
      </p:sp>
    </p:spTree>
    <p:extLst>
      <p:ext uri="{BB962C8B-B14F-4D97-AF65-F5344CB8AC3E}">
        <p14:creationId xmlns:p14="http://schemas.microsoft.com/office/powerpoint/2010/main" val="273908550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6" name="Google Shape;466;p79"/>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12</a:t>
            </a:fld>
            <a:endParaRPr/>
          </a:p>
        </p:txBody>
      </p:sp>
      <p:sp>
        <p:nvSpPr>
          <p:cNvPr id="467" name="Google Shape;467;p79"/>
          <p:cNvSpPr txBox="1"/>
          <p:nvPr/>
        </p:nvSpPr>
        <p:spPr>
          <a:xfrm>
            <a:off x="2169226" y="1821597"/>
            <a:ext cx="3134294" cy="4339619"/>
          </a:xfrm>
          <a:prstGeom prst="rect">
            <a:avLst/>
          </a:prstGeom>
          <a:solidFill>
            <a:srgbClr val="D0B6D3"/>
          </a:solidFill>
          <a:ln>
            <a:noFill/>
          </a:ln>
        </p:spPr>
        <p:txBody>
          <a:bodyPr spcFirstLastPara="1" wrap="square" lIns="91425" tIns="91425" rIns="91425" bIns="91425" anchor="t" anchorCtr="0">
            <a:spAutoFit/>
          </a:bodyPr>
          <a:lstStyle/>
          <a:p>
            <a:pPr marL="87312" marR="0" lvl="3" indent="0" algn="just" rtl="0">
              <a:lnSpc>
                <a:spcPct val="100000"/>
              </a:lnSpc>
              <a:spcBef>
                <a:spcPts val="0"/>
              </a:spcBef>
              <a:spcAft>
                <a:spcPts val="0"/>
              </a:spcAft>
              <a:buClr>
                <a:srgbClr val="000000"/>
              </a:buClr>
              <a:buSzPts val="1500"/>
              <a:buFont typeface="Arial"/>
              <a:buNone/>
            </a:pPr>
            <a:r>
              <a:rPr lang="es-PE" sz="1500" b="0" i="0" u="none" strike="noStrike" cap="none" dirty="0">
                <a:solidFill>
                  <a:srgbClr val="222A34"/>
                </a:solidFill>
                <a:latin typeface="Calibri"/>
                <a:ea typeface="Calibri"/>
                <a:cs typeface="Calibri"/>
                <a:sym typeface="Calibri"/>
              </a:rPr>
              <a:t>Se presentan proyectos de desarrollo del aprendizaje basado en proyectos, integradores, que involucren la creatividad de los estudiantes y lleve a prototipar productos como respuesta a los problemas o desafíos planteados.</a:t>
            </a:r>
            <a:endParaRPr sz="1500" b="0" i="0" u="none" strike="noStrike" cap="none" dirty="0">
              <a:solidFill>
                <a:srgbClr val="222A34"/>
              </a:solidFill>
              <a:latin typeface="Arial"/>
              <a:ea typeface="Arial"/>
              <a:cs typeface="Arial"/>
              <a:sym typeface="Arial"/>
            </a:endParaRPr>
          </a:p>
          <a:p>
            <a:pPr marL="87312" marR="0" lvl="3" indent="93663" algn="just" rtl="0">
              <a:lnSpc>
                <a:spcPct val="100000"/>
              </a:lnSpc>
              <a:spcBef>
                <a:spcPts val="0"/>
              </a:spcBef>
              <a:spcAft>
                <a:spcPts val="0"/>
              </a:spcAft>
              <a:buClr>
                <a:srgbClr val="000000"/>
              </a:buClr>
              <a:buSzPts val="1500"/>
              <a:buFont typeface="Arial"/>
              <a:buNone/>
            </a:pPr>
            <a:endParaRPr sz="1500" b="0" i="0" u="none" strike="noStrike" cap="none" dirty="0">
              <a:solidFill>
                <a:srgbClr val="222A34"/>
              </a:solidFill>
              <a:latin typeface="Calibri"/>
              <a:ea typeface="Calibri"/>
              <a:cs typeface="Calibri"/>
              <a:sym typeface="Calibri"/>
            </a:endParaRPr>
          </a:p>
          <a:p>
            <a:pPr marL="87312" marR="0" lvl="3" indent="0" algn="just" rtl="0">
              <a:lnSpc>
                <a:spcPct val="100000"/>
              </a:lnSpc>
              <a:spcBef>
                <a:spcPts val="0"/>
              </a:spcBef>
              <a:spcAft>
                <a:spcPts val="0"/>
              </a:spcAft>
              <a:buClr>
                <a:srgbClr val="000000"/>
              </a:buClr>
              <a:buSzPts val="1500"/>
              <a:buFont typeface="Arial"/>
              <a:buNone/>
            </a:pPr>
            <a:r>
              <a:rPr lang="es-PE" sz="1500" b="0" i="0" u="none" strike="noStrike" cap="none" dirty="0">
                <a:solidFill>
                  <a:srgbClr val="222A34"/>
                </a:solidFill>
                <a:latin typeface="Calibri"/>
                <a:ea typeface="Calibri"/>
                <a:cs typeface="Calibri"/>
                <a:sym typeface="Calibri"/>
              </a:rPr>
              <a:t>Esta tipología también agrupa a las innovaciones que tengan como objetivo implementar la metodología STEAM+H. Eso significa que en base a proyectos multidisciplinarios los estudiantes aprenden de manera simultánea ciencia, tecnología, ingeniería, arte, matemáticas y humanidades (habilidades blandas).</a:t>
            </a:r>
            <a:endParaRPr sz="1500" b="0" i="0" u="none" strike="noStrike" cap="none" dirty="0">
              <a:solidFill>
                <a:srgbClr val="222A34"/>
              </a:solidFill>
              <a:latin typeface="Arial"/>
              <a:ea typeface="Arial"/>
              <a:cs typeface="Arial"/>
              <a:sym typeface="Arial"/>
            </a:endParaRPr>
          </a:p>
        </p:txBody>
      </p:sp>
      <p:sp>
        <p:nvSpPr>
          <p:cNvPr id="468" name="Google Shape;468;p79"/>
          <p:cNvSpPr txBox="1"/>
          <p:nvPr/>
        </p:nvSpPr>
        <p:spPr>
          <a:xfrm>
            <a:off x="323801" y="908746"/>
            <a:ext cx="10003962" cy="553968"/>
          </a:xfrm>
          <a:prstGeom prst="rect">
            <a:avLst/>
          </a:prstGeom>
          <a:solidFill>
            <a:srgbClr val="7D3583"/>
          </a:solidFill>
          <a:ln>
            <a:noFill/>
          </a:ln>
        </p:spPr>
        <p:txBody>
          <a:bodyPr spcFirstLastPara="1" wrap="square" lIns="91425" tIns="91425" rIns="91425" bIns="91425" anchor="t" anchorCtr="0">
            <a:spAutoFit/>
          </a:bodyPr>
          <a:lstStyle/>
          <a:p>
            <a:pPr marL="87312" marR="0" lvl="1" indent="-87312" algn="l" rtl="0">
              <a:lnSpc>
                <a:spcPct val="100000"/>
              </a:lnSpc>
              <a:spcBef>
                <a:spcPts val="0"/>
              </a:spcBef>
              <a:spcAft>
                <a:spcPts val="0"/>
              </a:spcAft>
              <a:buNone/>
            </a:pPr>
            <a:r>
              <a:rPr lang="es-PE" sz="2400" b="1" i="0" u="none" strike="noStrike" cap="small" dirty="0">
                <a:solidFill>
                  <a:schemeClr val="lt1"/>
                </a:solidFill>
                <a:latin typeface="Open Sans"/>
                <a:ea typeface="Open Sans"/>
                <a:cs typeface="Open Sans"/>
                <a:sym typeface="Open Sans"/>
              </a:rPr>
              <a:t>Tipología 3: Aprendizaje por proyectos y/o metodologías activas</a:t>
            </a:r>
            <a:endParaRPr sz="1050" b="0" i="0" u="none" strike="noStrike" cap="none" dirty="0">
              <a:solidFill>
                <a:schemeClr val="lt1"/>
              </a:solidFill>
              <a:latin typeface="Arial"/>
              <a:ea typeface="Arial"/>
              <a:cs typeface="Arial"/>
              <a:sym typeface="Arial"/>
            </a:endParaRPr>
          </a:p>
        </p:txBody>
      </p:sp>
      <p:pic>
        <p:nvPicPr>
          <p:cNvPr id="469" name="Google Shape;469;p79"/>
          <p:cNvPicPr preferRelativeResize="0"/>
          <p:nvPr/>
        </p:nvPicPr>
        <p:blipFill rotWithShape="1">
          <a:blip r:embed="rId3">
            <a:alphaModFix/>
          </a:blip>
          <a:srcRect/>
          <a:stretch/>
        </p:blipFill>
        <p:spPr>
          <a:xfrm>
            <a:off x="0" y="7498"/>
            <a:ext cx="12192000" cy="960730"/>
          </a:xfrm>
          <a:prstGeom prst="rect">
            <a:avLst/>
          </a:prstGeom>
          <a:noFill/>
          <a:ln>
            <a:noFill/>
          </a:ln>
        </p:spPr>
      </p:pic>
      <p:pic>
        <p:nvPicPr>
          <p:cNvPr id="470" name="Google Shape;470;p79"/>
          <p:cNvPicPr preferRelativeResize="0"/>
          <p:nvPr/>
        </p:nvPicPr>
        <p:blipFill rotWithShape="1">
          <a:blip r:embed="rId4">
            <a:alphaModFix/>
          </a:blip>
          <a:srcRect/>
          <a:stretch/>
        </p:blipFill>
        <p:spPr>
          <a:xfrm>
            <a:off x="270275" y="1701429"/>
            <a:ext cx="1993565" cy="4836057"/>
          </a:xfrm>
          <a:prstGeom prst="rect">
            <a:avLst/>
          </a:prstGeom>
          <a:noFill/>
          <a:ln>
            <a:noFill/>
          </a:ln>
        </p:spPr>
      </p:pic>
      <p:sp>
        <p:nvSpPr>
          <p:cNvPr id="8" name="Google Shape;465;p79">
            <a:extLst>
              <a:ext uri="{FF2B5EF4-FFF2-40B4-BE49-F238E27FC236}">
                <a16:creationId xmlns:a16="http://schemas.microsoft.com/office/drawing/2014/main" id="{89F99008-F321-4CC1-BE91-A118C2D7473F}"/>
              </a:ext>
            </a:extLst>
          </p:cNvPr>
          <p:cNvSpPr txBox="1">
            <a:spLocks/>
          </p:cNvSpPr>
          <p:nvPr/>
        </p:nvSpPr>
        <p:spPr>
          <a:xfrm>
            <a:off x="5469775" y="1870773"/>
            <a:ext cx="6451950" cy="2487559"/>
          </a:xfrm>
          <a:prstGeom prst="rect">
            <a:avLst/>
          </a:prstGeom>
          <a:noFill/>
          <a:ln>
            <a:noFill/>
          </a:ln>
        </p:spPr>
        <p:txBody>
          <a:bodyPr spcFirstLastPara="1" wrap="square" lIns="91425" tIns="45700" rIns="91425" bIns="45700" anchor="t" anchorCtr="0">
            <a:normAutofit fontScale="25000" lnSpcReduction="20000"/>
          </a:bodyPr>
          <a:lstStyle>
            <a:defPPr marR="0" lvl="0" algn="l" rtl="0">
              <a:lnSpc>
                <a:spcPct val="100000"/>
              </a:lnSpc>
              <a:spcBef>
                <a:spcPts val="0"/>
              </a:spcBef>
              <a:spcAft>
                <a:spcPts val="0"/>
              </a:spcAft>
            </a:defPPr>
            <a:lvl1pPr marL="457200" marR="0" lvl="0" indent="-342900" algn="l" rtl="0">
              <a:lnSpc>
                <a:spcPct val="90000"/>
              </a:lnSpc>
              <a:spcBef>
                <a:spcPts val="900"/>
              </a:spcBef>
              <a:spcAft>
                <a:spcPts val="0"/>
              </a:spcAft>
              <a:buClr>
                <a:schemeClr val="dk1"/>
              </a:buClr>
              <a:buSzPts val="1800"/>
              <a:buFont typeface="Arial"/>
              <a:buChar char="•"/>
              <a:defRPr sz="2520" b="0" i="0" u="none" strike="noStrike" cap="none">
                <a:solidFill>
                  <a:schemeClr val="dk1"/>
                </a:solidFill>
                <a:latin typeface="Lato"/>
                <a:ea typeface="Lato"/>
                <a:cs typeface="Lato"/>
                <a:sym typeface="Lato"/>
              </a:defRPr>
            </a:lvl1pPr>
            <a:lvl2pPr marL="914400" marR="0" lvl="1" indent="-342900" algn="l" rtl="0">
              <a:lnSpc>
                <a:spcPct val="90000"/>
              </a:lnSpc>
              <a:spcBef>
                <a:spcPts val="450"/>
              </a:spcBef>
              <a:spcAft>
                <a:spcPts val="0"/>
              </a:spcAft>
              <a:buClr>
                <a:schemeClr val="dk1"/>
              </a:buClr>
              <a:buSzPts val="1800"/>
              <a:buFont typeface="Arial"/>
              <a:buChar char="•"/>
              <a:defRPr sz="2160" b="0" i="0" u="none" strike="noStrike" cap="none">
                <a:solidFill>
                  <a:schemeClr val="dk1"/>
                </a:solidFill>
                <a:latin typeface="Lato"/>
                <a:ea typeface="Lato"/>
                <a:cs typeface="Lato"/>
                <a:sym typeface="Lato"/>
              </a:defRPr>
            </a:lvl2pPr>
            <a:lvl3pPr marL="1371600" marR="0" lvl="2" indent="-342900" algn="l" rtl="0">
              <a:lnSpc>
                <a:spcPct val="90000"/>
              </a:lnSpc>
              <a:spcBef>
                <a:spcPts val="4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Lato"/>
                <a:ea typeface="Lato"/>
                <a:cs typeface="Lato"/>
                <a:sym typeface="Lato"/>
              </a:defRPr>
            </a:lvl4pPr>
            <a:lvl5pPr marL="2286000" marR="0" lvl="4"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Lato"/>
                <a:ea typeface="Lato"/>
                <a:cs typeface="Lato"/>
                <a:sym typeface="Lato"/>
              </a:defRPr>
            </a:lvl5pPr>
            <a:lvl6pPr marL="2743200" marR="0" lvl="5"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9pPr>
          </a:lstStyle>
          <a:p>
            <a:pPr marL="0" indent="0" algn="ctr">
              <a:buFont typeface="Arial"/>
              <a:buNone/>
            </a:pPr>
            <a:r>
              <a:rPr lang="es-PE" sz="6400" b="1" dirty="0">
                <a:latin typeface="Calibri"/>
                <a:ea typeface="Calibri"/>
                <a:cs typeface="Calibri"/>
                <a:sym typeface="Calibri"/>
              </a:rPr>
              <a:t>Proyecto: “Muro colaborativo”</a:t>
            </a:r>
          </a:p>
          <a:p>
            <a:pPr marL="0" indent="0" algn="ctr">
              <a:buFont typeface="Arial"/>
              <a:buNone/>
            </a:pPr>
            <a:endParaRPr lang="es-PE" sz="6400" b="1" dirty="0">
              <a:latin typeface="Calibri"/>
              <a:ea typeface="Calibri"/>
              <a:cs typeface="Calibri"/>
              <a:sym typeface="Calibri"/>
            </a:endParaRPr>
          </a:p>
          <a:p>
            <a:pPr marL="0" indent="0" algn="just">
              <a:lnSpc>
                <a:spcPct val="120000"/>
              </a:lnSpc>
              <a:spcBef>
                <a:spcPts val="0"/>
              </a:spcBef>
              <a:buFont typeface="Arial"/>
              <a:buNone/>
            </a:pPr>
            <a:r>
              <a:rPr lang="es-PE" sz="6400" dirty="0">
                <a:latin typeface="Calibri"/>
                <a:cs typeface="Calibri"/>
                <a:sym typeface="Calibri"/>
              </a:rPr>
              <a:t>Desarrollar la competencia escribiendo diversos tipos de textos, a través de la estrategia “Muro colaborativo” usando el </a:t>
            </a:r>
            <a:r>
              <a:rPr lang="es-PE" sz="6400" dirty="0" err="1">
                <a:latin typeface="Calibri"/>
                <a:cs typeface="Calibri"/>
                <a:sym typeface="Calibri"/>
              </a:rPr>
              <a:t>Padlet</a:t>
            </a:r>
            <a:r>
              <a:rPr lang="es-PE" sz="6400" dirty="0">
                <a:latin typeface="Calibri"/>
                <a:cs typeface="Calibri"/>
                <a:sym typeface="Calibri"/>
              </a:rPr>
              <a:t>.</a:t>
            </a:r>
          </a:p>
          <a:p>
            <a:pPr marL="0" indent="0" algn="just">
              <a:lnSpc>
                <a:spcPct val="120000"/>
              </a:lnSpc>
              <a:spcBef>
                <a:spcPts val="0"/>
              </a:spcBef>
              <a:buFont typeface="Arial"/>
              <a:buNone/>
            </a:pPr>
            <a:r>
              <a:rPr lang="es-PE" sz="6400" dirty="0">
                <a:latin typeface="Calibri"/>
                <a:cs typeface="Calibri"/>
                <a:sym typeface="Calibri"/>
              </a:rPr>
              <a:t>Plantea que los estudiantes escriban textos a partir de temas de su vida diaria, de esta manera sus producciones se hacen creativas y motivadoras. El Muro Colaborativo o pizarra digital, es presentada a las familias para sensibilizarse y coordinar con ellas el rol que les toca asumir, luego el docente le presenta a los estudiantes, capacitándose en su uso. A partir de ello, el estudiante, desarrolla la producción de textos, tomando en cuenta el plan de escritura, para subirlo en su Muro colaborativo y sea retroalimentada por sus pares y docente. Posteriormente, levanta las observaciones y sube el producto final acompañado de imágenes o videos. Finalmente, la docente elabora libros digitales con las producciones de los estudiantes que son compartidos a sus familias por dispositivos móviles o redes sociales como reconocimiento y motivación.</a:t>
            </a:r>
          </a:p>
          <a:p>
            <a:pPr marL="0" indent="0" algn="just">
              <a:buFont typeface="Arial"/>
              <a:buNone/>
            </a:pPr>
            <a:endParaRPr lang="es-PE" sz="2000" b="1" dirty="0">
              <a:latin typeface="Calibri"/>
              <a:ea typeface="Calibri"/>
              <a:cs typeface="Calibri"/>
              <a:sym typeface="Calibri"/>
            </a:endParaRPr>
          </a:p>
          <a:p>
            <a:pPr marL="0" indent="0" algn="ctr">
              <a:buFont typeface="Arial"/>
              <a:buNone/>
            </a:pPr>
            <a:r>
              <a:rPr lang="es-PE" sz="2000" b="1" dirty="0">
                <a:latin typeface="Calibri"/>
                <a:ea typeface="Calibri"/>
                <a:cs typeface="Calibri"/>
                <a:sym typeface="Calibri"/>
              </a:rPr>
              <a:t> </a:t>
            </a:r>
            <a:endParaRPr lang="es-PE" sz="2800" dirty="0"/>
          </a:p>
        </p:txBody>
      </p:sp>
    </p:spTree>
    <p:extLst>
      <p:ext uri="{BB962C8B-B14F-4D97-AF65-F5344CB8AC3E}">
        <p14:creationId xmlns:p14="http://schemas.microsoft.com/office/powerpoint/2010/main" val="3323770321"/>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7" name="Google Shape;477;p8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13</a:t>
            </a:fld>
            <a:endParaRPr/>
          </a:p>
        </p:txBody>
      </p:sp>
      <p:sp>
        <p:nvSpPr>
          <p:cNvPr id="478" name="Google Shape;478;p80"/>
          <p:cNvSpPr txBox="1"/>
          <p:nvPr/>
        </p:nvSpPr>
        <p:spPr>
          <a:xfrm>
            <a:off x="6266916" y="2111770"/>
            <a:ext cx="2881048" cy="3139291"/>
          </a:xfrm>
          <a:prstGeom prst="rect">
            <a:avLst/>
          </a:prstGeom>
          <a:solidFill>
            <a:srgbClr val="D0B6D3"/>
          </a:solidFill>
          <a:ln>
            <a:noFill/>
          </a:ln>
        </p:spPr>
        <p:txBody>
          <a:bodyPr spcFirstLastPara="1" wrap="square" lIns="91425" tIns="91425" rIns="91425" bIns="91425" anchor="t" anchorCtr="0">
            <a:spAutoFit/>
          </a:bodyPr>
          <a:lstStyle/>
          <a:p>
            <a:pPr marL="87312" marR="92971" lvl="3" indent="0" algn="just" rtl="0">
              <a:lnSpc>
                <a:spcPct val="100000"/>
              </a:lnSpc>
              <a:spcBef>
                <a:spcPts val="0"/>
              </a:spcBef>
              <a:spcAft>
                <a:spcPts val="0"/>
              </a:spcAft>
              <a:buClr>
                <a:srgbClr val="000000"/>
              </a:buClr>
              <a:buSzPts val="1200"/>
              <a:buFont typeface="Arial"/>
              <a:buNone/>
            </a:pPr>
            <a:r>
              <a:rPr lang="es-PE" sz="1600" b="0" i="0" u="none" strike="noStrike" cap="none" dirty="0">
                <a:solidFill>
                  <a:srgbClr val="222A34"/>
                </a:solidFill>
                <a:latin typeface="Calibri"/>
                <a:ea typeface="Calibri"/>
                <a:cs typeface="Calibri"/>
                <a:sym typeface="Calibri"/>
              </a:rPr>
              <a:t>Se presentan proyectos de innovación educativa que tengan como objetivo c</a:t>
            </a:r>
            <a:r>
              <a:rPr lang="es-PE" sz="1600" b="1" i="0" u="none" strike="noStrike" cap="none" dirty="0">
                <a:solidFill>
                  <a:srgbClr val="222A34"/>
                </a:solidFill>
                <a:latin typeface="Calibri"/>
                <a:ea typeface="Calibri"/>
                <a:cs typeface="Calibri"/>
                <a:sym typeface="Calibri"/>
              </a:rPr>
              <a:t>rear y/o adaptar diversos recursos digitales de aprendizaje</a:t>
            </a:r>
            <a:r>
              <a:rPr lang="es-PE" sz="1600" b="0" i="0" u="none" strike="noStrike" cap="none" dirty="0">
                <a:solidFill>
                  <a:srgbClr val="222A34"/>
                </a:solidFill>
                <a:latin typeface="Calibri"/>
                <a:ea typeface="Calibri"/>
                <a:cs typeface="Calibri"/>
                <a:sym typeface="Calibri"/>
              </a:rPr>
              <a:t> para la creación de repositorios de objetos digitales de aprendizaje que promuevan el desarrollo de una o varias de las competencias del CNEB, y favorezcan el aprendizaje interactivo de los estudiantes. </a:t>
            </a:r>
            <a:endParaRPr sz="1600" b="0" i="0" u="none" strike="noStrike" cap="none" dirty="0">
              <a:solidFill>
                <a:srgbClr val="222A34"/>
              </a:solidFill>
              <a:latin typeface="Arial"/>
              <a:ea typeface="Arial"/>
              <a:cs typeface="Arial"/>
              <a:sym typeface="Arial"/>
            </a:endParaRPr>
          </a:p>
        </p:txBody>
      </p:sp>
      <p:sp>
        <p:nvSpPr>
          <p:cNvPr id="479" name="Google Shape;479;p80"/>
          <p:cNvSpPr txBox="1"/>
          <p:nvPr/>
        </p:nvSpPr>
        <p:spPr>
          <a:xfrm>
            <a:off x="742152" y="1013523"/>
            <a:ext cx="9512060" cy="553968"/>
          </a:xfrm>
          <a:prstGeom prst="rect">
            <a:avLst/>
          </a:prstGeom>
          <a:solidFill>
            <a:srgbClr val="7D3583"/>
          </a:solidFill>
          <a:ln>
            <a:noFill/>
          </a:ln>
        </p:spPr>
        <p:txBody>
          <a:bodyPr spcFirstLastPara="1" wrap="square" lIns="91425" tIns="91425" rIns="91425" bIns="91425" anchor="t" anchorCtr="0">
            <a:spAutoFit/>
          </a:bodyPr>
          <a:lstStyle/>
          <a:p>
            <a:pPr marL="87312" marR="0" lvl="1" indent="0" algn="l" rtl="0">
              <a:lnSpc>
                <a:spcPct val="100000"/>
              </a:lnSpc>
              <a:spcBef>
                <a:spcPts val="0"/>
              </a:spcBef>
              <a:spcAft>
                <a:spcPts val="0"/>
              </a:spcAft>
              <a:buNone/>
            </a:pPr>
            <a:r>
              <a:rPr lang="es-PE" sz="2400" b="1" i="0" u="none" strike="noStrike" cap="small">
                <a:solidFill>
                  <a:schemeClr val="lt1"/>
                </a:solidFill>
                <a:latin typeface="Open Sans"/>
                <a:ea typeface="Open Sans"/>
                <a:cs typeface="Open Sans"/>
                <a:sym typeface="Open Sans"/>
              </a:rPr>
              <a:t>Tipología 4: Desarrollo de recursos digitales de aprendizaje</a:t>
            </a:r>
            <a:endParaRPr/>
          </a:p>
        </p:txBody>
      </p:sp>
      <p:pic>
        <p:nvPicPr>
          <p:cNvPr id="480" name="Google Shape;480;p80"/>
          <p:cNvPicPr preferRelativeResize="0"/>
          <p:nvPr/>
        </p:nvPicPr>
        <p:blipFill rotWithShape="1">
          <a:blip r:embed="rId3">
            <a:alphaModFix/>
          </a:blip>
          <a:srcRect/>
          <a:stretch/>
        </p:blipFill>
        <p:spPr>
          <a:xfrm>
            <a:off x="0" y="7498"/>
            <a:ext cx="12192000" cy="960730"/>
          </a:xfrm>
          <a:prstGeom prst="rect">
            <a:avLst/>
          </a:prstGeom>
          <a:noFill/>
          <a:ln>
            <a:noFill/>
          </a:ln>
        </p:spPr>
      </p:pic>
      <p:pic>
        <p:nvPicPr>
          <p:cNvPr id="481" name="Google Shape;481;p80"/>
          <p:cNvPicPr preferRelativeResize="0"/>
          <p:nvPr/>
        </p:nvPicPr>
        <p:blipFill rotWithShape="1">
          <a:blip r:embed="rId4">
            <a:alphaModFix/>
          </a:blip>
          <a:srcRect/>
          <a:stretch/>
        </p:blipFill>
        <p:spPr>
          <a:xfrm>
            <a:off x="9147964" y="1845053"/>
            <a:ext cx="2617054" cy="3967018"/>
          </a:xfrm>
          <a:prstGeom prst="rect">
            <a:avLst/>
          </a:prstGeom>
          <a:noFill/>
          <a:ln>
            <a:noFill/>
          </a:ln>
        </p:spPr>
      </p:pic>
      <p:sp>
        <p:nvSpPr>
          <p:cNvPr id="8" name="Google Shape;476;p80">
            <a:extLst>
              <a:ext uri="{FF2B5EF4-FFF2-40B4-BE49-F238E27FC236}">
                <a16:creationId xmlns:a16="http://schemas.microsoft.com/office/drawing/2014/main" id="{3EB9FD27-B087-4D65-9806-BCE4F928A805}"/>
              </a:ext>
            </a:extLst>
          </p:cNvPr>
          <p:cNvSpPr txBox="1">
            <a:spLocks/>
          </p:cNvSpPr>
          <p:nvPr/>
        </p:nvSpPr>
        <p:spPr>
          <a:xfrm>
            <a:off x="426982" y="1845053"/>
            <a:ext cx="5766736" cy="4511297"/>
          </a:xfrm>
          <a:prstGeom prst="rect">
            <a:avLst/>
          </a:prstGeom>
          <a:noFill/>
          <a:ln>
            <a:noFill/>
          </a:ln>
        </p:spPr>
        <p:txBody>
          <a:bodyPr spcFirstLastPara="1" wrap="square" lIns="91425" tIns="45700" rIns="91425" bIns="45700" anchor="t" anchorCtr="0">
            <a:normAutofit fontScale="62500" lnSpcReduction="20000"/>
          </a:bodyPr>
          <a:lstStyle>
            <a:defPPr marR="0" lvl="0" algn="l" rtl="0">
              <a:lnSpc>
                <a:spcPct val="100000"/>
              </a:lnSpc>
              <a:spcBef>
                <a:spcPts val="0"/>
              </a:spcBef>
              <a:spcAft>
                <a:spcPts val="0"/>
              </a:spcAft>
            </a:defPPr>
            <a:lvl1pPr marL="457200" marR="0" lvl="0" indent="-342900" algn="l" rtl="0">
              <a:lnSpc>
                <a:spcPct val="90000"/>
              </a:lnSpc>
              <a:spcBef>
                <a:spcPts val="900"/>
              </a:spcBef>
              <a:spcAft>
                <a:spcPts val="0"/>
              </a:spcAft>
              <a:buClr>
                <a:schemeClr val="dk1"/>
              </a:buClr>
              <a:buSzPts val="1800"/>
              <a:buFont typeface="Arial"/>
              <a:buChar char="•"/>
              <a:defRPr sz="2520" b="0" i="0" u="none" strike="noStrike" cap="none">
                <a:solidFill>
                  <a:schemeClr val="dk1"/>
                </a:solidFill>
                <a:latin typeface="Lato"/>
                <a:ea typeface="Lato"/>
                <a:cs typeface="Lato"/>
                <a:sym typeface="Lato"/>
              </a:defRPr>
            </a:lvl1pPr>
            <a:lvl2pPr marL="914400" marR="0" lvl="1" indent="-342900" algn="l" rtl="0">
              <a:lnSpc>
                <a:spcPct val="90000"/>
              </a:lnSpc>
              <a:spcBef>
                <a:spcPts val="450"/>
              </a:spcBef>
              <a:spcAft>
                <a:spcPts val="0"/>
              </a:spcAft>
              <a:buClr>
                <a:schemeClr val="dk1"/>
              </a:buClr>
              <a:buSzPts val="1800"/>
              <a:buFont typeface="Arial"/>
              <a:buChar char="•"/>
              <a:defRPr sz="2160" b="0" i="0" u="none" strike="noStrike" cap="none">
                <a:solidFill>
                  <a:schemeClr val="dk1"/>
                </a:solidFill>
                <a:latin typeface="Lato"/>
                <a:ea typeface="Lato"/>
                <a:cs typeface="Lato"/>
                <a:sym typeface="Lato"/>
              </a:defRPr>
            </a:lvl2pPr>
            <a:lvl3pPr marL="1371600" marR="0" lvl="2" indent="-342900" algn="l" rtl="0">
              <a:lnSpc>
                <a:spcPct val="90000"/>
              </a:lnSpc>
              <a:spcBef>
                <a:spcPts val="450"/>
              </a:spcBef>
              <a:spcAft>
                <a:spcPts val="0"/>
              </a:spcAft>
              <a:buClr>
                <a:schemeClr val="dk1"/>
              </a:buClr>
              <a:buSzPts val="1800"/>
              <a:buFont typeface="Arial"/>
              <a:buChar char="•"/>
              <a:defRPr sz="1800" b="0" i="0" u="none" strike="noStrike" cap="none">
                <a:solidFill>
                  <a:schemeClr val="dk1"/>
                </a:solidFill>
                <a:latin typeface="Lato"/>
                <a:ea typeface="Lato"/>
                <a:cs typeface="Lato"/>
                <a:sym typeface="Lato"/>
              </a:defRPr>
            </a:lvl3pPr>
            <a:lvl4pPr marL="1828800" marR="0" lvl="3"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Lato"/>
                <a:ea typeface="Lato"/>
                <a:cs typeface="Lato"/>
                <a:sym typeface="Lato"/>
              </a:defRPr>
            </a:lvl4pPr>
            <a:lvl5pPr marL="2286000" marR="0" lvl="4"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Lato"/>
                <a:ea typeface="Lato"/>
                <a:cs typeface="Lato"/>
                <a:sym typeface="Lato"/>
              </a:defRPr>
            </a:lvl5pPr>
            <a:lvl6pPr marL="2743200" marR="0" lvl="5"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450"/>
              </a:spcBef>
              <a:spcAft>
                <a:spcPts val="0"/>
              </a:spcAft>
              <a:buClr>
                <a:schemeClr val="dk1"/>
              </a:buClr>
              <a:buSzPts val="1800"/>
              <a:buFont typeface="Arial"/>
              <a:buChar char="•"/>
              <a:defRPr sz="1620" b="0" i="0" u="none" strike="noStrike" cap="none">
                <a:solidFill>
                  <a:schemeClr val="dk1"/>
                </a:solidFill>
                <a:latin typeface="Calibri"/>
                <a:ea typeface="Calibri"/>
                <a:cs typeface="Calibri"/>
                <a:sym typeface="Calibri"/>
              </a:defRPr>
            </a:lvl9pPr>
          </a:lstStyle>
          <a:p>
            <a:pPr marL="0" indent="0" algn="ctr">
              <a:lnSpc>
                <a:spcPct val="120000"/>
              </a:lnSpc>
              <a:spcBef>
                <a:spcPts val="0"/>
              </a:spcBef>
              <a:buFont typeface="Arial"/>
              <a:buNone/>
            </a:pPr>
            <a:r>
              <a:rPr lang="es-PE" sz="2900" b="1" dirty="0">
                <a:latin typeface="Calibri"/>
                <a:ea typeface="Calibri"/>
                <a:cs typeface="Calibri"/>
                <a:sym typeface="Calibri"/>
              </a:rPr>
              <a:t>Proyecto: “Propuesta didáctica de Ciencia y Tecnología”</a:t>
            </a:r>
          </a:p>
          <a:p>
            <a:pPr marL="0" indent="0" algn="ctr">
              <a:lnSpc>
                <a:spcPct val="120000"/>
              </a:lnSpc>
              <a:spcBef>
                <a:spcPts val="0"/>
              </a:spcBef>
              <a:buFont typeface="Arial"/>
              <a:buNone/>
            </a:pPr>
            <a:endParaRPr lang="es-PE" sz="2900" b="1" dirty="0">
              <a:latin typeface="Calibri"/>
              <a:ea typeface="Calibri"/>
              <a:cs typeface="Calibri"/>
              <a:sym typeface="Calibri"/>
            </a:endParaRPr>
          </a:p>
          <a:p>
            <a:pPr marL="0" indent="0" algn="just">
              <a:lnSpc>
                <a:spcPct val="120000"/>
              </a:lnSpc>
              <a:spcBef>
                <a:spcPts val="0"/>
              </a:spcBef>
              <a:buFont typeface="Arial"/>
              <a:buNone/>
            </a:pPr>
            <a:r>
              <a:rPr lang="es-PE" sz="2900" dirty="0">
                <a:latin typeface="Calibri"/>
                <a:cs typeface="Calibri"/>
                <a:sym typeface="Calibri"/>
              </a:rPr>
              <a:t>Promover la cultura digital o soluciones tecnológicas para resolver problemas del entorno.</a:t>
            </a:r>
          </a:p>
          <a:p>
            <a:pPr marL="0" indent="0" algn="just">
              <a:lnSpc>
                <a:spcPct val="120000"/>
              </a:lnSpc>
              <a:spcBef>
                <a:spcPts val="0"/>
              </a:spcBef>
              <a:buFont typeface="Arial"/>
              <a:buNone/>
            </a:pPr>
            <a:r>
              <a:rPr lang="es-PE" sz="2900" dirty="0">
                <a:latin typeface="Calibri"/>
                <a:cs typeface="Calibri"/>
                <a:sym typeface="Calibri"/>
              </a:rPr>
              <a:t>Consiste en diseñar una propuesta </a:t>
            </a:r>
            <a:r>
              <a:rPr lang="es-PE" sz="2900" dirty="0">
                <a:latin typeface="Calibri"/>
                <a:ea typeface="Calibri"/>
                <a:cs typeface="Calibri"/>
                <a:sym typeface="Calibri"/>
              </a:rPr>
              <a:t>didáctica para la mejora de aprendizajes de ciencia y tecnología utilizando la </a:t>
            </a:r>
            <a:r>
              <a:rPr lang="es-PE" sz="2900" dirty="0" err="1">
                <a:latin typeface="Calibri"/>
                <a:ea typeface="Calibri"/>
                <a:cs typeface="Calibri"/>
                <a:sym typeface="Calibri"/>
              </a:rPr>
              <a:t>fotocompuerta</a:t>
            </a:r>
            <a:r>
              <a:rPr lang="es-PE" sz="2900" dirty="0">
                <a:latin typeface="Calibri"/>
                <a:ea typeface="Calibri"/>
                <a:cs typeface="Calibri"/>
                <a:sym typeface="Calibri"/>
              </a:rPr>
              <a:t> como instrumento tecnológico mediador. Esta estrategia consiste en utilizar la tecnología como herramienta de aprendizaje, utilizando el Software de uso Libre </a:t>
            </a:r>
            <a:r>
              <a:rPr lang="es-PE" sz="2900" dirty="0" err="1">
                <a:latin typeface="Calibri"/>
                <a:ea typeface="Calibri"/>
                <a:cs typeface="Calibri"/>
                <a:sym typeface="Calibri"/>
              </a:rPr>
              <a:t>Physics</a:t>
            </a:r>
            <a:r>
              <a:rPr lang="es-PE" sz="2900" dirty="0">
                <a:latin typeface="Calibri"/>
                <a:ea typeface="Calibri"/>
                <a:cs typeface="Calibri"/>
                <a:sym typeface="Calibri"/>
              </a:rPr>
              <a:t> Sensor extraído de la Universidad Nacional de Colombia con sede Medellín adaptado al contexto de los estudiantes, asimismo promueve el uso de materiales reciclados en la elaboración de la </a:t>
            </a:r>
            <a:r>
              <a:rPr lang="es-PE" sz="2900" dirty="0" err="1">
                <a:latin typeface="Calibri"/>
                <a:ea typeface="Calibri"/>
                <a:cs typeface="Calibri"/>
                <a:sym typeface="Calibri"/>
              </a:rPr>
              <a:t>Fotocompuerta</a:t>
            </a:r>
            <a:r>
              <a:rPr lang="es-PE" sz="2900" dirty="0">
                <a:latin typeface="Calibri"/>
                <a:ea typeface="Calibri"/>
                <a:cs typeface="Calibri"/>
                <a:sym typeface="Calibri"/>
              </a:rPr>
              <a:t>, que promueve la conservación del ambiente y su no contaminación.</a:t>
            </a:r>
          </a:p>
          <a:p>
            <a:pPr marL="0" indent="0" algn="just">
              <a:lnSpc>
                <a:spcPct val="120000"/>
              </a:lnSpc>
              <a:spcBef>
                <a:spcPts val="0"/>
              </a:spcBef>
              <a:buFont typeface="Arial"/>
              <a:buNone/>
            </a:pPr>
            <a:endParaRPr lang="es-PE" sz="2300" dirty="0">
              <a:latin typeface="Calibri"/>
              <a:ea typeface="Calibri"/>
              <a:cs typeface="Calibri"/>
              <a:sym typeface="Calibri"/>
            </a:endParaRPr>
          </a:p>
          <a:p>
            <a:pPr marL="0" indent="0" algn="ctr">
              <a:buFont typeface="Arial"/>
              <a:buNone/>
            </a:pPr>
            <a:endParaRPr lang="es-PE" sz="3200" dirty="0"/>
          </a:p>
        </p:txBody>
      </p:sp>
    </p:spTree>
    <p:extLst>
      <p:ext uri="{BB962C8B-B14F-4D97-AF65-F5344CB8AC3E}">
        <p14:creationId xmlns:p14="http://schemas.microsoft.com/office/powerpoint/2010/main" val="653310910"/>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6"/>
        <p:cNvGrpSpPr/>
        <p:nvPr/>
      </p:nvGrpSpPr>
      <p:grpSpPr>
        <a:xfrm>
          <a:off x="0" y="0"/>
          <a:ext cx="0" cy="0"/>
          <a:chOff x="0" y="0"/>
          <a:chExt cx="0" cy="0"/>
        </a:xfrm>
      </p:grpSpPr>
      <p:sp>
        <p:nvSpPr>
          <p:cNvPr id="487" name="Google Shape;487;p8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14</a:t>
            </a:fld>
            <a:endParaRPr/>
          </a:p>
        </p:txBody>
      </p:sp>
      <p:sp>
        <p:nvSpPr>
          <p:cNvPr id="488" name="Google Shape;488;p81"/>
          <p:cNvSpPr txBox="1"/>
          <p:nvPr/>
        </p:nvSpPr>
        <p:spPr>
          <a:xfrm>
            <a:off x="2517041" y="2438648"/>
            <a:ext cx="3639127" cy="3508623"/>
          </a:xfrm>
          <a:prstGeom prst="rect">
            <a:avLst/>
          </a:prstGeom>
          <a:solidFill>
            <a:srgbClr val="D0B6D3"/>
          </a:solidFill>
          <a:ln>
            <a:noFill/>
          </a:ln>
        </p:spPr>
        <p:txBody>
          <a:bodyPr spcFirstLastPara="1" wrap="square" lIns="91425" tIns="91425" rIns="91425" bIns="91425" anchor="t" anchorCtr="0">
            <a:spAutoFit/>
          </a:bodyPr>
          <a:lstStyle/>
          <a:p>
            <a:pPr marL="87312" marR="0" lvl="3" indent="0" algn="just" rtl="0">
              <a:lnSpc>
                <a:spcPct val="100000"/>
              </a:lnSpc>
              <a:spcBef>
                <a:spcPts val="0"/>
              </a:spcBef>
              <a:spcAft>
                <a:spcPts val="0"/>
              </a:spcAft>
              <a:buClr>
                <a:srgbClr val="000000"/>
              </a:buClr>
              <a:buSzPts val="1200"/>
              <a:buFont typeface="Arial"/>
              <a:buNone/>
            </a:pPr>
            <a:r>
              <a:rPr lang="es-PE" sz="1800" b="0" i="0" u="none" strike="noStrike" cap="none" dirty="0">
                <a:solidFill>
                  <a:srgbClr val="333F4E"/>
                </a:solidFill>
                <a:latin typeface="Calibri"/>
                <a:ea typeface="Calibri"/>
                <a:cs typeface="Calibri"/>
                <a:sym typeface="Calibri"/>
              </a:rPr>
              <a:t>Se presentarán los proyectos de innovación educativa que tengan como objetivo </a:t>
            </a:r>
            <a:r>
              <a:rPr lang="es-PE" sz="1800" b="1" i="0" u="none" strike="noStrike" cap="none" dirty="0">
                <a:solidFill>
                  <a:srgbClr val="333F4E"/>
                </a:solidFill>
                <a:latin typeface="Calibri"/>
                <a:ea typeface="Calibri"/>
                <a:cs typeface="Calibri"/>
                <a:sym typeface="Calibri"/>
              </a:rPr>
              <a:t>diseñar, validar e implementar modelos de evaluación formativa adecuados a Entornos Digitales de Aprendizaje (personales e institucionales), a partir del uso de herramientas digitales</a:t>
            </a:r>
            <a:r>
              <a:rPr lang="es-PE" sz="1800" b="0" i="0" u="none" strike="noStrike" cap="none" dirty="0">
                <a:solidFill>
                  <a:srgbClr val="333F4E"/>
                </a:solidFill>
                <a:latin typeface="Calibri"/>
                <a:ea typeface="Calibri"/>
                <a:cs typeface="Calibri"/>
                <a:sym typeface="Calibri"/>
              </a:rPr>
              <a:t> que favorezcan la autonomía y la autorregulación de los aprendizajes en los estudiantes y del desarrollo docente.</a:t>
            </a:r>
            <a:endParaRPr sz="1800" b="0" i="0" u="none" strike="noStrike" cap="none" dirty="0">
              <a:solidFill>
                <a:srgbClr val="333F4E"/>
              </a:solidFill>
              <a:latin typeface="Arial"/>
              <a:ea typeface="Arial"/>
              <a:cs typeface="Arial"/>
              <a:sym typeface="Arial"/>
            </a:endParaRPr>
          </a:p>
        </p:txBody>
      </p:sp>
      <p:sp>
        <p:nvSpPr>
          <p:cNvPr id="489" name="Google Shape;489;p81"/>
          <p:cNvSpPr txBox="1"/>
          <p:nvPr/>
        </p:nvSpPr>
        <p:spPr>
          <a:xfrm>
            <a:off x="6533804" y="2293413"/>
            <a:ext cx="5412369" cy="4524285"/>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2400" b="1" i="0" u="none" strike="noStrike" cap="none" dirty="0">
                <a:solidFill>
                  <a:schemeClr val="dk1"/>
                </a:solidFill>
                <a:latin typeface="Calibri"/>
                <a:ea typeface="Calibri"/>
                <a:cs typeface="Calibri"/>
                <a:sym typeface="Calibri"/>
              </a:rPr>
              <a:t>Proyecto: “</a:t>
            </a:r>
            <a:r>
              <a:rPr lang="es-PE" sz="2400" b="1" dirty="0">
                <a:solidFill>
                  <a:schemeClr val="dk1"/>
                </a:solidFill>
                <a:latin typeface="Calibri"/>
                <a:ea typeface="Calibri"/>
                <a:cs typeface="Calibri"/>
                <a:sym typeface="Calibri"/>
              </a:rPr>
              <a:t>Retroalimentación Efectiva individual y grupal en un entorno virtual</a:t>
            </a:r>
            <a:r>
              <a:rPr lang="es-PE" sz="2400" b="1" i="0" u="none" strike="noStrike" cap="none" dirty="0">
                <a:solidFill>
                  <a:schemeClr val="dk1"/>
                </a:solidFill>
                <a:latin typeface="Calibri"/>
                <a:ea typeface="Calibri"/>
                <a:cs typeface="Calibri"/>
                <a:sym typeface="Calibri"/>
              </a:rPr>
              <a:t>”</a:t>
            </a:r>
          </a:p>
          <a:p>
            <a:pPr marL="0" marR="0" lvl="0" indent="0" algn="ctr" rtl="0">
              <a:lnSpc>
                <a:spcPct val="100000"/>
              </a:lnSpc>
              <a:spcBef>
                <a:spcPts val="0"/>
              </a:spcBef>
              <a:spcAft>
                <a:spcPts val="0"/>
              </a:spcAft>
              <a:buClr>
                <a:srgbClr val="000000"/>
              </a:buClr>
              <a:buSzPts val="1400"/>
              <a:buFont typeface="Arial"/>
              <a:buNone/>
            </a:pPr>
            <a:endParaRPr lang="es-PE" sz="2400" b="1" i="0" u="none" strike="noStrike" cap="none"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r>
              <a:rPr lang="es-PE" sz="1600" dirty="0">
                <a:solidFill>
                  <a:schemeClr val="dk1"/>
                </a:solidFill>
                <a:latin typeface="Calibri"/>
                <a:cs typeface="Calibri"/>
                <a:sym typeface="Calibri"/>
              </a:rPr>
              <a:t>Retroalimentación Efectiva individual y grupal en un entorno virtual.</a:t>
            </a:r>
          </a:p>
          <a:p>
            <a:pPr marL="0" marR="0" lvl="0" indent="0" algn="just" rtl="0">
              <a:lnSpc>
                <a:spcPct val="100000"/>
              </a:lnSpc>
              <a:spcBef>
                <a:spcPts val="0"/>
              </a:spcBef>
              <a:spcAft>
                <a:spcPts val="0"/>
              </a:spcAft>
              <a:buClr>
                <a:srgbClr val="000000"/>
              </a:buClr>
              <a:buSzPts val="1400"/>
              <a:buFont typeface="Arial"/>
              <a:buNone/>
            </a:pPr>
            <a:r>
              <a:rPr lang="es-PE" sz="1600" dirty="0">
                <a:solidFill>
                  <a:schemeClr val="dk1"/>
                </a:solidFill>
                <a:latin typeface="Calibri"/>
                <a:cs typeface="Calibri"/>
                <a:sym typeface="Calibri"/>
              </a:rPr>
              <a:t>Contribuir con el desarrollo de la autonomía de los estudiantes de secundaria a partir de procesos de retroalimentación y trabajo en equipo que fortalezcan la construcción de sus evidencias.</a:t>
            </a:r>
          </a:p>
          <a:p>
            <a:pPr marL="0" marR="0" lvl="0" indent="0" algn="just" rtl="0">
              <a:lnSpc>
                <a:spcPct val="100000"/>
              </a:lnSpc>
              <a:spcBef>
                <a:spcPts val="0"/>
              </a:spcBef>
              <a:spcAft>
                <a:spcPts val="0"/>
              </a:spcAft>
              <a:buClr>
                <a:srgbClr val="000000"/>
              </a:buClr>
              <a:buSzPts val="1400"/>
              <a:buFont typeface="Arial"/>
              <a:buNone/>
            </a:pPr>
            <a:r>
              <a:rPr lang="es-PE" sz="1600" dirty="0">
                <a:solidFill>
                  <a:schemeClr val="dk1"/>
                </a:solidFill>
                <a:latin typeface="Calibri"/>
                <a:cs typeface="Calibri"/>
                <a:sym typeface="Calibri"/>
              </a:rPr>
              <a:t>Implementar estrategias de retroalimentación a los estudiantes de manera individual y grupal y acompañamiento en tiempo real, durante el desarrollo de actividades y la construcción de evidencias a través del entorno virtual WhatsApp.</a:t>
            </a:r>
          </a:p>
          <a:p>
            <a:pPr marL="0" marR="0" lvl="0" indent="0" algn="just" rtl="0">
              <a:lnSpc>
                <a:spcPct val="100000"/>
              </a:lnSpc>
              <a:spcBef>
                <a:spcPts val="0"/>
              </a:spcBef>
              <a:spcAft>
                <a:spcPts val="0"/>
              </a:spcAft>
              <a:buClr>
                <a:srgbClr val="000000"/>
              </a:buClr>
              <a:buSzPts val="1400"/>
              <a:buFont typeface="Arial"/>
              <a:buNone/>
            </a:pPr>
            <a:endParaRPr lang="es-PE" sz="1600" dirty="0">
              <a:solidFill>
                <a:schemeClr val="dk1"/>
              </a:solidFill>
              <a:latin typeface="Calibri"/>
              <a:cs typeface="Calibri"/>
              <a:sym typeface="Calibri"/>
            </a:endParaRPr>
          </a:p>
          <a:p>
            <a:pPr marL="0" marR="0" lvl="0" indent="0" algn="just" rtl="0">
              <a:lnSpc>
                <a:spcPct val="100000"/>
              </a:lnSpc>
              <a:spcBef>
                <a:spcPts val="0"/>
              </a:spcBef>
              <a:spcAft>
                <a:spcPts val="0"/>
              </a:spcAft>
              <a:buClr>
                <a:srgbClr val="000000"/>
              </a:buClr>
              <a:buSzPts val="1400"/>
              <a:buFont typeface="Arial"/>
              <a:buNone/>
            </a:pPr>
            <a:endParaRPr sz="1800" dirty="0"/>
          </a:p>
        </p:txBody>
      </p:sp>
      <p:sp>
        <p:nvSpPr>
          <p:cNvPr id="490" name="Google Shape;490;p81"/>
          <p:cNvSpPr txBox="1"/>
          <p:nvPr/>
        </p:nvSpPr>
        <p:spPr>
          <a:xfrm>
            <a:off x="454177" y="1182721"/>
            <a:ext cx="6925878" cy="553968"/>
          </a:xfrm>
          <a:prstGeom prst="rect">
            <a:avLst/>
          </a:prstGeom>
          <a:solidFill>
            <a:srgbClr val="7D3583"/>
          </a:solidFill>
          <a:ln>
            <a:noFill/>
          </a:ln>
        </p:spPr>
        <p:txBody>
          <a:bodyPr spcFirstLastPara="1" wrap="square" lIns="91425" tIns="91425" rIns="91425" bIns="91425" anchor="t" anchorCtr="0">
            <a:spAutoFit/>
          </a:bodyPr>
          <a:lstStyle/>
          <a:p>
            <a:pPr marL="87312" marR="0" lvl="1" indent="0" algn="l" rtl="0">
              <a:lnSpc>
                <a:spcPct val="100000"/>
              </a:lnSpc>
              <a:spcBef>
                <a:spcPts val="0"/>
              </a:spcBef>
              <a:spcAft>
                <a:spcPts val="0"/>
              </a:spcAft>
              <a:buNone/>
            </a:pPr>
            <a:r>
              <a:rPr lang="es-PE" sz="2400" b="1" i="0" u="none" strike="noStrike" cap="small">
                <a:solidFill>
                  <a:schemeClr val="lt1"/>
                </a:solidFill>
                <a:latin typeface="Open Sans"/>
                <a:ea typeface="Open Sans"/>
                <a:cs typeface="Open Sans"/>
                <a:sym typeface="Open Sans"/>
              </a:rPr>
              <a:t>Tipología 5: Nuevos modelos de la evaluación </a:t>
            </a:r>
            <a:endParaRPr sz="1050" b="0" i="0" u="none" strike="noStrike" cap="none">
              <a:solidFill>
                <a:schemeClr val="lt1"/>
              </a:solidFill>
              <a:latin typeface="Arial"/>
              <a:ea typeface="Arial"/>
              <a:cs typeface="Arial"/>
              <a:sym typeface="Arial"/>
            </a:endParaRPr>
          </a:p>
        </p:txBody>
      </p:sp>
      <p:pic>
        <p:nvPicPr>
          <p:cNvPr id="491" name="Google Shape;491;p81"/>
          <p:cNvPicPr preferRelativeResize="0"/>
          <p:nvPr/>
        </p:nvPicPr>
        <p:blipFill rotWithShape="1">
          <a:blip r:embed="rId3">
            <a:alphaModFix/>
          </a:blip>
          <a:srcRect/>
          <a:stretch/>
        </p:blipFill>
        <p:spPr>
          <a:xfrm>
            <a:off x="0" y="7498"/>
            <a:ext cx="12192000" cy="960730"/>
          </a:xfrm>
          <a:prstGeom prst="rect">
            <a:avLst/>
          </a:prstGeom>
          <a:noFill/>
          <a:ln>
            <a:noFill/>
          </a:ln>
        </p:spPr>
      </p:pic>
      <p:pic>
        <p:nvPicPr>
          <p:cNvPr id="492" name="Google Shape;492;p81"/>
          <p:cNvPicPr preferRelativeResize="0"/>
          <p:nvPr/>
        </p:nvPicPr>
        <p:blipFill rotWithShape="1">
          <a:blip r:embed="rId4">
            <a:alphaModFix/>
          </a:blip>
          <a:srcRect/>
          <a:stretch/>
        </p:blipFill>
        <p:spPr>
          <a:xfrm flipH="1">
            <a:off x="245827" y="1885891"/>
            <a:ext cx="2141442" cy="4872182"/>
          </a:xfrm>
          <a:prstGeom prst="rect">
            <a:avLst/>
          </a:prstGeom>
          <a:noFill/>
          <a:ln>
            <a:noFill/>
          </a:ln>
        </p:spPr>
      </p:pic>
    </p:spTree>
    <p:extLst>
      <p:ext uri="{BB962C8B-B14F-4D97-AF65-F5344CB8AC3E}">
        <p14:creationId xmlns:p14="http://schemas.microsoft.com/office/powerpoint/2010/main" val="914485957"/>
      </p:ext>
    </p:extLst>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85"/>
          <p:cNvSpPr txBox="1">
            <a:spLocks noGrp="1"/>
          </p:cNvSpPr>
          <p:nvPr>
            <p:ph type="title"/>
          </p:nvPr>
        </p:nvSpPr>
        <p:spPr>
          <a:xfrm>
            <a:off x="838200" y="227430"/>
            <a:ext cx="10515600" cy="714011"/>
          </a:xfrm>
          <a:prstGeom prst="rect">
            <a:avLst/>
          </a:prstGeom>
          <a:solidFill>
            <a:srgbClr val="F91587"/>
          </a:solid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rgbClr val="000000"/>
              </a:buClr>
              <a:buSzPts val="1800"/>
              <a:buFont typeface="Arial"/>
              <a:buNone/>
            </a:pPr>
            <a:r>
              <a:rPr lang="es-PE" sz="3440" b="1" cap="small">
                <a:solidFill>
                  <a:schemeClr val="lt1"/>
                </a:solidFill>
                <a:latin typeface="Open Sans"/>
                <a:ea typeface="Open Sans"/>
                <a:cs typeface="Open Sans"/>
                <a:sym typeface="Open Sans"/>
              </a:rPr>
              <a:t>Tipologías – Componentes - subcomponentes</a:t>
            </a:r>
            <a:endParaRPr sz="3440" b="1" cap="small">
              <a:solidFill>
                <a:schemeClr val="lt1"/>
              </a:solidFill>
              <a:latin typeface="Open Sans"/>
              <a:ea typeface="Open Sans"/>
              <a:cs typeface="Open Sans"/>
              <a:sym typeface="Open Sans"/>
            </a:endParaRPr>
          </a:p>
        </p:txBody>
      </p:sp>
      <p:sp>
        <p:nvSpPr>
          <p:cNvPr id="396" name="Google Shape;396;p8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80"/>
              <a:buFont typeface="Arial"/>
              <a:buNone/>
            </a:pPr>
            <a:fld id="{00000000-1234-1234-1234-123412341234}" type="slidenum">
              <a:rPr lang="es-PE"/>
              <a:t>15</a:t>
            </a:fld>
            <a:endParaRPr/>
          </a:p>
        </p:txBody>
      </p:sp>
      <p:grpSp>
        <p:nvGrpSpPr>
          <p:cNvPr id="397" name="Google Shape;397;p85"/>
          <p:cNvGrpSpPr/>
          <p:nvPr/>
        </p:nvGrpSpPr>
        <p:grpSpPr>
          <a:xfrm>
            <a:off x="1072390" y="1166290"/>
            <a:ext cx="4386753" cy="4389121"/>
            <a:chOff x="234190" y="0"/>
            <a:chExt cx="4386753" cy="4389121"/>
          </a:xfrm>
        </p:grpSpPr>
        <p:sp>
          <p:nvSpPr>
            <p:cNvPr id="398" name="Google Shape;398;p85"/>
            <p:cNvSpPr/>
            <p:nvPr/>
          </p:nvSpPr>
          <p:spPr>
            <a:xfrm>
              <a:off x="1016501" y="2194560"/>
              <a:ext cx="680050" cy="1158791"/>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85"/>
            <p:cNvSpPr txBox="1"/>
            <p:nvPr/>
          </p:nvSpPr>
          <p:spPr>
            <a:xfrm>
              <a:off x="1322937" y="2740366"/>
              <a:ext cx="67180" cy="6718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00" name="Google Shape;400;p85"/>
            <p:cNvSpPr/>
            <p:nvPr/>
          </p:nvSpPr>
          <p:spPr>
            <a:xfrm>
              <a:off x="1016501" y="1949334"/>
              <a:ext cx="584506" cy="245226"/>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85"/>
            <p:cNvSpPr txBox="1"/>
            <p:nvPr/>
          </p:nvSpPr>
          <p:spPr>
            <a:xfrm>
              <a:off x="1292908" y="2056100"/>
              <a:ext cx="31693" cy="3169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02" name="Google Shape;402;p85"/>
            <p:cNvSpPr/>
            <p:nvPr/>
          </p:nvSpPr>
          <p:spPr>
            <a:xfrm>
              <a:off x="1016501" y="749479"/>
              <a:ext cx="630185" cy="1445080"/>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85"/>
            <p:cNvSpPr txBox="1"/>
            <p:nvPr/>
          </p:nvSpPr>
          <p:spPr>
            <a:xfrm>
              <a:off x="1292182" y="1432607"/>
              <a:ext cx="78825" cy="788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404" name="Google Shape;404;p85"/>
            <p:cNvSpPr/>
            <p:nvPr/>
          </p:nvSpPr>
          <p:spPr>
            <a:xfrm rot="-5400000">
              <a:off x="-1569214" y="1803404"/>
              <a:ext cx="4389121" cy="782312"/>
            </a:xfrm>
            <a:prstGeom prst="rect">
              <a:avLst/>
            </a:prstGeom>
            <a:solidFill>
              <a:srgbClr val="7D3583">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85"/>
            <p:cNvSpPr txBox="1"/>
            <p:nvPr/>
          </p:nvSpPr>
          <p:spPr>
            <a:xfrm rot="-5400000">
              <a:off x="-1569214" y="1803404"/>
              <a:ext cx="4389121" cy="78231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c.1. Presencia digital de la I.E</a:t>
              </a:r>
              <a:endParaRPr sz="1400" b="0" i="0" u="none" strike="noStrike" cap="none">
                <a:solidFill>
                  <a:srgbClr val="000000"/>
                </a:solidFill>
                <a:latin typeface="Arial"/>
                <a:ea typeface="Arial"/>
                <a:cs typeface="Arial"/>
                <a:sym typeface="Arial"/>
              </a:endParaRPr>
            </a:p>
          </p:txBody>
        </p:sp>
        <p:sp>
          <p:nvSpPr>
            <p:cNvPr id="406" name="Google Shape;406;p85"/>
            <p:cNvSpPr/>
            <p:nvPr/>
          </p:nvSpPr>
          <p:spPr>
            <a:xfrm>
              <a:off x="1646687" y="332513"/>
              <a:ext cx="2735300"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85"/>
            <p:cNvSpPr txBox="1"/>
            <p:nvPr/>
          </p:nvSpPr>
          <p:spPr>
            <a:xfrm>
              <a:off x="1646687" y="332513"/>
              <a:ext cx="2735300"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Aplicativos móviles y/o páginas Web</a:t>
              </a:r>
              <a:endParaRPr sz="1400" b="0" i="0" u="none" strike="noStrike" cap="none">
                <a:solidFill>
                  <a:srgbClr val="000000"/>
                </a:solidFill>
                <a:latin typeface="Arial"/>
                <a:ea typeface="Arial"/>
                <a:cs typeface="Arial"/>
                <a:sym typeface="Arial"/>
              </a:endParaRPr>
            </a:p>
          </p:txBody>
        </p:sp>
        <p:sp>
          <p:nvSpPr>
            <p:cNvPr id="408" name="Google Shape;408;p85"/>
            <p:cNvSpPr/>
            <p:nvPr/>
          </p:nvSpPr>
          <p:spPr>
            <a:xfrm>
              <a:off x="1601008" y="1532367"/>
              <a:ext cx="3019935"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9" name="Google Shape;409;p85"/>
            <p:cNvSpPr txBox="1"/>
            <p:nvPr/>
          </p:nvSpPr>
          <p:spPr>
            <a:xfrm>
              <a:off x="1601008" y="1532367"/>
              <a:ext cx="3019935"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Intranet basada en la web</a:t>
              </a:r>
              <a:endParaRPr sz="1400" b="0" i="0" u="none" strike="noStrike" cap="none">
                <a:solidFill>
                  <a:srgbClr val="000000"/>
                </a:solidFill>
                <a:latin typeface="Arial"/>
                <a:ea typeface="Arial"/>
                <a:cs typeface="Arial"/>
                <a:sym typeface="Arial"/>
              </a:endParaRPr>
            </a:p>
          </p:txBody>
        </p:sp>
        <p:sp>
          <p:nvSpPr>
            <p:cNvPr id="410" name="Google Shape;410;p85"/>
            <p:cNvSpPr/>
            <p:nvPr/>
          </p:nvSpPr>
          <p:spPr>
            <a:xfrm>
              <a:off x="1696552" y="2936385"/>
              <a:ext cx="2735300"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85"/>
            <p:cNvSpPr txBox="1"/>
            <p:nvPr/>
          </p:nvSpPr>
          <p:spPr>
            <a:xfrm>
              <a:off x="1696552" y="2936385"/>
              <a:ext cx="2735300"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Redes sociales</a:t>
              </a:r>
              <a:endParaRPr sz="1400" b="0" i="0" u="none" strike="noStrike" cap="none">
                <a:solidFill>
                  <a:srgbClr val="000000"/>
                </a:solidFill>
                <a:latin typeface="Arial"/>
                <a:ea typeface="Arial"/>
                <a:cs typeface="Arial"/>
                <a:sym typeface="Arial"/>
              </a:endParaRPr>
            </a:p>
          </p:txBody>
        </p:sp>
      </p:grpSp>
      <p:grpSp>
        <p:nvGrpSpPr>
          <p:cNvPr id="412" name="Google Shape;412;p85"/>
          <p:cNvGrpSpPr/>
          <p:nvPr/>
        </p:nvGrpSpPr>
        <p:grpSpPr>
          <a:xfrm>
            <a:off x="6559382" y="1236179"/>
            <a:ext cx="4465426" cy="4389121"/>
            <a:chOff x="463382" y="0"/>
            <a:chExt cx="4465426" cy="4389121"/>
          </a:xfrm>
        </p:grpSpPr>
        <p:sp>
          <p:nvSpPr>
            <p:cNvPr id="413" name="Google Shape;413;p85"/>
            <p:cNvSpPr/>
            <p:nvPr/>
          </p:nvSpPr>
          <p:spPr>
            <a:xfrm>
              <a:off x="1297313" y="2194560"/>
              <a:ext cx="696680" cy="1225297"/>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85"/>
            <p:cNvSpPr txBox="1"/>
            <p:nvPr/>
          </p:nvSpPr>
          <p:spPr>
            <a:xfrm>
              <a:off x="1610416" y="2771971"/>
              <a:ext cx="70475" cy="7047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15" name="Google Shape;415;p85"/>
            <p:cNvSpPr/>
            <p:nvPr/>
          </p:nvSpPr>
          <p:spPr>
            <a:xfrm>
              <a:off x="1297313" y="2033794"/>
              <a:ext cx="896193" cy="160765"/>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85"/>
            <p:cNvSpPr txBox="1"/>
            <p:nvPr/>
          </p:nvSpPr>
          <p:spPr>
            <a:xfrm>
              <a:off x="1722648" y="2091415"/>
              <a:ext cx="45524" cy="45524"/>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17" name="Google Shape;417;p85"/>
            <p:cNvSpPr/>
            <p:nvPr/>
          </p:nvSpPr>
          <p:spPr>
            <a:xfrm>
              <a:off x="1297313" y="736512"/>
              <a:ext cx="746572" cy="1458048"/>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85"/>
            <p:cNvSpPr txBox="1"/>
            <p:nvPr/>
          </p:nvSpPr>
          <p:spPr>
            <a:xfrm>
              <a:off x="1629648" y="1424584"/>
              <a:ext cx="81903" cy="8190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419" name="Google Shape;419;p85"/>
            <p:cNvSpPr/>
            <p:nvPr/>
          </p:nvSpPr>
          <p:spPr>
            <a:xfrm rot="-5400000">
              <a:off x="-1314213" y="1777594"/>
              <a:ext cx="4389121" cy="833932"/>
            </a:xfrm>
            <a:prstGeom prst="rect">
              <a:avLst/>
            </a:prstGeom>
            <a:solidFill>
              <a:srgbClr val="7D3583">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85"/>
            <p:cNvSpPr txBox="1"/>
            <p:nvPr/>
          </p:nvSpPr>
          <p:spPr>
            <a:xfrm rot="-5400000">
              <a:off x="-1314213" y="1777594"/>
              <a:ext cx="4389121" cy="833932"/>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C.2. Adecuación básica de Infraestructura</a:t>
              </a:r>
              <a:endParaRPr sz="1400" b="0" i="0" u="none" strike="noStrike" cap="none">
                <a:solidFill>
                  <a:srgbClr val="000000"/>
                </a:solidFill>
                <a:latin typeface="Arial"/>
                <a:ea typeface="Arial"/>
                <a:cs typeface="Arial"/>
                <a:sym typeface="Arial"/>
              </a:endParaRPr>
            </a:p>
          </p:txBody>
        </p:sp>
        <p:sp>
          <p:nvSpPr>
            <p:cNvPr id="421" name="Google Shape;421;p85"/>
            <p:cNvSpPr/>
            <p:nvPr/>
          </p:nvSpPr>
          <p:spPr>
            <a:xfrm>
              <a:off x="2043886" y="319545"/>
              <a:ext cx="2735300"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85"/>
            <p:cNvSpPr txBox="1"/>
            <p:nvPr/>
          </p:nvSpPr>
          <p:spPr>
            <a:xfrm>
              <a:off x="2043886" y="319545"/>
              <a:ext cx="2735300"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Adecuación de espacios físicos y/o educativos.</a:t>
              </a:r>
              <a:endParaRPr sz="1400" b="0" i="0" u="none" strike="noStrike" cap="none">
                <a:solidFill>
                  <a:srgbClr val="000000"/>
                </a:solidFill>
                <a:latin typeface="Arial"/>
                <a:ea typeface="Arial"/>
                <a:cs typeface="Arial"/>
                <a:sym typeface="Arial"/>
              </a:endParaRPr>
            </a:p>
          </p:txBody>
        </p:sp>
        <p:sp>
          <p:nvSpPr>
            <p:cNvPr id="423" name="Google Shape;423;p85"/>
            <p:cNvSpPr/>
            <p:nvPr/>
          </p:nvSpPr>
          <p:spPr>
            <a:xfrm>
              <a:off x="2193507" y="1616828"/>
              <a:ext cx="2735300"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4" name="Google Shape;424;p85"/>
            <p:cNvSpPr txBox="1"/>
            <p:nvPr/>
          </p:nvSpPr>
          <p:spPr>
            <a:xfrm>
              <a:off x="2193507" y="1616828"/>
              <a:ext cx="2735300"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Red eléctrica</a:t>
              </a:r>
              <a:endParaRPr sz="1400" b="0" i="0" u="none" strike="noStrike" cap="none">
                <a:solidFill>
                  <a:srgbClr val="000000"/>
                </a:solidFill>
                <a:latin typeface="Arial"/>
                <a:ea typeface="Arial"/>
                <a:cs typeface="Arial"/>
                <a:sym typeface="Arial"/>
              </a:endParaRPr>
            </a:p>
          </p:txBody>
        </p:sp>
        <p:sp>
          <p:nvSpPr>
            <p:cNvPr id="425" name="Google Shape;425;p85"/>
            <p:cNvSpPr/>
            <p:nvPr/>
          </p:nvSpPr>
          <p:spPr>
            <a:xfrm>
              <a:off x="1993994" y="3002891"/>
              <a:ext cx="2735300" cy="833932"/>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6" name="Google Shape;426;p85"/>
            <p:cNvSpPr txBox="1"/>
            <p:nvPr/>
          </p:nvSpPr>
          <p:spPr>
            <a:xfrm>
              <a:off x="1993994" y="3002891"/>
              <a:ext cx="2735300" cy="833932"/>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Infraestructura de red de datos local</a:t>
              </a:r>
              <a:endParaRPr sz="1400" b="0" i="0" u="none" strike="noStrike" cap="none">
                <a:solidFill>
                  <a:srgbClr val="000000"/>
                </a:solidFill>
                <a:latin typeface="Arial"/>
                <a:ea typeface="Arial"/>
                <a:cs typeface="Arial"/>
                <a:sym typeface="Arial"/>
              </a:endParaRPr>
            </a:p>
          </p:txBody>
        </p:sp>
      </p:grpSp>
      <p:sp>
        <p:nvSpPr>
          <p:cNvPr id="427" name="Google Shape;427;p85"/>
          <p:cNvSpPr/>
          <p:nvPr/>
        </p:nvSpPr>
        <p:spPr>
          <a:xfrm rot="5400000">
            <a:off x="5810926" y="1324797"/>
            <a:ext cx="365099" cy="9991898"/>
          </a:xfrm>
          <a:prstGeom prst="rightBracket">
            <a:avLst>
              <a:gd name="adj" fmla="val 8333"/>
            </a:avLst>
          </a:prstGeom>
          <a:noFill/>
          <a:ln w="381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28" name="Google Shape;428;p85"/>
          <p:cNvSpPr txBox="1"/>
          <p:nvPr/>
        </p:nvSpPr>
        <p:spPr>
          <a:xfrm>
            <a:off x="1485206" y="5690116"/>
            <a:ext cx="5043055" cy="11678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1: </a:t>
            </a:r>
            <a:r>
              <a:rPr lang="es-PE" sz="1400" b="0" i="0" u="none" strike="noStrike" cap="none">
                <a:solidFill>
                  <a:schemeClr val="accent6"/>
                </a:solidFill>
                <a:latin typeface="Calibri"/>
                <a:ea typeface="Calibri"/>
                <a:cs typeface="Calibri"/>
                <a:sym typeface="Calibri"/>
              </a:rPr>
              <a:t>Modelo Pedagógico Híbrido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2: </a:t>
            </a:r>
            <a:r>
              <a:rPr lang="es-PE" sz="1400" b="0" i="0" u="none" strike="noStrike" cap="none">
                <a:solidFill>
                  <a:schemeClr val="accent6"/>
                </a:solidFill>
                <a:latin typeface="Calibri"/>
                <a:ea typeface="Calibri"/>
                <a:cs typeface="Calibri"/>
                <a:sym typeface="Calibri"/>
              </a:rPr>
              <a:t>Fortalecimiento de la Comunidad Educativa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3: </a:t>
            </a:r>
            <a:r>
              <a:rPr lang="es-PE" sz="1400" b="0" i="0" u="none" strike="noStrike" cap="none">
                <a:solidFill>
                  <a:schemeClr val="accent6"/>
                </a:solidFill>
                <a:latin typeface="Calibri"/>
                <a:ea typeface="Calibri"/>
                <a:cs typeface="Calibri"/>
                <a:sym typeface="Calibri"/>
              </a:rPr>
              <a:t>Aprendizaje por proyectos y/o metodologías activas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9" name="Google Shape;429;p85"/>
          <p:cNvSpPr txBox="1"/>
          <p:nvPr/>
        </p:nvSpPr>
        <p:spPr>
          <a:xfrm>
            <a:off x="6434052" y="5843454"/>
            <a:ext cx="4555373"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4: </a:t>
            </a:r>
            <a:r>
              <a:rPr lang="es-PE" sz="1400" b="0" i="0" u="none" strike="noStrike" cap="none">
                <a:solidFill>
                  <a:schemeClr val="accent6"/>
                </a:solidFill>
                <a:latin typeface="Calibri"/>
                <a:ea typeface="Calibri"/>
                <a:cs typeface="Calibri"/>
                <a:sym typeface="Calibri"/>
              </a:rPr>
              <a:t>Desarrollo de objetos digitales de Aprendizaje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5: </a:t>
            </a:r>
            <a:r>
              <a:rPr lang="es-PE" sz="1400" b="0" i="0" u="none" strike="noStrike" cap="none">
                <a:solidFill>
                  <a:schemeClr val="accent6"/>
                </a:solidFill>
                <a:latin typeface="Calibri"/>
                <a:ea typeface="Calibri"/>
                <a:cs typeface="Calibri"/>
                <a:sym typeface="Calibri"/>
              </a:rPr>
              <a:t>Nuevos Modelos de Evaluación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86"/>
          <p:cNvSpPr txBox="1">
            <a:spLocks noGrp="1"/>
          </p:cNvSpPr>
          <p:nvPr>
            <p:ph type="title"/>
          </p:nvPr>
        </p:nvSpPr>
        <p:spPr>
          <a:xfrm>
            <a:off x="838200" y="67386"/>
            <a:ext cx="10515600" cy="714011"/>
          </a:xfrm>
          <a:prstGeom prst="rect">
            <a:avLst/>
          </a:prstGeom>
          <a:solidFill>
            <a:srgbClr val="F91587"/>
          </a:solid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rgbClr val="000000"/>
              </a:buClr>
              <a:buSzPts val="1800"/>
              <a:buFont typeface="Arial"/>
              <a:buNone/>
            </a:pPr>
            <a:r>
              <a:rPr lang="es-PE" sz="3440" b="1" cap="small">
                <a:solidFill>
                  <a:schemeClr val="lt1"/>
                </a:solidFill>
                <a:latin typeface="Open Sans"/>
                <a:ea typeface="Open Sans"/>
                <a:cs typeface="Open Sans"/>
                <a:sym typeface="Open Sans"/>
              </a:rPr>
              <a:t>Tipologías – Componentes - subcomponentes</a:t>
            </a:r>
            <a:endParaRPr sz="3440" b="1" cap="small">
              <a:solidFill>
                <a:schemeClr val="lt1"/>
              </a:solidFill>
              <a:latin typeface="Open Sans"/>
              <a:ea typeface="Open Sans"/>
              <a:cs typeface="Open Sans"/>
              <a:sym typeface="Open Sans"/>
            </a:endParaRPr>
          </a:p>
        </p:txBody>
      </p:sp>
      <p:sp>
        <p:nvSpPr>
          <p:cNvPr id="436" name="Google Shape;436;p8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80"/>
              <a:buFont typeface="Arial"/>
              <a:buNone/>
            </a:pPr>
            <a:fld id="{00000000-1234-1234-1234-123412341234}" type="slidenum">
              <a:rPr lang="es-PE"/>
              <a:t>16</a:t>
            </a:fld>
            <a:endParaRPr/>
          </a:p>
        </p:txBody>
      </p:sp>
      <p:grpSp>
        <p:nvGrpSpPr>
          <p:cNvPr id="437" name="Google Shape;437;p86"/>
          <p:cNvGrpSpPr/>
          <p:nvPr/>
        </p:nvGrpSpPr>
        <p:grpSpPr>
          <a:xfrm>
            <a:off x="4002882" y="848198"/>
            <a:ext cx="6934683" cy="5630484"/>
            <a:chOff x="1793082" y="1183"/>
            <a:chExt cx="6934683" cy="5630484"/>
          </a:xfrm>
        </p:grpSpPr>
        <p:sp>
          <p:nvSpPr>
            <p:cNvPr id="438" name="Google Shape;438;p86"/>
            <p:cNvSpPr/>
            <p:nvPr/>
          </p:nvSpPr>
          <p:spPr>
            <a:xfrm>
              <a:off x="2854814" y="2938549"/>
              <a:ext cx="3363836" cy="1604763"/>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86"/>
            <p:cNvSpPr txBox="1"/>
            <p:nvPr/>
          </p:nvSpPr>
          <p:spPr>
            <a:xfrm>
              <a:off x="4443557" y="3647755"/>
              <a:ext cx="186350" cy="186350"/>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86"/>
            <p:cNvSpPr/>
            <p:nvPr/>
          </p:nvSpPr>
          <p:spPr>
            <a:xfrm>
              <a:off x="2854814" y="2938549"/>
              <a:ext cx="1463470" cy="2366840"/>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86"/>
            <p:cNvSpPr txBox="1"/>
            <p:nvPr/>
          </p:nvSpPr>
          <p:spPr>
            <a:xfrm>
              <a:off x="3516980" y="4052400"/>
              <a:ext cx="139137" cy="13913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42" name="Google Shape;442;p86"/>
            <p:cNvSpPr/>
            <p:nvPr/>
          </p:nvSpPr>
          <p:spPr>
            <a:xfrm>
              <a:off x="2854814" y="2938549"/>
              <a:ext cx="1804926" cy="741899"/>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86"/>
            <p:cNvSpPr txBox="1"/>
            <p:nvPr/>
          </p:nvSpPr>
          <p:spPr>
            <a:xfrm>
              <a:off x="3708491" y="3260712"/>
              <a:ext cx="97572" cy="975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444" name="Google Shape;444;p86"/>
            <p:cNvSpPr/>
            <p:nvPr/>
          </p:nvSpPr>
          <p:spPr>
            <a:xfrm>
              <a:off x="2854814" y="2728236"/>
              <a:ext cx="2939633" cy="210312"/>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86"/>
            <p:cNvSpPr txBox="1"/>
            <p:nvPr/>
          </p:nvSpPr>
          <p:spPr>
            <a:xfrm>
              <a:off x="4250951" y="2759713"/>
              <a:ext cx="147357" cy="14735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446" name="Google Shape;446;p86"/>
            <p:cNvSpPr/>
            <p:nvPr/>
          </p:nvSpPr>
          <p:spPr>
            <a:xfrm>
              <a:off x="2854814" y="1927717"/>
              <a:ext cx="1324730" cy="1010831"/>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86"/>
            <p:cNvSpPr txBox="1"/>
            <p:nvPr/>
          </p:nvSpPr>
          <p:spPr>
            <a:xfrm>
              <a:off x="3475520" y="2391474"/>
              <a:ext cx="83317" cy="83317"/>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448" name="Google Shape;448;p86"/>
            <p:cNvSpPr/>
            <p:nvPr/>
          </p:nvSpPr>
          <p:spPr>
            <a:xfrm>
              <a:off x="2854814" y="1101852"/>
              <a:ext cx="1801202" cy="1836696"/>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86"/>
            <p:cNvSpPr txBox="1"/>
            <p:nvPr/>
          </p:nvSpPr>
          <p:spPr>
            <a:xfrm>
              <a:off x="3691102" y="1955888"/>
              <a:ext cx="128625" cy="128625"/>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900"/>
                <a:buFont typeface="Arial"/>
                <a:buNone/>
              </a:pPr>
              <a:endParaRPr sz="900" b="0" i="0" u="none" strike="noStrike" cap="none">
                <a:solidFill>
                  <a:srgbClr val="000000"/>
                </a:solidFill>
                <a:latin typeface="Arial"/>
                <a:ea typeface="Arial"/>
                <a:cs typeface="Arial"/>
                <a:sym typeface="Arial"/>
              </a:endParaRPr>
            </a:p>
          </p:txBody>
        </p:sp>
        <p:sp>
          <p:nvSpPr>
            <p:cNvPr id="450" name="Google Shape;450;p86"/>
            <p:cNvSpPr/>
            <p:nvPr/>
          </p:nvSpPr>
          <p:spPr>
            <a:xfrm>
              <a:off x="2854814" y="327462"/>
              <a:ext cx="929036" cy="2611086"/>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86"/>
            <p:cNvSpPr txBox="1"/>
            <p:nvPr/>
          </p:nvSpPr>
          <p:spPr>
            <a:xfrm>
              <a:off x="3250046" y="1563719"/>
              <a:ext cx="138572" cy="138572"/>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1000"/>
                <a:buFont typeface="Arial"/>
                <a:buNone/>
              </a:pPr>
              <a:endParaRPr sz="1000" b="0" i="0" u="none" strike="noStrike" cap="none">
                <a:solidFill>
                  <a:srgbClr val="000000"/>
                </a:solidFill>
                <a:latin typeface="Arial"/>
                <a:ea typeface="Arial"/>
                <a:cs typeface="Arial"/>
                <a:sym typeface="Arial"/>
              </a:endParaRPr>
            </a:p>
          </p:txBody>
        </p:sp>
        <p:sp>
          <p:nvSpPr>
            <p:cNvPr id="452" name="Google Shape;452;p86"/>
            <p:cNvSpPr/>
            <p:nvPr/>
          </p:nvSpPr>
          <p:spPr>
            <a:xfrm rot="-5400000">
              <a:off x="606690" y="2407683"/>
              <a:ext cx="3434515" cy="1061731"/>
            </a:xfrm>
            <a:prstGeom prst="rect">
              <a:avLst/>
            </a:prstGeom>
            <a:solidFill>
              <a:srgbClr val="7D3583">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3" name="Google Shape;453;p86"/>
            <p:cNvSpPr txBox="1"/>
            <p:nvPr/>
          </p:nvSpPr>
          <p:spPr>
            <a:xfrm rot="-5400000">
              <a:off x="606690" y="2407683"/>
              <a:ext cx="3434515" cy="1061731"/>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c.3. Equipamiento y recursos educativos</a:t>
              </a:r>
              <a:endParaRPr sz="1400" b="0" i="0" u="none" strike="noStrike" cap="none">
                <a:solidFill>
                  <a:srgbClr val="000000"/>
                </a:solidFill>
                <a:latin typeface="Arial"/>
                <a:ea typeface="Arial"/>
                <a:cs typeface="Arial"/>
                <a:sym typeface="Arial"/>
              </a:endParaRPr>
            </a:p>
          </p:txBody>
        </p:sp>
        <p:sp>
          <p:nvSpPr>
            <p:cNvPr id="454" name="Google Shape;454;p86"/>
            <p:cNvSpPr/>
            <p:nvPr/>
          </p:nvSpPr>
          <p:spPr>
            <a:xfrm>
              <a:off x="3783850" y="1183"/>
              <a:ext cx="2523370" cy="652557"/>
            </a:xfrm>
            <a:prstGeom prst="rect">
              <a:avLst/>
            </a:prstGeom>
            <a:solidFill>
              <a:srgbClr val="D0B6D3">
                <a:alpha val="6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86"/>
            <p:cNvSpPr txBox="1"/>
            <p:nvPr/>
          </p:nvSpPr>
          <p:spPr>
            <a:xfrm>
              <a:off x="3783850" y="1183"/>
              <a:ext cx="2523370"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chemeClr val="accent6"/>
                  </a:solidFill>
                  <a:latin typeface="Arial"/>
                  <a:ea typeface="Arial"/>
                  <a:cs typeface="Arial"/>
                  <a:sym typeface="Arial"/>
                </a:rPr>
                <a:t>Dispositivos de usuario</a:t>
              </a:r>
              <a:endParaRPr sz="1400" b="0" i="0" u="none" strike="noStrike" cap="none">
                <a:solidFill>
                  <a:srgbClr val="000000"/>
                </a:solidFill>
                <a:latin typeface="Arial"/>
                <a:ea typeface="Arial"/>
                <a:cs typeface="Arial"/>
                <a:sym typeface="Arial"/>
              </a:endParaRPr>
            </a:p>
          </p:txBody>
        </p:sp>
        <p:sp>
          <p:nvSpPr>
            <p:cNvPr id="456" name="Google Shape;456;p86"/>
            <p:cNvSpPr/>
            <p:nvPr/>
          </p:nvSpPr>
          <p:spPr>
            <a:xfrm>
              <a:off x="4656016" y="775573"/>
              <a:ext cx="3619891" cy="652557"/>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7" name="Google Shape;457;p86"/>
            <p:cNvSpPr txBox="1"/>
            <p:nvPr/>
          </p:nvSpPr>
          <p:spPr>
            <a:xfrm>
              <a:off x="4656016" y="775573"/>
              <a:ext cx="3619891"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Dispositivos interactivos, audiovisuales para el aula</a:t>
              </a:r>
              <a:endParaRPr sz="1400" b="0" i="0" u="none" strike="noStrike" cap="none">
                <a:solidFill>
                  <a:srgbClr val="000000"/>
                </a:solidFill>
                <a:latin typeface="Arial"/>
                <a:ea typeface="Arial"/>
                <a:cs typeface="Arial"/>
                <a:sym typeface="Arial"/>
              </a:endParaRPr>
            </a:p>
          </p:txBody>
        </p:sp>
        <p:sp>
          <p:nvSpPr>
            <p:cNvPr id="458" name="Google Shape;458;p86"/>
            <p:cNvSpPr/>
            <p:nvPr/>
          </p:nvSpPr>
          <p:spPr>
            <a:xfrm>
              <a:off x="4179544" y="1601438"/>
              <a:ext cx="1992660" cy="652557"/>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9" name="Google Shape;459;p86"/>
            <p:cNvSpPr txBox="1"/>
            <p:nvPr/>
          </p:nvSpPr>
          <p:spPr>
            <a:xfrm>
              <a:off x="4179544" y="1601438"/>
              <a:ext cx="1992660"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Fabricación digital</a:t>
              </a:r>
              <a:endParaRPr sz="1400" b="0" i="0" u="none" strike="noStrike" cap="none">
                <a:solidFill>
                  <a:srgbClr val="000000"/>
                </a:solidFill>
                <a:latin typeface="Arial"/>
                <a:ea typeface="Arial"/>
                <a:cs typeface="Arial"/>
                <a:sym typeface="Arial"/>
              </a:endParaRPr>
            </a:p>
          </p:txBody>
        </p:sp>
        <p:sp>
          <p:nvSpPr>
            <p:cNvPr id="460" name="Google Shape;460;p86"/>
            <p:cNvSpPr/>
            <p:nvPr/>
          </p:nvSpPr>
          <p:spPr>
            <a:xfrm>
              <a:off x="5794447" y="2401957"/>
              <a:ext cx="2140390" cy="652557"/>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86"/>
            <p:cNvSpPr txBox="1"/>
            <p:nvPr/>
          </p:nvSpPr>
          <p:spPr>
            <a:xfrm>
              <a:off x="5794447" y="2401957"/>
              <a:ext cx="2140390"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Recursos educativos</a:t>
              </a:r>
              <a:endParaRPr sz="1400" b="0" i="0" u="none" strike="noStrike" cap="none">
                <a:solidFill>
                  <a:srgbClr val="000000"/>
                </a:solidFill>
                <a:latin typeface="Arial"/>
                <a:ea typeface="Arial"/>
                <a:cs typeface="Arial"/>
                <a:sym typeface="Arial"/>
              </a:endParaRPr>
            </a:p>
          </p:txBody>
        </p:sp>
        <p:sp>
          <p:nvSpPr>
            <p:cNvPr id="462" name="Google Shape;462;p86"/>
            <p:cNvSpPr/>
            <p:nvPr/>
          </p:nvSpPr>
          <p:spPr>
            <a:xfrm>
              <a:off x="4659740" y="3193131"/>
              <a:ext cx="4068025" cy="974634"/>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86"/>
            <p:cNvSpPr txBox="1"/>
            <p:nvPr/>
          </p:nvSpPr>
          <p:spPr>
            <a:xfrm>
              <a:off x="4659740" y="3193131"/>
              <a:ext cx="4068025" cy="974634"/>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Robótica, Internet de las Cosas (IoT), microcomputadores y Telemetría.</a:t>
              </a:r>
              <a:endParaRPr sz="1400" b="0" i="0" u="none" strike="noStrike" cap="none">
                <a:solidFill>
                  <a:srgbClr val="000000"/>
                </a:solidFill>
                <a:latin typeface="Arial"/>
                <a:ea typeface="Arial"/>
                <a:cs typeface="Arial"/>
                <a:sym typeface="Arial"/>
              </a:endParaRPr>
            </a:p>
          </p:txBody>
        </p:sp>
        <p:sp>
          <p:nvSpPr>
            <p:cNvPr id="464" name="Google Shape;464;p86"/>
            <p:cNvSpPr/>
            <p:nvPr/>
          </p:nvSpPr>
          <p:spPr>
            <a:xfrm>
              <a:off x="4318284" y="4979110"/>
              <a:ext cx="3600649" cy="652557"/>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86"/>
            <p:cNvSpPr txBox="1"/>
            <p:nvPr/>
          </p:nvSpPr>
          <p:spPr>
            <a:xfrm>
              <a:off x="4318284" y="4979110"/>
              <a:ext cx="3600649"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Adquisición</a:t>
              </a:r>
              <a:r>
                <a:rPr lang="es-PE" sz="1800" b="0" i="0" u="none" strike="noStrike" cap="none">
                  <a:solidFill>
                    <a:srgbClr val="445469"/>
                  </a:solidFill>
                  <a:latin typeface="Arial"/>
                  <a:ea typeface="Arial"/>
                  <a:cs typeface="Arial"/>
                  <a:sym typeface="Arial"/>
                </a:rPr>
                <a:t> de software para el aprendizaje</a:t>
              </a:r>
              <a:endParaRPr sz="1400" b="0" i="0" u="none" strike="noStrike" cap="none">
                <a:solidFill>
                  <a:srgbClr val="000000"/>
                </a:solidFill>
                <a:latin typeface="Arial"/>
                <a:ea typeface="Arial"/>
                <a:cs typeface="Arial"/>
                <a:sym typeface="Arial"/>
              </a:endParaRPr>
            </a:p>
          </p:txBody>
        </p:sp>
        <p:sp>
          <p:nvSpPr>
            <p:cNvPr id="466" name="Google Shape;466;p86"/>
            <p:cNvSpPr/>
            <p:nvPr/>
          </p:nvSpPr>
          <p:spPr>
            <a:xfrm>
              <a:off x="6218650" y="4217033"/>
              <a:ext cx="2200171" cy="652557"/>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86"/>
            <p:cNvSpPr txBox="1"/>
            <p:nvPr/>
          </p:nvSpPr>
          <p:spPr>
            <a:xfrm>
              <a:off x="6218650" y="4217033"/>
              <a:ext cx="2200171" cy="652557"/>
            </a:xfrm>
            <a:prstGeom prst="rect">
              <a:avLst/>
            </a:prstGeom>
            <a:noFill/>
            <a:ln>
              <a:noFill/>
            </a:ln>
          </p:spPr>
          <p:txBody>
            <a:bodyPr spcFirstLastPara="1" wrap="square" lIns="10150" tIns="10150" rIns="10150" bIns="10150" anchor="ctr" anchorCtr="0">
              <a:noAutofit/>
            </a:bodyPr>
            <a:lstStyle/>
            <a:p>
              <a:pPr marL="0" marR="0" lvl="0" indent="0" algn="ctr" rtl="0">
                <a:lnSpc>
                  <a:spcPct val="90000"/>
                </a:lnSpc>
                <a:spcBef>
                  <a:spcPts val="0"/>
                </a:spcBef>
                <a:spcAft>
                  <a:spcPts val="0"/>
                </a:spcAft>
                <a:buClr>
                  <a:srgbClr val="000000"/>
                </a:buClr>
                <a:buSzPts val="1600"/>
                <a:buFont typeface="Arial"/>
                <a:buNone/>
              </a:pPr>
              <a:r>
                <a:rPr lang="es-PE" sz="1600" b="0" i="0" u="none" strike="noStrike" cap="none">
                  <a:solidFill>
                    <a:srgbClr val="445469"/>
                  </a:solidFill>
                  <a:latin typeface="Arial"/>
                  <a:ea typeface="Arial"/>
                  <a:cs typeface="Arial"/>
                  <a:sym typeface="Arial"/>
                </a:rPr>
                <a:t>Laboratorio sin electrónica</a:t>
              </a:r>
              <a:endParaRPr sz="1400" b="0" i="0" u="none" strike="noStrike" cap="none">
                <a:solidFill>
                  <a:srgbClr val="000000"/>
                </a:solidFill>
                <a:latin typeface="Arial"/>
                <a:ea typeface="Arial"/>
                <a:cs typeface="Arial"/>
                <a:sym typeface="Arial"/>
              </a:endParaRPr>
            </a:p>
          </p:txBody>
        </p:sp>
      </p:grpSp>
      <p:sp>
        <p:nvSpPr>
          <p:cNvPr id="468" name="Google Shape;468;p86"/>
          <p:cNvSpPr/>
          <p:nvPr/>
        </p:nvSpPr>
        <p:spPr>
          <a:xfrm rot="10800000">
            <a:off x="185286" y="1030777"/>
            <a:ext cx="652913" cy="5390194"/>
          </a:xfrm>
          <a:prstGeom prst="rightBracket">
            <a:avLst>
              <a:gd name="adj" fmla="val 8333"/>
            </a:avLst>
          </a:prstGeom>
          <a:noFill/>
          <a:ln w="381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469" name="Google Shape;469;p86"/>
          <p:cNvSpPr txBox="1"/>
          <p:nvPr/>
        </p:nvSpPr>
        <p:spPr>
          <a:xfrm>
            <a:off x="422561" y="3710502"/>
            <a:ext cx="3151911" cy="116955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4: </a:t>
            </a:r>
            <a:r>
              <a:rPr lang="es-PE" sz="1400" b="0" i="0" u="none" strike="noStrike" cap="none">
                <a:solidFill>
                  <a:schemeClr val="accent6"/>
                </a:solidFill>
                <a:latin typeface="Calibri"/>
                <a:ea typeface="Calibri"/>
                <a:cs typeface="Calibri"/>
                <a:sym typeface="Calibri"/>
              </a:rPr>
              <a:t>Desarrollo de objetos digitales de Aprendizaje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5: </a:t>
            </a:r>
            <a:r>
              <a:rPr lang="es-PE" sz="1400" b="0" i="0" u="none" strike="noStrike" cap="none">
                <a:solidFill>
                  <a:schemeClr val="accent6"/>
                </a:solidFill>
                <a:latin typeface="Calibri"/>
                <a:ea typeface="Calibri"/>
                <a:cs typeface="Calibri"/>
                <a:sym typeface="Calibri"/>
              </a:rPr>
              <a:t>Nuevos Modelos de Evaluación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0" name="Google Shape;470;p86"/>
          <p:cNvSpPr txBox="1"/>
          <p:nvPr/>
        </p:nvSpPr>
        <p:spPr>
          <a:xfrm>
            <a:off x="422561" y="1740366"/>
            <a:ext cx="3251664" cy="1598771"/>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1: </a:t>
            </a:r>
            <a:r>
              <a:rPr lang="es-PE" sz="1400" b="0" i="0" u="none" strike="noStrike" cap="none">
                <a:solidFill>
                  <a:schemeClr val="accent6"/>
                </a:solidFill>
                <a:latin typeface="Calibri"/>
                <a:ea typeface="Calibri"/>
                <a:cs typeface="Calibri"/>
                <a:sym typeface="Calibri"/>
              </a:rPr>
              <a:t>Modelo Pedagógico Híbrido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2: </a:t>
            </a:r>
            <a:r>
              <a:rPr lang="es-PE" sz="1400" b="0" i="0" u="none" strike="noStrike" cap="none">
                <a:solidFill>
                  <a:schemeClr val="accent6"/>
                </a:solidFill>
                <a:latin typeface="Calibri"/>
                <a:ea typeface="Calibri"/>
                <a:cs typeface="Calibri"/>
                <a:sym typeface="Calibri"/>
              </a:rPr>
              <a:t>Fortalecimiento de la Comunidad Educativa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3: </a:t>
            </a:r>
            <a:r>
              <a:rPr lang="es-PE" sz="1400" b="0" i="0" u="none" strike="noStrike" cap="none">
                <a:solidFill>
                  <a:schemeClr val="accent6"/>
                </a:solidFill>
                <a:latin typeface="Calibri"/>
                <a:ea typeface="Calibri"/>
                <a:cs typeface="Calibri"/>
                <a:sym typeface="Calibri"/>
              </a:rPr>
              <a:t>Aprendizaje por proyectos y/o metodologías activas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87"/>
          <p:cNvSpPr txBox="1">
            <a:spLocks noGrp="1"/>
          </p:cNvSpPr>
          <p:nvPr>
            <p:ph type="title"/>
          </p:nvPr>
        </p:nvSpPr>
        <p:spPr>
          <a:xfrm>
            <a:off x="838200" y="227430"/>
            <a:ext cx="10515600" cy="714011"/>
          </a:xfrm>
          <a:prstGeom prst="rect">
            <a:avLst/>
          </a:prstGeom>
          <a:solidFill>
            <a:srgbClr val="F91587"/>
          </a:solid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Clr>
                <a:srgbClr val="000000"/>
              </a:buClr>
              <a:buSzPts val="1800"/>
              <a:buFont typeface="Arial"/>
              <a:buNone/>
            </a:pPr>
            <a:r>
              <a:rPr lang="es-PE" sz="3440" b="1" cap="small">
                <a:solidFill>
                  <a:schemeClr val="lt1"/>
                </a:solidFill>
                <a:latin typeface="Open Sans"/>
                <a:ea typeface="Open Sans"/>
                <a:cs typeface="Open Sans"/>
                <a:sym typeface="Open Sans"/>
              </a:rPr>
              <a:t>Tipologías – Componentes - subcomponentes</a:t>
            </a:r>
            <a:endParaRPr sz="3440" b="1" cap="small">
              <a:solidFill>
                <a:schemeClr val="lt1"/>
              </a:solidFill>
              <a:latin typeface="Open Sans"/>
              <a:ea typeface="Open Sans"/>
              <a:cs typeface="Open Sans"/>
              <a:sym typeface="Open Sans"/>
            </a:endParaRPr>
          </a:p>
        </p:txBody>
      </p:sp>
      <p:sp>
        <p:nvSpPr>
          <p:cNvPr id="477" name="Google Shape;477;p8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80"/>
              <a:buFont typeface="Arial"/>
              <a:buNone/>
            </a:pPr>
            <a:fld id="{00000000-1234-1234-1234-123412341234}" type="slidenum">
              <a:rPr lang="es-PE"/>
              <a:t>17</a:t>
            </a:fld>
            <a:endParaRPr/>
          </a:p>
        </p:txBody>
      </p:sp>
      <p:grpSp>
        <p:nvGrpSpPr>
          <p:cNvPr id="478" name="Google Shape;478;p87"/>
          <p:cNvGrpSpPr/>
          <p:nvPr/>
        </p:nvGrpSpPr>
        <p:grpSpPr>
          <a:xfrm>
            <a:off x="714073" y="1296129"/>
            <a:ext cx="5786479" cy="4466558"/>
            <a:chOff x="714073" y="365097"/>
            <a:chExt cx="5786479" cy="4466558"/>
          </a:xfrm>
        </p:grpSpPr>
        <p:sp>
          <p:nvSpPr>
            <p:cNvPr id="479" name="Google Shape;479;p87"/>
            <p:cNvSpPr/>
            <p:nvPr/>
          </p:nvSpPr>
          <p:spPr>
            <a:xfrm>
              <a:off x="1513546" y="2598377"/>
              <a:ext cx="1457280" cy="1447484"/>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87"/>
            <p:cNvSpPr txBox="1"/>
            <p:nvPr/>
          </p:nvSpPr>
          <p:spPr>
            <a:xfrm>
              <a:off x="2190837" y="3270769"/>
              <a:ext cx="102699" cy="10269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481" name="Google Shape;481;p87"/>
            <p:cNvSpPr/>
            <p:nvPr/>
          </p:nvSpPr>
          <p:spPr>
            <a:xfrm>
              <a:off x="1513546" y="1046477"/>
              <a:ext cx="1361795" cy="1551899"/>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87"/>
            <p:cNvSpPr txBox="1"/>
            <p:nvPr/>
          </p:nvSpPr>
          <p:spPr>
            <a:xfrm>
              <a:off x="2142827" y="1770810"/>
              <a:ext cx="103233" cy="10323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700"/>
                <a:buFont typeface="Arial"/>
                <a:buNone/>
              </a:pPr>
              <a:endParaRPr sz="700" b="0" i="0" u="none" strike="noStrike" cap="none">
                <a:solidFill>
                  <a:srgbClr val="000000"/>
                </a:solidFill>
                <a:latin typeface="Arial"/>
                <a:ea typeface="Arial"/>
                <a:cs typeface="Arial"/>
                <a:sym typeface="Arial"/>
              </a:endParaRPr>
            </a:p>
          </p:txBody>
        </p:sp>
        <p:sp>
          <p:nvSpPr>
            <p:cNvPr id="483" name="Google Shape;483;p87"/>
            <p:cNvSpPr/>
            <p:nvPr/>
          </p:nvSpPr>
          <p:spPr>
            <a:xfrm rot="-5400000">
              <a:off x="-1119469" y="2198639"/>
              <a:ext cx="4466558" cy="799474"/>
            </a:xfrm>
            <a:prstGeom prst="rect">
              <a:avLst/>
            </a:prstGeom>
            <a:solidFill>
              <a:srgbClr val="7D3583">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87"/>
            <p:cNvSpPr txBox="1"/>
            <p:nvPr/>
          </p:nvSpPr>
          <p:spPr>
            <a:xfrm rot="-5400000">
              <a:off x="-1119469" y="2198639"/>
              <a:ext cx="4466558" cy="799474"/>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c.4.  Aplicativos y plataformas</a:t>
              </a:r>
              <a:endParaRPr sz="1400" b="0" i="0" u="none" strike="noStrike" cap="none">
                <a:solidFill>
                  <a:srgbClr val="000000"/>
                </a:solidFill>
                <a:latin typeface="Arial"/>
                <a:ea typeface="Arial"/>
                <a:cs typeface="Arial"/>
                <a:sym typeface="Arial"/>
              </a:endParaRPr>
            </a:p>
          </p:txBody>
        </p:sp>
        <p:sp>
          <p:nvSpPr>
            <p:cNvPr id="485" name="Google Shape;485;p87"/>
            <p:cNvSpPr/>
            <p:nvPr/>
          </p:nvSpPr>
          <p:spPr>
            <a:xfrm>
              <a:off x="2875342" y="552785"/>
              <a:ext cx="3625210" cy="987383"/>
            </a:xfrm>
            <a:prstGeom prst="rect">
              <a:avLst/>
            </a:prstGeom>
            <a:solidFill>
              <a:srgbClr val="D0B6D3">
                <a:alpha val="69411"/>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87"/>
            <p:cNvSpPr txBox="1"/>
            <p:nvPr/>
          </p:nvSpPr>
          <p:spPr>
            <a:xfrm>
              <a:off x="2875342" y="552785"/>
              <a:ext cx="3625210" cy="98738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chemeClr val="accent6"/>
                  </a:solidFill>
                  <a:latin typeface="Arial"/>
                  <a:ea typeface="Arial"/>
                  <a:cs typeface="Arial"/>
                  <a:sym typeface="Arial"/>
                </a:rPr>
                <a:t>Desarrollo de aplicativos móviles y/o web para el aprendizaje</a:t>
              </a:r>
              <a:endParaRPr sz="1400" b="0" i="0" u="none" strike="noStrike" cap="none">
                <a:solidFill>
                  <a:srgbClr val="000000"/>
                </a:solidFill>
                <a:latin typeface="Arial"/>
                <a:ea typeface="Arial"/>
                <a:cs typeface="Arial"/>
                <a:sym typeface="Arial"/>
              </a:endParaRPr>
            </a:p>
          </p:txBody>
        </p:sp>
        <p:sp>
          <p:nvSpPr>
            <p:cNvPr id="487" name="Google Shape;487;p87"/>
            <p:cNvSpPr/>
            <p:nvPr/>
          </p:nvSpPr>
          <p:spPr>
            <a:xfrm>
              <a:off x="2970827" y="3552169"/>
              <a:ext cx="3238617" cy="987383"/>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87"/>
            <p:cNvSpPr txBox="1"/>
            <p:nvPr/>
          </p:nvSpPr>
          <p:spPr>
            <a:xfrm>
              <a:off x="2970827" y="3552169"/>
              <a:ext cx="3238617" cy="987383"/>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Adquisición de software para el aprendizaje</a:t>
              </a:r>
              <a:endParaRPr sz="1400" b="0" i="0" u="none" strike="noStrike" cap="none">
                <a:solidFill>
                  <a:srgbClr val="000000"/>
                </a:solidFill>
                <a:latin typeface="Arial"/>
                <a:ea typeface="Arial"/>
                <a:cs typeface="Arial"/>
                <a:sym typeface="Arial"/>
              </a:endParaRPr>
            </a:p>
          </p:txBody>
        </p:sp>
      </p:grpSp>
      <p:grpSp>
        <p:nvGrpSpPr>
          <p:cNvPr id="489" name="Google Shape;489;p87"/>
          <p:cNvGrpSpPr/>
          <p:nvPr/>
        </p:nvGrpSpPr>
        <p:grpSpPr>
          <a:xfrm>
            <a:off x="7075201" y="1282207"/>
            <a:ext cx="4817394" cy="4220815"/>
            <a:chOff x="146" y="306433"/>
            <a:chExt cx="4817394" cy="4220815"/>
          </a:xfrm>
        </p:grpSpPr>
        <p:sp>
          <p:nvSpPr>
            <p:cNvPr id="490" name="Google Shape;490;p87"/>
            <p:cNvSpPr/>
            <p:nvPr/>
          </p:nvSpPr>
          <p:spPr>
            <a:xfrm>
              <a:off x="904791" y="2454967"/>
              <a:ext cx="700980" cy="578032"/>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87"/>
            <p:cNvSpPr txBox="1"/>
            <p:nvPr/>
          </p:nvSpPr>
          <p:spPr>
            <a:xfrm>
              <a:off x="1232567" y="2721269"/>
              <a:ext cx="45428" cy="45428"/>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92" name="Google Shape;492;p87"/>
            <p:cNvSpPr/>
            <p:nvPr/>
          </p:nvSpPr>
          <p:spPr>
            <a:xfrm>
              <a:off x="904791" y="2454967"/>
              <a:ext cx="700980" cy="1539300"/>
            </a:xfrm>
            <a:custGeom>
              <a:avLst/>
              <a:gdLst/>
              <a:ahLst/>
              <a:cxnLst/>
              <a:rect l="l" t="t" r="r" b="b"/>
              <a:pathLst>
                <a:path w="120000" h="120000" extrusionOk="0">
                  <a:moveTo>
                    <a:pt x="0" y="0"/>
                  </a:moveTo>
                  <a:lnTo>
                    <a:pt x="60000" y="0"/>
                  </a:lnTo>
                  <a:lnTo>
                    <a:pt x="60000" y="120000"/>
                  </a:lnTo>
                  <a:lnTo>
                    <a:pt x="120000" y="12000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3" name="Google Shape;493;p87"/>
            <p:cNvSpPr txBox="1"/>
            <p:nvPr/>
          </p:nvSpPr>
          <p:spPr>
            <a:xfrm>
              <a:off x="1212997" y="3182332"/>
              <a:ext cx="84569" cy="84569"/>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494" name="Google Shape;494;p87"/>
            <p:cNvSpPr/>
            <p:nvPr/>
          </p:nvSpPr>
          <p:spPr>
            <a:xfrm>
              <a:off x="904791" y="1889563"/>
              <a:ext cx="593447" cy="565403"/>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87"/>
            <p:cNvSpPr txBox="1"/>
            <p:nvPr/>
          </p:nvSpPr>
          <p:spPr>
            <a:xfrm>
              <a:off x="1181023" y="2151773"/>
              <a:ext cx="40983" cy="40983"/>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500"/>
                <a:buFont typeface="Arial"/>
                <a:buNone/>
              </a:pPr>
              <a:endParaRPr sz="500" b="0" i="0" u="none" strike="noStrike" cap="none">
                <a:solidFill>
                  <a:srgbClr val="000000"/>
                </a:solidFill>
                <a:latin typeface="Arial"/>
                <a:ea typeface="Arial"/>
                <a:cs typeface="Arial"/>
                <a:sym typeface="Arial"/>
              </a:endParaRPr>
            </a:p>
          </p:txBody>
        </p:sp>
        <p:sp>
          <p:nvSpPr>
            <p:cNvPr id="496" name="Google Shape;496;p87"/>
            <p:cNvSpPr/>
            <p:nvPr/>
          </p:nvSpPr>
          <p:spPr>
            <a:xfrm>
              <a:off x="904791" y="758756"/>
              <a:ext cx="593447" cy="1696211"/>
            </a:xfrm>
            <a:custGeom>
              <a:avLst/>
              <a:gdLst/>
              <a:ahLst/>
              <a:cxnLst/>
              <a:rect l="l" t="t" r="r" b="b"/>
              <a:pathLst>
                <a:path w="120000" h="120000" extrusionOk="0">
                  <a:moveTo>
                    <a:pt x="0" y="120000"/>
                  </a:moveTo>
                  <a:lnTo>
                    <a:pt x="60000" y="120000"/>
                  </a:lnTo>
                  <a:lnTo>
                    <a:pt x="60000" y="0"/>
                  </a:lnTo>
                  <a:lnTo>
                    <a:pt x="120000" y="0"/>
                  </a:lnTo>
                </a:path>
              </a:pathLst>
            </a:custGeom>
            <a:noFill/>
            <a:ln w="25400" cap="flat" cmpd="sng">
              <a:solidFill>
                <a:srgbClr val="6A738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87"/>
            <p:cNvSpPr txBox="1"/>
            <p:nvPr/>
          </p:nvSpPr>
          <p:spPr>
            <a:xfrm>
              <a:off x="1156589" y="1561936"/>
              <a:ext cx="89851" cy="89851"/>
            </a:xfrm>
            <a:prstGeom prst="rect">
              <a:avLst/>
            </a:prstGeom>
            <a:noFill/>
            <a:ln>
              <a:noFill/>
            </a:ln>
          </p:spPr>
          <p:txBody>
            <a:bodyPr spcFirstLastPara="1" wrap="square" lIns="12700" tIns="0" rIns="12700" bIns="0" anchor="ctr" anchorCtr="0">
              <a:noAutofit/>
            </a:bodyPr>
            <a:lstStyle/>
            <a:p>
              <a:pPr marL="0" marR="0" lvl="0" indent="0" algn="ctr" rtl="0">
                <a:lnSpc>
                  <a:spcPct val="90000"/>
                </a:lnSpc>
                <a:spcBef>
                  <a:spcPts val="0"/>
                </a:spcBef>
                <a:spcAft>
                  <a:spcPts val="0"/>
                </a:spcAft>
                <a:buClr>
                  <a:srgbClr val="000000"/>
                </a:buClr>
                <a:buSzPts val="600"/>
                <a:buFont typeface="Arial"/>
                <a:buNone/>
              </a:pPr>
              <a:endParaRPr sz="600" b="0" i="0" u="none" strike="noStrike" cap="none">
                <a:solidFill>
                  <a:srgbClr val="000000"/>
                </a:solidFill>
                <a:latin typeface="Arial"/>
                <a:ea typeface="Arial"/>
                <a:cs typeface="Arial"/>
                <a:sym typeface="Arial"/>
              </a:endParaRPr>
            </a:p>
          </p:txBody>
        </p:sp>
        <p:sp>
          <p:nvSpPr>
            <p:cNvPr id="498" name="Google Shape;498;p87"/>
            <p:cNvSpPr/>
            <p:nvPr/>
          </p:nvSpPr>
          <p:spPr>
            <a:xfrm rot="-5400000">
              <a:off x="-1619813" y="2002644"/>
              <a:ext cx="4144563" cy="904645"/>
            </a:xfrm>
            <a:prstGeom prst="rect">
              <a:avLst/>
            </a:prstGeom>
            <a:solidFill>
              <a:srgbClr val="7D3583">
                <a:alpha val="80000"/>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87"/>
            <p:cNvSpPr txBox="1"/>
            <p:nvPr/>
          </p:nvSpPr>
          <p:spPr>
            <a:xfrm rot="-5400000">
              <a:off x="-1619813" y="2002644"/>
              <a:ext cx="4144563" cy="904645"/>
            </a:xfrm>
            <a:prstGeom prst="rect">
              <a:avLst/>
            </a:prstGeom>
            <a:noFill/>
            <a:ln>
              <a:noFill/>
            </a:ln>
          </p:spPr>
          <p:txBody>
            <a:bodyPr spcFirstLastPara="1" wrap="square" lIns="15225" tIns="15225" rIns="15225" bIns="15225" anchor="ctr" anchorCtr="0">
              <a:noAutofit/>
            </a:bodyPr>
            <a:lstStyle/>
            <a:p>
              <a:pPr marL="0" marR="0" lvl="0" indent="0" algn="ctr" rtl="0">
                <a:lnSpc>
                  <a:spcPct val="90000"/>
                </a:lnSpc>
                <a:spcBef>
                  <a:spcPts val="0"/>
                </a:spcBef>
                <a:spcAft>
                  <a:spcPts val="0"/>
                </a:spcAft>
                <a:buClr>
                  <a:srgbClr val="000000"/>
                </a:buClr>
                <a:buSzPts val="2400"/>
                <a:buFont typeface="Arial"/>
                <a:buNone/>
              </a:pPr>
              <a:r>
                <a:rPr lang="es-PE" sz="2400" b="0" i="0" u="none" strike="noStrike" cap="none">
                  <a:solidFill>
                    <a:schemeClr val="lt1"/>
                  </a:solidFill>
                  <a:latin typeface="Arial"/>
                  <a:ea typeface="Arial"/>
                  <a:cs typeface="Arial"/>
                  <a:sym typeface="Arial"/>
                </a:rPr>
                <a:t>C.5. Desarrollo de Competencias</a:t>
              </a:r>
              <a:endParaRPr sz="1400" b="0" i="0" u="none" strike="noStrike" cap="none">
                <a:solidFill>
                  <a:srgbClr val="000000"/>
                </a:solidFill>
                <a:latin typeface="Arial"/>
                <a:ea typeface="Arial"/>
                <a:cs typeface="Arial"/>
                <a:sym typeface="Arial"/>
              </a:endParaRPr>
            </a:p>
          </p:txBody>
        </p:sp>
        <p:sp>
          <p:nvSpPr>
            <p:cNvPr id="500" name="Google Shape;500;p87"/>
            <p:cNvSpPr/>
            <p:nvPr/>
          </p:nvSpPr>
          <p:spPr>
            <a:xfrm>
              <a:off x="1498239" y="306433"/>
              <a:ext cx="3319301" cy="904645"/>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87"/>
            <p:cNvSpPr txBox="1"/>
            <p:nvPr/>
          </p:nvSpPr>
          <p:spPr>
            <a:xfrm>
              <a:off x="1498239" y="306433"/>
              <a:ext cx="3319301" cy="9046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Diseño de planes de clase</a:t>
              </a:r>
              <a:endParaRPr sz="1400" b="0" i="0" u="none" strike="noStrike" cap="none">
                <a:solidFill>
                  <a:srgbClr val="000000"/>
                </a:solidFill>
                <a:latin typeface="Arial"/>
                <a:ea typeface="Arial"/>
                <a:cs typeface="Arial"/>
                <a:sym typeface="Arial"/>
              </a:endParaRPr>
            </a:p>
          </p:txBody>
        </p:sp>
        <p:sp>
          <p:nvSpPr>
            <p:cNvPr id="502" name="Google Shape;502;p87"/>
            <p:cNvSpPr/>
            <p:nvPr/>
          </p:nvSpPr>
          <p:spPr>
            <a:xfrm>
              <a:off x="1498239" y="1437240"/>
              <a:ext cx="2967238" cy="904645"/>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87"/>
            <p:cNvSpPr txBox="1"/>
            <p:nvPr/>
          </p:nvSpPr>
          <p:spPr>
            <a:xfrm>
              <a:off x="1498239" y="1437240"/>
              <a:ext cx="2967238" cy="9046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Servicios de capacitación pedagógica</a:t>
              </a:r>
              <a:endParaRPr sz="1400" b="0" i="0" u="none" strike="noStrike" cap="none">
                <a:solidFill>
                  <a:srgbClr val="000000"/>
                </a:solidFill>
                <a:latin typeface="Arial"/>
                <a:ea typeface="Arial"/>
                <a:cs typeface="Arial"/>
                <a:sym typeface="Arial"/>
              </a:endParaRPr>
            </a:p>
          </p:txBody>
        </p:sp>
        <p:sp>
          <p:nvSpPr>
            <p:cNvPr id="504" name="Google Shape;504;p87"/>
            <p:cNvSpPr/>
            <p:nvPr/>
          </p:nvSpPr>
          <p:spPr>
            <a:xfrm>
              <a:off x="1605772" y="3541944"/>
              <a:ext cx="2967238" cy="904645"/>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87"/>
            <p:cNvSpPr txBox="1"/>
            <p:nvPr/>
          </p:nvSpPr>
          <p:spPr>
            <a:xfrm>
              <a:off x="1605772" y="3541944"/>
              <a:ext cx="2967238" cy="9046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Servicios de acompañamiento o soporte Pedagógico</a:t>
              </a:r>
              <a:endParaRPr sz="1400" b="0" i="0" u="none" strike="noStrike" cap="none">
                <a:solidFill>
                  <a:srgbClr val="000000"/>
                </a:solidFill>
                <a:latin typeface="Arial"/>
                <a:ea typeface="Arial"/>
                <a:cs typeface="Arial"/>
                <a:sym typeface="Arial"/>
              </a:endParaRPr>
            </a:p>
          </p:txBody>
        </p:sp>
        <p:sp>
          <p:nvSpPr>
            <p:cNvPr id="506" name="Google Shape;506;p87"/>
            <p:cNvSpPr/>
            <p:nvPr/>
          </p:nvSpPr>
          <p:spPr>
            <a:xfrm>
              <a:off x="1605772" y="2580677"/>
              <a:ext cx="2967238" cy="904645"/>
            </a:xfrm>
            <a:prstGeom prst="rect">
              <a:avLst/>
            </a:prstGeom>
            <a:solidFill>
              <a:srgbClr val="D0B6D3">
                <a:alpha val="69411"/>
              </a:srgbClr>
            </a:solidFill>
            <a:ln w="25400"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87"/>
            <p:cNvSpPr txBox="1"/>
            <p:nvPr/>
          </p:nvSpPr>
          <p:spPr>
            <a:xfrm>
              <a:off x="1605772" y="2580677"/>
              <a:ext cx="2967238" cy="904645"/>
            </a:xfrm>
            <a:prstGeom prst="rect">
              <a:avLst/>
            </a:prstGeom>
            <a:noFill/>
            <a:ln>
              <a:noFill/>
            </a:ln>
          </p:spPr>
          <p:txBody>
            <a:bodyPr spcFirstLastPara="1" wrap="square" lIns="11425" tIns="11425" rIns="11425" bIns="11425" anchor="ctr" anchorCtr="0">
              <a:noAutofit/>
            </a:bodyPr>
            <a:lstStyle/>
            <a:p>
              <a:pPr marL="0" marR="0" lvl="0" indent="0" algn="ctr" rtl="0">
                <a:lnSpc>
                  <a:spcPct val="90000"/>
                </a:lnSpc>
                <a:spcBef>
                  <a:spcPts val="0"/>
                </a:spcBef>
                <a:spcAft>
                  <a:spcPts val="0"/>
                </a:spcAft>
                <a:buClr>
                  <a:srgbClr val="000000"/>
                </a:buClr>
                <a:buSzPts val="1800"/>
                <a:buFont typeface="Arial"/>
                <a:buNone/>
              </a:pPr>
              <a:r>
                <a:rPr lang="es-PE" sz="1800" b="0" i="0" u="none" strike="noStrike" cap="none">
                  <a:solidFill>
                    <a:srgbClr val="445469"/>
                  </a:solidFill>
                  <a:latin typeface="Arial"/>
                  <a:ea typeface="Arial"/>
                  <a:cs typeface="Arial"/>
                  <a:sym typeface="Arial"/>
                </a:rPr>
                <a:t>Adquisición o contratación de aplicativos</a:t>
              </a:r>
              <a:endParaRPr sz="1400" b="0" i="0" u="none" strike="noStrike" cap="none">
                <a:solidFill>
                  <a:srgbClr val="000000"/>
                </a:solidFill>
                <a:latin typeface="Arial"/>
                <a:ea typeface="Arial"/>
                <a:cs typeface="Arial"/>
                <a:sym typeface="Arial"/>
              </a:endParaRPr>
            </a:p>
          </p:txBody>
        </p:sp>
      </p:grpSp>
      <p:sp>
        <p:nvSpPr>
          <p:cNvPr id="508" name="Google Shape;508;p87"/>
          <p:cNvSpPr/>
          <p:nvPr/>
        </p:nvSpPr>
        <p:spPr>
          <a:xfrm rot="5400000">
            <a:off x="5810926" y="1324797"/>
            <a:ext cx="365099" cy="9991898"/>
          </a:xfrm>
          <a:prstGeom prst="rightBracket">
            <a:avLst>
              <a:gd name="adj" fmla="val 8333"/>
            </a:avLst>
          </a:prstGeom>
          <a:noFill/>
          <a:ln w="381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09" name="Google Shape;509;p87"/>
          <p:cNvSpPr txBox="1"/>
          <p:nvPr/>
        </p:nvSpPr>
        <p:spPr>
          <a:xfrm>
            <a:off x="6467303" y="5800236"/>
            <a:ext cx="4555373"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4: </a:t>
            </a:r>
            <a:r>
              <a:rPr lang="es-PE" sz="1400" b="0" i="0" u="none" strike="noStrike" cap="none">
                <a:solidFill>
                  <a:schemeClr val="accent6"/>
                </a:solidFill>
                <a:latin typeface="Calibri"/>
                <a:ea typeface="Calibri"/>
                <a:cs typeface="Calibri"/>
                <a:sym typeface="Calibri"/>
              </a:rPr>
              <a:t>Desarrollo de objetos digitales de Aprendizaje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5: </a:t>
            </a:r>
            <a:r>
              <a:rPr lang="es-PE" sz="1400" b="0" i="0" u="none" strike="noStrike" cap="none">
                <a:solidFill>
                  <a:schemeClr val="accent6"/>
                </a:solidFill>
                <a:latin typeface="Calibri"/>
                <a:ea typeface="Calibri"/>
                <a:cs typeface="Calibri"/>
                <a:sym typeface="Calibri"/>
              </a:rPr>
              <a:t>Nuevos Modelos de Evaluación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0" name="Google Shape;510;p87"/>
          <p:cNvSpPr txBox="1"/>
          <p:nvPr/>
        </p:nvSpPr>
        <p:spPr>
          <a:xfrm>
            <a:off x="1457498" y="5663504"/>
            <a:ext cx="5043055" cy="11678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1: </a:t>
            </a:r>
            <a:r>
              <a:rPr lang="es-PE" sz="1400" b="0" i="0" u="none" strike="noStrike" cap="none">
                <a:solidFill>
                  <a:schemeClr val="accent6"/>
                </a:solidFill>
                <a:latin typeface="Calibri"/>
                <a:ea typeface="Calibri"/>
                <a:cs typeface="Calibri"/>
                <a:sym typeface="Calibri"/>
              </a:rPr>
              <a:t>Modelo Pedagógico Híbrido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2: </a:t>
            </a:r>
            <a:r>
              <a:rPr lang="es-PE" sz="1400" b="0" i="0" u="none" strike="noStrike" cap="none">
                <a:solidFill>
                  <a:schemeClr val="accent6"/>
                </a:solidFill>
                <a:latin typeface="Calibri"/>
                <a:ea typeface="Calibri"/>
                <a:cs typeface="Calibri"/>
                <a:sym typeface="Calibri"/>
              </a:rPr>
              <a:t>Fortalecimiento de la Comunidad Educativa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3: </a:t>
            </a:r>
            <a:r>
              <a:rPr lang="es-PE" sz="1400" b="0" i="0" u="none" strike="noStrike" cap="none">
                <a:solidFill>
                  <a:schemeClr val="accent6"/>
                </a:solidFill>
                <a:latin typeface="Calibri"/>
                <a:ea typeface="Calibri"/>
                <a:cs typeface="Calibri"/>
                <a:sym typeface="Calibri"/>
              </a:rPr>
              <a:t>Aprendizaje por proyectos y/o metodologías activas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1" name="Google Shape;511;p87"/>
          <p:cNvSpPr/>
          <p:nvPr/>
        </p:nvSpPr>
        <p:spPr>
          <a:xfrm rot="5400000">
            <a:off x="5810926" y="1324798"/>
            <a:ext cx="365099" cy="9991898"/>
          </a:xfrm>
          <a:prstGeom prst="rightBracket">
            <a:avLst>
              <a:gd name="adj" fmla="val 8333"/>
            </a:avLst>
          </a:prstGeom>
          <a:noFill/>
          <a:ln w="38100" cap="flat" cmpd="sng">
            <a:solidFill>
              <a:schemeClr val="accent6"/>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rial"/>
              <a:ea typeface="Arial"/>
              <a:cs typeface="Arial"/>
              <a:sym typeface="Arial"/>
            </a:endParaRPr>
          </a:p>
        </p:txBody>
      </p:sp>
      <p:sp>
        <p:nvSpPr>
          <p:cNvPr id="512" name="Google Shape;512;p87"/>
          <p:cNvSpPr txBox="1"/>
          <p:nvPr/>
        </p:nvSpPr>
        <p:spPr>
          <a:xfrm>
            <a:off x="6467303" y="5800237"/>
            <a:ext cx="4555373" cy="73866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4: </a:t>
            </a:r>
            <a:r>
              <a:rPr lang="es-PE" sz="1400" b="0" i="0" u="none" strike="noStrike" cap="none">
                <a:solidFill>
                  <a:schemeClr val="accent6"/>
                </a:solidFill>
                <a:latin typeface="Calibri"/>
                <a:ea typeface="Calibri"/>
                <a:cs typeface="Calibri"/>
                <a:sym typeface="Calibri"/>
              </a:rPr>
              <a:t>Desarrollo de objetos digitales de Aprendizaje</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5: </a:t>
            </a:r>
            <a:r>
              <a:rPr lang="es-PE" sz="1400" b="0" i="0" u="none" strike="noStrike" cap="none">
                <a:solidFill>
                  <a:schemeClr val="accent6"/>
                </a:solidFill>
                <a:latin typeface="Calibri"/>
                <a:ea typeface="Calibri"/>
                <a:cs typeface="Calibri"/>
                <a:sym typeface="Calibri"/>
              </a:rPr>
              <a:t>Nuevos Modelos de Evaluación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3" name="Google Shape;513;p87"/>
          <p:cNvSpPr txBox="1"/>
          <p:nvPr/>
        </p:nvSpPr>
        <p:spPr>
          <a:xfrm>
            <a:off x="1457498" y="5663505"/>
            <a:ext cx="5043055" cy="11678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1: </a:t>
            </a:r>
            <a:r>
              <a:rPr lang="es-PE" sz="1400" b="0" i="0" u="none" strike="noStrike" cap="none">
                <a:solidFill>
                  <a:schemeClr val="accent6"/>
                </a:solidFill>
                <a:latin typeface="Calibri"/>
                <a:ea typeface="Calibri"/>
                <a:cs typeface="Calibri"/>
                <a:sym typeface="Calibri"/>
              </a:rPr>
              <a:t>Modelo Pedagógico Híbrido</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2: </a:t>
            </a:r>
            <a:r>
              <a:rPr lang="es-PE" sz="1400" b="0" i="0" u="none" strike="noStrike" cap="none">
                <a:solidFill>
                  <a:schemeClr val="accent6"/>
                </a:solidFill>
                <a:latin typeface="Calibri"/>
                <a:ea typeface="Calibri"/>
                <a:cs typeface="Calibri"/>
                <a:sym typeface="Calibri"/>
              </a:rPr>
              <a:t>Fortalecimiento de la Comunidad Educativa</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r>
              <a:rPr lang="es-PE" sz="1400" b="1" i="0" u="none" strike="noStrike" cap="none">
                <a:solidFill>
                  <a:schemeClr val="accent6"/>
                </a:solidFill>
                <a:latin typeface="Calibri"/>
                <a:ea typeface="Calibri"/>
                <a:cs typeface="Calibri"/>
                <a:sym typeface="Calibri"/>
              </a:rPr>
              <a:t>Tipología 3: </a:t>
            </a:r>
            <a:r>
              <a:rPr lang="es-PE" sz="1400" b="0" i="0" u="none" strike="noStrike" cap="none">
                <a:solidFill>
                  <a:schemeClr val="accent6"/>
                </a:solidFill>
                <a:latin typeface="Calibri"/>
                <a:ea typeface="Calibri"/>
                <a:cs typeface="Calibri"/>
                <a:sym typeface="Calibri"/>
              </a:rPr>
              <a:t>Aprendizaje por proyectos y/o metodologías activas</a:t>
            </a:r>
            <a:endParaRPr sz="14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just" rtl="0">
              <a:lnSpc>
                <a:spcPct val="107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1"/>
          <p:cNvSpPr txBox="1"/>
          <p:nvPr/>
        </p:nvSpPr>
        <p:spPr>
          <a:xfrm>
            <a:off x="492369" y="3337802"/>
            <a:ext cx="2907031" cy="53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2700" b="1" i="0" u="none" strike="noStrike" cap="small">
                <a:solidFill>
                  <a:srgbClr val="722F79"/>
                </a:solidFill>
                <a:latin typeface="Open Sans"/>
                <a:ea typeface="Open Sans"/>
                <a:cs typeface="Open Sans"/>
                <a:sym typeface="Open Sans"/>
              </a:rPr>
              <a:t>Intencionalidad</a:t>
            </a:r>
            <a:endParaRPr sz="1700" b="0" i="0" u="none" strike="noStrike" cap="none">
              <a:solidFill>
                <a:srgbClr val="722F79"/>
              </a:solidFill>
              <a:latin typeface="Calibri"/>
              <a:ea typeface="Calibri"/>
              <a:cs typeface="Calibri"/>
              <a:sym typeface="Calibri"/>
            </a:endParaRPr>
          </a:p>
        </p:txBody>
      </p:sp>
      <p:sp>
        <p:nvSpPr>
          <p:cNvPr id="520" name="Google Shape;520;p1"/>
          <p:cNvSpPr/>
          <p:nvPr/>
        </p:nvSpPr>
        <p:spPr>
          <a:xfrm>
            <a:off x="921000" y="4002150"/>
            <a:ext cx="2244300" cy="9387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445469"/>
              </a:buClr>
              <a:buSzPts val="1100"/>
              <a:buFont typeface="Calibri"/>
              <a:buNone/>
            </a:pPr>
            <a:r>
              <a:rPr lang="es-PE" sz="1600" b="0" i="0" u="none" strike="noStrike" cap="none">
                <a:solidFill>
                  <a:srgbClr val="445469"/>
                </a:solidFill>
                <a:latin typeface="Calibri"/>
                <a:ea typeface="Calibri"/>
                <a:cs typeface="Calibri"/>
                <a:sym typeface="Calibri"/>
              </a:rPr>
              <a:t>Análisis del problema  + propósito enfocados en los aprendizajes</a:t>
            </a:r>
            <a:endParaRPr sz="1500" b="0" i="0" u="none" strike="noStrike" cap="none">
              <a:solidFill>
                <a:srgbClr val="445469"/>
              </a:solidFill>
              <a:latin typeface="Calibri"/>
              <a:ea typeface="Calibri"/>
              <a:cs typeface="Calibri"/>
              <a:sym typeface="Calibri"/>
            </a:endParaRPr>
          </a:p>
        </p:txBody>
      </p:sp>
      <p:sp>
        <p:nvSpPr>
          <p:cNvPr id="521" name="Google Shape;521;p1"/>
          <p:cNvSpPr txBox="1"/>
          <p:nvPr/>
        </p:nvSpPr>
        <p:spPr>
          <a:xfrm>
            <a:off x="3863125" y="3361802"/>
            <a:ext cx="2244300" cy="511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2700" b="1" i="0" u="none" strike="noStrike" cap="small">
                <a:solidFill>
                  <a:srgbClr val="722F79"/>
                </a:solidFill>
                <a:latin typeface="Arial"/>
                <a:ea typeface="Arial"/>
                <a:cs typeface="Arial"/>
                <a:sym typeface="Arial"/>
              </a:rPr>
              <a:t>Innovación</a:t>
            </a:r>
            <a:endParaRPr sz="1700" b="0" i="0" u="none" strike="noStrike" cap="none">
              <a:solidFill>
                <a:srgbClr val="722F79"/>
              </a:solidFill>
              <a:latin typeface="Arial"/>
              <a:ea typeface="Arial"/>
              <a:cs typeface="Arial"/>
              <a:sym typeface="Arial"/>
            </a:endParaRPr>
          </a:p>
        </p:txBody>
      </p:sp>
      <p:sp>
        <p:nvSpPr>
          <p:cNvPr id="522" name="Google Shape;522;p1"/>
          <p:cNvSpPr/>
          <p:nvPr/>
        </p:nvSpPr>
        <p:spPr>
          <a:xfrm>
            <a:off x="3848138" y="3949475"/>
            <a:ext cx="2180700" cy="1194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s-PE" sz="1600" b="0" i="0" u="none" strike="noStrike" cap="none">
                <a:solidFill>
                  <a:srgbClr val="445469"/>
                </a:solidFill>
                <a:latin typeface="Calibri"/>
                <a:ea typeface="Calibri"/>
                <a:cs typeface="Calibri"/>
                <a:sym typeface="Calibri"/>
              </a:rPr>
              <a:t>Descripción del proceso metodológico +  sustentación del valor agregado</a:t>
            </a:r>
            <a:endParaRPr sz="1500" b="0" i="0" u="none" strike="noStrike" cap="none">
              <a:solidFill>
                <a:srgbClr val="445469"/>
              </a:solidFill>
              <a:latin typeface="Calibri"/>
              <a:ea typeface="Calibri"/>
              <a:cs typeface="Calibri"/>
              <a:sym typeface="Calibri"/>
            </a:endParaRPr>
          </a:p>
        </p:txBody>
      </p:sp>
      <p:pic>
        <p:nvPicPr>
          <p:cNvPr id="523" name="Google Shape;523;p1"/>
          <p:cNvPicPr preferRelativeResize="0"/>
          <p:nvPr/>
        </p:nvPicPr>
        <p:blipFill rotWithShape="1">
          <a:blip r:embed="rId3">
            <a:alphaModFix/>
          </a:blip>
          <a:srcRect l="24124" t="14920" r="22202" b="17180"/>
          <a:stretch/>
        </p:blipFill>
        <p:spPr>
          <a:xfrm>
            <a:off x="4292828" y="2075225"/>
            <a:ext cx="1278721" cy="1194899"/>
          </a:xfrm>
          <a:prstGeom prst="rect">
            <a:avLst/>
          </a:prstGeom>
          <a:noFill/>
          <a:ln>
            <a:noFill/>
          </a:ln>
        </p:spPr>
      </p:pic>
      <p:sp>
        <p:nvSpPr>
          <p:cNvPr id="524" name="Google Shape;524;p1"/>
          <p:cNvSpPr txBox="1"/>
          <p:nvPr/>
        </p:nvSpPr>
        <p:spPr>
          <a:xfrm>
            <a:off x="6476483" y="3417000"/>
            <a:ext cx="2244300" cy="5358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2700" b="1" i="0" u="none" strike="noStrike" cap="small">
                <a:solidFill>
                  <a:srgbClr val="722F79"/>
                </a:solidFill>
                <a:latin typeface="Open Sans"/>
                <a:ea typeface="Open Sans"/>
                <a:cs typeface="Open Sans"/>
                <a:sym typeface="Open Sans"/>
              </a:rPr>
              <a:t>Eficacia</a:t>
            </a:r>
            <a:endParaRPr sz="2700" b="0" i="0" u="none" strike="noStrike" cap="none">
              <a:solidFill>
                <a:srgbClr val="722F79"/>
              </a:solidFill>
              <a:latin typeface="Calibri"/>
              <a:ea typeface="Calibri"/>
              <a:cs typeface="Calibri"/>
              <a:sym typeface="Calibri"/>
            </a:endParaRPr>
          </a:p>
        </p:txBody>
      </p:sp>
      <p:sp>
        <p:nvSpPr>
          <p:cNvPr id="525" name="Google Shape;525;p1"/>
          <p:cNvSpPr/>
          <p:nvPr/>
        </p:nvSpPr>
        <p:spPr>
          <a:xfrm>
            <a:off x="6549550" y="4002150"/>
            <a:ext cx="2244300" cy="135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9"/>
              </a:buClr>
              <a:buSzPts val="1100"/>
              <a:buFont typeface="Calibri"/>
              <a:buNone/>
            </a:pPr>
            <a:r>
              <a:rPr lang="es-PE" sz="1600" b="0" i="0" u="none" strike="noStrike" cap="none">
                <a:solidFill>
                  <a:srgbClr val="445469"/>
                </a:solidFill>
                <a:latin typeface="Calibri"/>
                <a:ea typeface="Calibri"/>
                <a:cs typeface="Calibri"/>
                <a:sym typeface="Calibri"/>
              </a:rPr>
              <a:t>Uso óptimo de los recursos humanos y materiales + implicancia en el logro del propósito</a:t>
            </a:r>
            <a:endParaRPr sz="1600" b="0" i="0" u="none" strike="noStrike" cap="none">
              <a:solidFill>
                <a:srgbClr val="445469"/>
              </a:solidFill>
              <a:latin typeface="Calibri"/>
              <a:ea typeface="Calibri"/>
              <a:cs typeface="Calibri"/>
              <a:sym typeface="Calibri"/>
            </a:endParaRPr>
          </a:p>
        </p:txBody>
      </p:sp>
      <p:pic>
        <p:nvPicPr>
          <p:cNvPr id="526" name="Google Shape;526;p1"/>
          <p:cNvPicPr preferRelativeResize="0"/>
          <p:nvPr/>
        </p:nvPicPr>
        <p:blipFill rotWithShape="1">
          <a:blip r:embed="rId4">
            <a:alphaModFix/>
          </a:blip>
          <a:srcRect/>
          <a:stretch/>
        </p:blipFill>
        <p:spPr>
          <a:xfrm>
            <a:off x="6821587" y="2213775"/>
            <a:ext cx="1556217" cy="1114876"/>
          </a:xfrm>
          <a:prstGeom prst="rect">
            <a:avLst/>
          </a:prstGeom>
          <a:noFill/>
          <a:ln>
            <a:noFill/>
          </a:ln>
        </p:spPr>
      </p:pic>
      <p:sp>
        <p:nvSpPr>
          <p:cNvPr id="527" name="Google Shape;527;p1"/>
          <p:cNvSpPr txBox="1"/>
          <p:nvPr/>
        </p:nvSpPr>
        <p:spPr>
          <a:xfrm>
            <a:off x="9089841" y="3489156"/>
            <a:ext cx="2609790" cy="3915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200"/>
              <a:buFont typeface="Open Sans"/>
              <a:buNone/>
            </a:pPr>
            <a:r>
              <a:rPr lang="es-PE" sz="2700" b="1" i="0" u="none" strike="noStrike" cap="small">
                <a:solidFill>
                  <a:srgbClr val="722F79"/>
                </a:solidFill>
                <a:latin typeface="Open Sans"/>
                <a:ea typeface="Open Sans"/>
                <a:cs typeface="Open Sans"/>
                <a:sym typeface="Open Sans"/>
              </a:rPr>
              <a:t>Sostenibilidad</a:t>
            </a:r>
            <a:endParaRPr sz="2700" b="0" i="0" u="none" strike="noStrike" cap="none">
              <a:solidFill>
                <a:srgbClr val="722F79"/>
              </a:solidFill>
              <a:latin typeface="Calibri"/>
              <a:ea typeface="Calibri"/>
              <a:cs typeface="Calibri"/>
              <a:sym typeface="Calibri"/>
            </a:endParaRPr>
          </a:p>
        </p:txBody>
      </p:sp>
      <p:sp>
        <p:nvSpPr>
          <p:cNvPr id="528" name="Google Shape;528;p1"/>
          <p:cNvSpPr/>
          <p:nvPr/>
        </p:nvSpPr>
        <p:spPr>
          <a:xfrm>
            <a:off x="9096825" y="3940800"/>
            <a:ext cx="2676600" cy="19203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5469"/>
              </a:buClr>
              <a:buSzPts val="1100"/>
              <a:buFont typeface="Calibri"/>
              <a:buNone/>
            </a:pPr>
            <a:r>
              <a:rPr lang="es-PE" sz="1600" b="0" i="0" u="none" strike="noStrike" cap="none">
                <a:solidFill>
                  <a:srgbClr val="445469"/>
                </a:solidFill>
                <a:latin typeface="Calibri"/>
                <a:ea typeface="Calibri"/>
                <a:cs typeface="Calibri"/>
                <a:sym typeface="Calibri"/>
              </a:rPr>
              <a:t>Identificación de condiciones para la continuidad e institucionalización + apropiación de la propuesta por la comunidad educativa </a:t>
            </a:r>
            <a:endParaRPr sz="1600" b="0" i="0" u="none" strike="noStrike" cap="none">
              <a:solidFill>
                <a:srgbClr val="445469"/>
              </a:solidFill>
              <a:latin typeface="Calibri"/>
              <a:ea typeface="Calibri"/>
              <a:cs typeface="Calibri"/>
              <a:sym typeface="Calibri"/>
            </a:endParaRPr>
          </a:p>
        </p:txBody>
      </p:sp>
      <p:pic>
        <p:nvPicPr>
          <p:cNvPr id="529" name="Google Shape;529;p1"/>
          <p:cNvPicPr preferRelativeResize="0"/>
          <p:nvPr/>
        </p:nvPicPr>
        <p:blipFill rotWithShape="1">
          <a:blip r:embed="rId5">
            <a:alphaModFix/>
          </a:blip>
          <a:srcRect l="22497" t="38406" r="21765" b="29593"/>
          <a:stretch/>
        </p:blipFill>
        <p:spPr>
          <a:xfrm>
            <a:off x="9788601" y="2462938"/>
            <a:ext cx="1218250" cy="873650"/>
          </a:xfrm>
          <a:prstGeom prst="rect">
            <a:avLst/>
          </a:prstGeom>
          <a:noFill/>
          <a:ln>
            <a:noFill/>
          </a:ln>
        </p:spPr>
      </p:pic>
      <p:sp>
        <p:nvSpPr>
          <p:cNvPr id="530" name="Google Shape;530;p1"/>
          <p:cNvSpPr/>
          <p:nvPr/>
        </p:nvSpPr>
        <p:spPr>
          <a:xfrm>
            <a:off x="2659338" y="1262556"/>
            <a:ext cx="7129263" cy="72939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000000"/>
              </a:buClr>
              <a:buSzPts val="3600"/>
              <a:buFont typeface="Arial"/>
              <a:buNone/>
            </a:pPr>
            <a:r>
              <a:rPr lang="es-PE" sz="3600" b="1" i="0" u="none" strike="noStrike" cap="small">
                <a:solidFill>
                  <a:srgbClr val="804389"/>
                </a:solidFill>
                <a:latin typeface="Arial"/>
                <a:ea typeface="Arial"/>
                <a:cs typeface="Arial"/>
                <a:sym typeface="Arial"/>
              </a:rPr>
              <a:t>Criterios de evaluación</a:t>
            </a:r>
            <a:endParaRPr sz="3600" b="0" i="0" u="none" strike="noStrike" cap="none">
              <a:solidFill>
                <a:schemeClr val="dk1"/>
              </a:solidFill>
              <a:latin typeface="Arial"/>
              <a:ea typeface="Arial"/>
              <a:cs typeface="Arial"/>
              <a:sym typeface="Arial"/>
            </a:endParaRPr>
          </a:p>
        </p:txBody>
      </p:sp>
      <p:pic>
        <p:nvPicPr>
          <p:cNvPr id="531" name="Google Shape;531;p1"/>
          <p:cNvPicPr preferRelativeResize="0"/>
          <p:nvPr/>
        </p:nvPicPr>
        <p:blipFill rotWithShape="1">
          <a:blip r:embed="rId6">
            <a:alphaModFix/>
          </a:blip>
          <a:srcRect/>
          <a:stretch/>
        </p:blipFill>
        <p:spPr>
          <a:xfrm>
            <a:off x="0" y="7498"/>
            <a:ext cx="12192000" cy="960730"/>
          </a:xfrm>
          <a:prstGeom prst="rect">
            <a:avLst/>
          </a:prstGeom>
          <a:noFill/>
          <a:ln>
            <a:noFill/>
          </a:ln>
        </p:spPr>
      </p:pic>
      <p:pic>
        <p:nvPicPr>
          <p:cNvPr id="532" name="Google Shape;532;p1"/>
          <p:cNvPicPr preferRelativeResize="0"/>
          <p:nvPr/>
        </p:nvPicPr>
        <p:blipFill rotWithShape="1">
          <a:blip r:embed="rId7">
            <a:alphaModFix/>
          </a:blip>
          <a:srcRect/>
          <a:stretch/>
        </p:blipFill>
        <p:spPr>
          <a:xfrm>
            <a:off x="1361731" y="2075225"/>
            <a:ext cx="1189650" cy="140802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88"/>
          <p:cNvSpPr/>
          <p:nvPr/>
        </p:nvSpPr>
        <p:spPr>
          <a:xfrm>
            <a:off x="6402263" y="2136337"/>
            <a:ext cx="5296800" cy="1649100"/>
          </a:xfrm>
          <a:prstGeom prst="rect">
            <a:avLst/>
          </a:prstGeom>
          <a:solidFill>
            <a:srgbClr val="F91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39" name="Google Shape;539;p88"/>
          <p:cNvSpPr/>
          <p:nvPr/>
        </p:nvSpPr>
        <p:spPr>
          <a:xfrm>
            <a:off x="6402197" y="4032060"/>
            <a:ext cx="5296918" cy="1837338"/>
          </a:xfrm>
          <a:prstGeom prst="rect">
            <a:avLst/>
          </a:prstGeom>
          <a:solidFill>
            <a:srgbClr val="7D35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40" name="Google Shape;540;p88"/>
          <p:cNvSpPr/>
          <p:nvPr/>
        </p:nvSpPr>
        <p:spPr>
          <a:xfrm>
            <a:off x="5997334" y="2473816"/>
            <a:ext cx="862800" cy="826200"/>
          </a:xfrm>
          <a:prstGeom prst="ellipse">
            <a:avLst/>
          </a:prstGeom>
          <a:solidFill>
            <a:srgbClr val="F91587"/>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41" name="Google Shape;541;p88"/>
          <p:cNvSpPr/>
          <p:nvPr/>
        </p:nvSpPr>
        <p:spPr>
          <a:xfrm>
            <a:off x="5997356" y="4344510"/>
            <a:ext cx="862800" cy="826200"/>
          </a:xfrm>
          <a:prstGeom prst="ellipse">
            <a:avLst/>
          </a:prstGeom>
          <a:solidFill>
            <a:srgbClr val="7D3583"/>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542" name="Google Shape;542;p88"/>
          <p:cNvSpPr txBox="1"/>
          <p:nvPr/>
        </p:nvSpPr>
        <p:spPr>
          <a:xfrm>
            <a:off x="1614881" y="3061640"/>
            <a:ext cx="4233900" cy="84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3600" b="1" i="0" u="none" strike="noStrike" cap="small">
                <a:solidFill>
                  <a:srgbClr val="222A35"/>
                </a:solidFill>
                <a:latin typeface="Open Sans"/>
                <a:ea typeface="Open Sans"/>
                <a:cs typeface="Open Sans"/>
                <a:sym typeface="Open Sans"/>
              </a:rPr>
              <a:t>Intencionalidad</a:t>
            </a:r>
            <a:endParaRPr sz="1400" b="0" i="0" u="none" strike="noStrike" cap="none">
              <a:solidFill>
                <a:srgbClr val="000000"/>
              </a:solidFill>
              <a:latin typeface="Arial"/>
              <a:ea typeface="Arial"/>
              <a:cs typeface="Arial"/>
              <a:sym typeface="Arial"/>
            </a:endParaRPr>
          </a:p>
        </p:txBody>
      </p:sp>
      <p:sp>
        <p:nvSpPr>
          <p:cNvPr id="543" name="Google Shape;543;p88"/>
          <p:cNvSpPr/>
          <p:nvPr/>
        </p:nvSpPr>
        <p:spPr>
          <a:xfrm>
            <a:off x="6981950" y="2222287"/>
            <a:ext cx="4580400" cy="1477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Sustenta con detalle y evidencias confiables el problema que busca resolver y las causas que lo originan. (15 puntos)</a:t>
            </a:r>
            <a:endParaRPr sz="2000" b="0" i="0" u="none" strike="noStrike" cap="none">
              <a:solidFill>
                <a:schemeClr val="lt1"/>
              </a:solidFill>
              <a:latin typeface="Calibri"/>
              <a:ea typeface="Calibri"/>
              <a:cs typeface="Calibri"/>
              <a:sym typeface="Calibri"/>
            </a:endParaRPr>
          </a:p>
        </p:txBody>
      </p:sp>
      <p:sp>
        <p:nvSpPr>
          <p:cNvPr id="544" name="Google Shape;544;p88"/>
          <p:cNvSpPr/>
          <p:nvPr/>
        </p:nvSpPr>
        <p:spPr>
          <a:xfrm>
            <a:off x="6981950" y="4234375"/>
            <a:ext cx="4580400" cy="1388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Señala los objetivos claros y viables, orientados al desarrollo de aprendizajes y la mejora de los procesos educativos con calidad y equidad. (10 puntos)</a:t>
            </a:r>
            <a:endParaRPr sz="1400" b="0" i="0" u="none" strike="noStrike" cap="none">
              <a:solidFill>
                <a:srgbClr val="000000"/>
              </a:solidFill>
              <a:latin typeface="Arial"/>
              <a:ea typeface="Arial"/>
              <a:cs typeface="Arial"/>
              <a:sym typeface="Arial"/>
            </a:endParaRPr>
          </a:p>
        </p:txBody>
      </p:sp>
      <p:sp>
        <p:nvSpPr>
          <p:cNvPr id="545" name="Google Shape;545;p88"/>
          <p:cNvSpPr txBox="1"/>
          <p:nvPr/>
        </p:nvSpPr>
        <p:spPr>
          <a:xfrm rot="-5400000">
            <a:off x="-1971836" y="3373418"/>
            <a:ext cx="5326567" cy="740037"/>
          </a:xfrm>
          <a:prstGeom prst="rect">
            <a:avLst/>
          </a:prstGeom>
          <a:solidFill>
            <a:srgbClr val="F2F2F2"/>
          </a:solid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222A35"/>
              </a:buClr>
              <a:buSzPts val="4400"/>
              <a:buFont typeface="Open Sans"/>
              <a:buNone/>
            </a:pPr>
            <a:r>
              <a:rPr lang="es-PE" sz="4400" b="1" i="0" u="none" strike="noStrike" cap="small">
                <a:solidFill>
                  <a:srgbClr val="7D3583"/>
                </a:solidFill>
                <a:latin typeface="Open Sans"/>
                <a:ea typeface="Open Sans"/>
                <a:cs typeface="Open Sans"/>
                <a:sym typeface="Open Sans"/>
              </a:rPr>
              <a:t>Criterio - 1</a:t>
            </a:r>
            <a:endParaRPr sz="4400" b="1" i="0" u="none" strike="noStrike" cap="small">
              <a:solidFill>
                <a:srgbClr val="7D3583"/>
              </a:solidFill>
              <a:latin typeface="Candara"/>
              <a:ea typeface="Candara"/>
              <a:cs typeface="Candara"/>
              <a:sym typeface="Candara"/>
            </a:endParaRPr>
          </a:p>
        </p:txBody>
      </p:sp>
      <p:sp>
        <p:nvSpPr>
          <p:cNvPr id="546" name="Google Shape;546;p88"/>
          <p:cNvSpPr/>
          <p:nvPr/>
        </p:nvSpPr>
        <p:spPr>
          <a:xfrm>
            <a:off x="1802673" y="3911240"/>
            <a:ext cx="3953692"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1800" b="0" i="1" u="none" strike="noStrike" cap="none">
                <a:solidFill>
                  <a:schemeClr val="dk1"/>
                </a:solidFill>
                <a:latin typeface="Calibri"/>
                <a:ea typeface="Calibri"/>
                <a:cs typeface="Calibri"/>
                <a:sym typeface="Calibri"/>
              </a:rPr>
              <a:t>Es la decisión reflexiva de los actores educativos por superar una problemática o desafío educativo expresado en el propósito y objetivos, viables y pertinentes, orientados a contribuir con el desarrollo de aprendizajes y procesos de calidad y equidad.</a:t>
            </a:r>
            <a:endParaRPr sz="1400" b="0" i="0" u="none" strike="noStrike" cap="none">
              <a:solidFill>
                <a:srgbClr val="000000"/>
              </a:solidFill>
              <a:latin typeface="Arial"/>
              <a:ea typeface="Arial"/>
              <a:cs typeface="Arial"/>
              <a:sym typeface="Arial"/>
            </a:endParaRPr>
          </a:p>
        </p:txBody>
      </p:sp>
      <p:sp>
        <p:nvSpPr>
          <p:cNvPr id="547" name="Google Shape;547;p88"/>
          <p:cNvSpPr txBox="1"/>
          <p:nvPr/>
        </p:nvSpPr>
        <p:spPr>
          <a:xfrm>
            <a:off x="6335333" y="1481243"/>
            <a:ext cx="2791250" cy="36929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rgbClr val="7D3583"/>
                </a:solidFill>
                <a:latin typeface="Open Sans"/>
                <a:ea typeface="Open Sans"/>
                <a:cs typeface="Open Sans"/>
                <a:sym typeface="Open Sans"/>
              </a:rPr>
              <a:t>Indicadores</a:t>
            </a:r>
            <a:endParaRPr sz="1400" b="0" i="0" u="none" strike="noStrike" cap="none">
              <a:solidFill>
                <a:srgbClr val="7D3583"/>
              </a:solidFill>
              <a:latin typeface="Arial"/>
              <a:ea typeface="Arial"/>
              <a:cs typeface="Arial"/>
              <a:sym typeface="Arial"/>
            </a:endParaRPr>
          </a:p>
        </p:txBody>
      </p:sp>
      <p:pic>
        <p:nvPicPr>
          <p:cNvPr id="548" name="Google Shape;548;p88"/>
          <p:cNvPicPr preferRelativeResize="0"/>
          <p:nvPr/>
        </p:nvPicPr>
        <p:blipFill rotWithShape="1">
          <a:blip r:embed="rId3">
            <a:alphaModFix/>
          </a:blip>
          <a:srcRect/>
          <a:stretch/>
        </p:blipFill>
        <p:spPr>
          <a:xfrm>
            <a:off x="0" y="7498"/>
            <a:ext cx="12192000" cy="960730"/>
          </a:xfrm>
          <a:prstGeom prst="rect">
            <a:avLst/>
          </a:prstGeom>
          <a:noFill/>
          <a:ln>
            <a:noFill/>
          </a:ln>
        </p:spPr>
      </p:pic>
      <p:pic>
        <p:nvPicPr>
          <p:cNvPr id="549" name="Google Shape;549;p88"/>
          <p:cNvPicPr preferRelativeResize="0"/>
          <p:nvPr/>
        </p:nvPicPr>
        <p:blipFill rotWithShape="1">
          <a:blip r:embed="rId4">
            <a:alphaModFix/>
          </a:blip>
          <a:srcRect/>
          <a:stretch/>
        </p:blipFill>
        <p:spPr>
          <a:xfrm>
            <a:off x="3054557" y="1450308"/>
            <a:ext cx="1449925" cy="17160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40"/>
                                        </p:tgtEl>
                                        <p:attrNameLst>
                                          <p:attrName>style.visibility</p:attrName>
                                        </p:attrNameLst>
                                      </p:cBhvr>
                                      <p:to>
                                        <p:strVal val="visible"/>
                                      </p:to>
                                    </p:set>
                                    <p:animEffect transition="in" filter="fade">
                                      <p:cBhvr>
                                        <p:cTn id="7" dur="1000"/>
                                        <p:tgtEl>
                                          <p:spTgt spid="540"/>
                                        </p:tgtEl>
                                      </p:cBhvr>
                                    </p:animEffect>
                                  </p:childTnLst>
                                </p:cTn>
                              </p:par>
                              <p:par>
                                <p:cTn id="8" presetID="10" presetClass="entr" presetSubtype="0" fill="hold" nodeType="withEffect">
                                  <p:stCondLst>
                                    <p:cond delay="0"/>
                                  </p:stCondLst>
                                  <p:childTnLst>
                                    <p:set>
                                      <p:cBhvr>
                                        <p:cTn id="9" dur="1" fill="hold">
                                          <p:stCondLst>
                                            <p:cond delay="0"/>
                                          </p:stCondLst>
                                        </p:cTn>
                                        <p:tgtEl>
                                          <p:spTgt spid="538"/>
                                        </p:tgtEl>
                                        <p:attrNameLst>
                                          <p:attrName>style.visibility</p:attrName>
                                        </p:attrNameLst>
                                      </p:cBhvr>
                                      <p:to>
                                        <p:strVal val="visible"/>
                                      </p:to>
                                    </p:set>
                                    <p:animEffect transition="in" filter="fade">
                                      <p:cBhvr>
                                        <p:cTn id="10" dur="1000"/>
                                        <p:tgtEl>
                                          <p:spTgt spid="538"/>
                                        </p:tgtEl>
                                      </p:cBhvr>
                                    </p:animEffect>
                                  </p:childTnLst>
                                </p:cTn>
                              </p:par>
                              <p:par>
                                <p:cTn id="11" presetID="10" presetClass="entr" presetSubtype="0" fill="hold" nodeType="withEffect">
                                  <p:stCondLst>
                                    <p:cond delay="0"/>
                                  </p:stCondLst>
                                  <p:childTnLst>
                                    <p:set>
                                      <p:cBhvr>
                                        <p:cTn id="12" dur="1" fill="hold">
                                          <p:stCondLst>
                                            <p:cond delay="0"/>
                                          </p:stCondLst>
                                        </p:cTn>
                                        <p:tgtEl>
                                          <p:spTgt spid="543"/>
                                        </p:tgtEl>
                                        <p:attrNameLst>
                                          <p:attrName>style.visibility</p:attrName>
                                        </p:attrNameLst>
                                      </p:cBhvr>
                                      <p:to>
                                        <p:strVal val="visible"/>
                                      </p:to>
                                    </p:set>
                                    <p:animEffect transition="in" filter="fade">
                                      <p:cBhvr>
                                        <p:cTn id="13" dur="1000"/>
                                        <p:tgtEl>
                                          <p:spTgt spid="543"/>
                                        </p:tgtEl>
                                      </p:cBhvr>
                                    </p:animEffect>
                                  </p:childTnLst>
                                </p:cTn>
                              </p:par>
                              <p:par>
                                <p:cTn id="14" presetID="10" presetClass="entr" presetSubtype="0" fill="hold" nodeType="withEffect">
                                  <p:stCondLst>
                                    <p:cond delay="0"/>
                                  </p:stCondLst>
                                  <p:childTnLst>
                                    <p:set>
                                      <p:cBhvr>
                                        <p:cTn id="15" dur="1" fill="hold">
                                          <p:stCondLst>
                                            <p:cond delay="0"/>
                                          </p:stCondLst>
                                        </p:cTn>
                                        <p:tgtEl>
                                          <p:spTgt spid="541"/>
                                        </p:tgtEl>
                                        <p:attrNameLst>
                                          <p:attrName>style.visibility</p:attrName>
                                        </p:attrNameLst>
                                      </p:cBhvr>
                                      <p:to>
                                        <p:strVal val="visible"/>
                                      </p:to>
                                    </p:set>
                                    <p:animEffect transition="in" filter="fade">
                                      <p:cBhvr>
                                        <p:cTn id="16" dur="1000"/>
                                        <p:tgtEl>
                                          <p:spTgt spid="541"/>
                                        </p:tgtEl>
                                      </p:cBhvr>
                                    </p:animEffect>
                                  </p:childTnLst>
                                </p:cTn>
                              </p:par>
                              <p:par>
                                <p:cTn id="17" presetID="10" presetClass="entr" presetSubtype="0" fill="hold" nodeType="withEffect">
                                  <p:stCondLst>
                                    <p:cond delay="0"/>
                                  </p:stCondLst>
                                  <p:childTnLst>
                                    <p:set>
                                      <p:cBhvr>
                                        <p:cTn id="18" dur="1" fill="hold">
                                          <p:stCondLst>
                                            <p:cond delay="0"/>
                                          </p:stCondLst>
                                        </p:cTn>
                                        <p:tgtEl>
                                          <p:spTgt spid="539"/>
                                        </p:tgtEl>
                                        <p:attrNameLst>
                                          <p:attrName>style.visibility</p:attrName>
                                        </p:attrNameLst>
                                      </p:cBhvr>
                                      <p:to>
                                        <p:strVal val="visible"/>
                                      </p:to>
                                    </p:set>
                                    <p:animEffect transition="in" filter="fade">
                                      <p:cBhvr>
                                        <p:cTn id="19" dur="1000"/>
                                        <p:tgtEl>
                                          <p:spTgt spid="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7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000"/>
              <a:buNone/>
            </a:pPr>
            <a:fld id="{00000000-1234-1234-1234-123412341234}" type="slidenum">
              <a:rPr lang="es-PE"/>
              <a:t>2</a:t>
            </a:fld>
            <a:endParaRPr/>
          </a:p>
        </p:txBody>
      </p:sp>
      <p:sp>
        <p:nvSpPr>
          <p:cNvPr id="264" name="Google Shape;264;p71"/>
          <p:cNvSpPr txBox="1"/>
          <p:nvPr/>
        </p:nvSpPr>
        <p:spPr>
          <a:xfrm>
            <a:off x="1403250" y="2245971"/>
            <a:ext cx="9385500" cy="10158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6000"/>
              <a:buFont typeface="Arial"/>
              <a:buNone/>
            </a:pPr>
            <a:r>
              <a:rPr lang="es-PE" sz="6000" b="1" i="0" u="none" strike="noStrike" cap="none">
                <a:solidFill>
                  <a:srgbClr val="7D3583"/>
                </a:solidFill>
                <a:latin typeface="Calibri"/>
                <a:ea typeface="Calibri"/>
                <a:cs typeface="Calibri"/>
                <a:sym typeface="Calibri"/>
              </a:rPr>
              <a:t>#EscuelasQueTransforman</a:t>
            </a:r>
            <a:endParaRPr sz="6000" b="1" i="0" u="none" strike="noStrike" cap="none">
              <a:solidFill>
                <a:srgbClr val="7D3583"/>
              </a:solidFill>
              <a:latin typeface="Calibri"/>
              <a:ea typeface="Calibri"/>
              <a:cs typeface="Calibri"/>
              <a:sym typeface="Calibri"/>
            </a:endParaRPr>
          </a:p>
        </p:txBody>
      </p:sp>
      <p:sp>
        <p:nvSpPr>
          <p:cNvPr id="265" name="Google Shape;265;p71"/>
          <p:cNvSpPr txBox="1"/>
          <p:nvPr/>
        </p:nvSpPr>
        <p:spPr>
          <a:xfrm>
            <a:off x="1750500" y="3720737"/>
            <a:ext cx="8691000" cy="861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s-PE" sz="1800" b="0" i="0" u="none" strike="noStrike" cap="none">
                <a:solidFill>
                  <a:schemeClr val="dk1"/>
                </a:solidFill>
                <a:latin typeface="Calibri"/>
                <a:ea typeface="Calibri"/>
                <a:cs typeface="Calibri"/>
                <a:sym typeface="Calibri"/>
              </a:rPr>
              <a:t>Si tu escuela ha desarrollado un proyecto innovador para mejorar los aprendizajes en el contexto actual, esta es la oportunidad de presentarla.</a:t>
            </a:r>
            <a:endParaRPr sz="18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89"/>
          <p:cNvSpPr txBox="1"/>
          <p:nvPr/>
        </p:nvSpPr>
        <p:spPr>
          <a:xfrm rot="-5400000">
            <a:off x="-1878518" y="3386921"/>
            <a:ext cx="5118391" cy="740037"/>
          </a:xfrm>
          <a:prstGeom prst="rect">
            <a:avLst/>
          </a:prstGeom>
          <a:solidFill>
            <a:srgbClr val="F2F2F2"/>
          </a:solid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222A35"/>
              </a:buClr>
              <a:buSzPts val="4400"/>
              <a:buFont typeface="Open Sans"/>
              <a:buNone/>
            </a:pPr>
            <a:r>
              <a:rPr lang="es-PE" sz="4400" b="1" i="0" u="none" strike="noStrike" cap="small">
                <a:solidFill>
                  <a:srgbClr val="7D3583"/>
                </a:solidFill>
                <a:latin typeface="Open Sans"/>
                <a:ea typeface="Open Sans"/>
                <a:cs typeface="Open Sans"/>
                <a:sym typeface="Open Sans"/>
              </a:rPr>
              <a:t>Criterio – 2</a:t>
            </a:r>
            <a:endParaRPr sz="4400" b="1" i="0" u="none" strike="noStrike" cap="small">
              <a:solidFill>
                <a:srgbClr val="7D3583"/>
              </a:solidFill>
              <a:latin typeface="Candara"/>
              <a:ea typeface="Candara"/>
              <a:cs typeface="Candara"/>
              <a:sym typeface="Candara"/>
            </a:endParaRPr>
          </a:p>
        </p:txBody>
      </p:sp>
      <p:sp>
        <p:nvSpPr>
          <p:cNvPr id="556" name="Google Shape;556;p89"/>
          <p:cNvSpPr txBox="1"/>
          <p:nvPr/>
        </p:nvSpPr>
        <p:spPr>
          <a:xfrm>
            <a:off x="1573935" y="3114320"/>
            <a:ext cx="3830100" cy="84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3600" b="1" i="0" u="none" strike="noStrike" cap="small">
                <a:solidFill>
                  <a:srgbClr val="222A35"/>
                </a:solidFill>
                <a:latin typeface="Open Sans"/>
                <a:ea typeface="Open Sans"/>
                <a:cs typeface="Open Sans"/>
                <a:sym typeface="Open Sans"/>
              </a:rPr>
              <a:t>INNOVACIÓN </a:t>
            </a:r>
            <a:endParaRPr sz="1400" b="0" i="0" u="none" strike="noStrike" cap="none">
              <a:solidFill>
                <a:srgbClr val="000000"/>
              </a:solidFill>
              <a:latin typeface="Arial"/>
              <a:ea typeface="Arial"/>
              <a:cs typeface="Arial"/>
              <a:sym typeface="Arial"/>
            </a:endParaRPr>
          </a:p>
        </p:txBody>
      </p:sp>
      <p:sp>
        <p:nvSpPr>
          <p:cNvPr id="557" name="Google Shape;557;p89"/>
          <p:cNvSpPr/>
          <p:nvPr/>
        </p:nvSpPr>
        <p:spPr>
          <a:xfrm>
            <a:off x="1441075" y="3963925"/>
            <a:ext cx="4339500" cy="238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1800" b="0" i="1" u="none" strike="noStrike" cap="none">
                <a:solidFill>
                  <a:schemeClr val="dk1"/>
                </a:solidFill>
                <a:latin typeface="Calibri"/>
                <a:ea typeface="Calibri"/>
                <a:cs typeface="Calibri"/>
                <a:sym typeface="Calibri"/>
              </a:rPr>
              <a:t>Es la propuesta original o de adaptación creativa de otra preexistente orientada al cambio y la mejora de los procesos educativos, que ha sido concebida o previamente ejecutada de manera reflexiva. Está descrita con precisión y consistencia, de modo que permite superar el problema identificado, aportando un valor agregado.</a:t>
            </a:r>
            <a:endParaRPr sz="1400" b="0" i="0" u="none" strike="noStrike" cap="none">
              <a:solidFill>
                <a:srgbClr val="000000"/>
              </a:solidFill>
              <a:latin typeface="Arial"/>
              <a:ea typeface="Arial"/>
              <a:cs typeface="Arial"/>
              <a:sym typeface="Arial"/>
            </a:endParaRPr>
          </a:p>
        </p:txBody>
      </p:sp>
      <p:sp>
        <p:nvSpPr>
          <p:cNvPr id="558" name="Google Shape;558;p89"/>
          <p:cNvSpPr txBox="1"/>
          <p:nvPr/>
        </p:nvSpPr>
        <p:spPr>
          <a:xfrm>
            <a:off x="6478900" y="949713"/>
            <a:ext cx="1734600" cy="400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s-PE" sz="2000" b="1" i="0" u="none" strike="noStrike" cap="none">
                <a:solidFill>
                  <a:srgbClr val="7D3583"/>
                </a:solidFill>
                <a:latin typeface="Open Sans"/>
                <a:ea typeface="Open Sans"/>
                <a:cs typeface="Open Sans"/>
                <a:sym typeface="Open Sans"/>
              </a:rPr>
              <a:t>Indicadores</a:t>
            </a:r>
            <a:endParaRPr sz="1600" b="0" i="0" u="none" strike="noStrike" cap="none">
              <a:solidFill>
                <a:srgbClr val="7D3583"/>
              </a:solidFill>
              <a:latin typeface="Arial"/>
              <a:ea typeface="Arial"/>
              <a:cs typeface="Arial"/>
              <a:sym typeface="Arial"/>
            </a:endParaRPr>
          </a:p>
        </p:txBody>
      </p:sp>
      <p:sp>
        <p:nvSpPr>
          <p:cNvPr id="559" name="Google Shape;559;p89"/>
          <p:cNvSpPr/>
          <p:nvPr/>
        </p:nvSpPr>
        <p:spPr>
          <a:xfrm>
            <a:off x="6478900" y="1597950"/>
            <a:ext cx="5371500" cy="2725200"/>
          </a:xfrm>
          <a:prstGeom prst="rect">
            <a:avLst/>
          </a:prstGeom>
          <a:solidFill>
            <a:srgbClr val="F91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60" name="Google Shape;560;p89"/>
          <p:cNvSpPr/>
          <p:nvPr/>
        </p:nvSpPr>
        <p:spPr>
          <a:xfrm>
            <a:off x="5927117" y="2551433"/>
            <a:ext cx="862800" cy="826200"/>
          </a:xfrm>
          <a:prstGeom prst="ellipse">
            <a:avLst/>
          </a:prstGeom>
          <a:solidFill>
            <a:srgbClr val="F91587"/>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61" name="Google Shape;561;p89"/>
          <p:cNvSpPr/>
          <p:nvPr/>
        </p:nvSpPr>
        <p:spPr>
          <a:xfrm>
            <a:off x="6917700" y="1730925"/>
            <a:ext cx="4713900" cy="23802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Describe su proyecto de innovación educativa, precisando el procedimiento metodológico y enfoque pedagógico para el logro del objetivo, teniendo en cuenta los recursos, herramientas e instrumentos para asegurar que la implementación de la propuesta innovadora sea efectiva y responda al contexto (20 puntos)</a:t>
            </a:r>
            <a:endParaRPr sz="2000" b="0" i="0" u="none" strike="noStrike" cap="none">
              <a:solidFill>
                <a:schemeClr val="lt1"/>
              </a:solidFill>
              <a:latin typeface="Calibri"/>
              <a:ea typeface="Calibri"/>
              <a:cs typeface="Calibri"/>
              <a:sym typeface="Calibri"/>
            </a:endParaRPr>
          </a:p>
        </p:txBody>
      </p:sp>
      <p:pic>
        <p:nvPicPr>
          <p:cNvPr id="562" name="Google Shape;562;p89"/>
          <p:cNvPicPr preferRelativeResize="0"/>
          <p:nvPr/>
        </p:nvPicPr>
        <p:blipFill rotWithShape="1">
          <a:blip r:embed="rId3">
            <a:alphaModFix/>
          </a:blip>
          <a:srcRect l="24124" t="14920" r="22202" b="17180"/>
          <a:stretch/>
        </p:blipFill>
        <p:spPr>
          <a:xfrm>
            <a:off x="2621626" y="1752346"/>
            <a:ext cx="1514945" cy="1361972"/>
          </a:xfrm>
          <a:prstGeom prst="rect">
            <a:avLst/>
          </a:prstGeom>
          <a:noFill/>
          <a:ln>
            <a:noFill/>
          </a:ln>
        </p:spPr>
      </p:pic>
      <p:sp>
        <p:nvSpPr>
          <p:cNvPr id="563" name="Google Shape;563;p89"/>
          <p:cNvSpPr/>
          <p:nvPr/>
        </p:nvSpPr>
        <p:spPr>
          <a:xfrm>
            <a:off x="6451600" y="4777025"/>
            <a:ext cx="5426100" cy="1326300"/>
          </a:xfrm>
          <a:prstGeom prst="rect">
            <a:avLst/>
          </a:prstGeom>
          <a:solidFill>
            <a:srgbClr val="7D3583"/>
          </a:solidFill>
          <a:ln>
            <a:noFill/>
          </a:ln>
        </p:spPr>
        <p:txBody>
          <a:bodyPr spcFirstLastPara="1" wrap="square" lIns="91425" tIns="45700" rIns="91425" bIns="45700" anchor="ctr" anchorCtr="0">
            <a:noAutofit/>
          </a:bodyPr>
          <a:lstStyle/>
          <a:p>
            <a:pPr marL="450000" marR="200025"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Sustenta el valor agregado del cambio que genera el proyecto de innovación, para una mayor efectividad en los procesos y resultados educativos (15 puntos)</a:t>
            </a:r>
            <a:endParaRPr sz="2000" b="0" i="0" u="none" strike="noStrike" cap="none">
              <a:solidFill>
                <a:schemeClr val="lt1"/>
              </a:solidFill>
              <a:latin typeface="Calibri"/>
              <a:ea typeface="Calibri"/>
              <a:cs typeface="Calibri"/>
              <a:sym typeface="Calibri"/>
            </a:endParaRPr>
          </a:p>
        </p:txBody>
      </p:sp>
      <p:sp>
        <p:nvSpPr>
          <p:cNvPr id="564" name="Google Shape;564;p89"/>
          <p:cNvSpPr/>
          <p:nvPr/>
        </p:nvSpPr>
        <p:spPr>
          <a:xfrm>
            <a:off x="5927117" y="5027083"/>
            <a:ext cx="862800" cy="826200"/>
          </a:xfrm>
          <a:prstGeom prst="ellipse">
            <a:avLst/>
          </a:prstGeom>
          <a:solidFill>
            <a:srgbClr val="7D3583"/>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pic>
        <p:nvPicPr>
          <p:cNvPr id="565" name="Google Shape;565;p89"/>
          <p:cNvPicPr preferRelativeResize="0"/>
          <p:nvPr/>
        </p:nvPicPr>
        <p:blipFill rotWithShape="1">
          <a:blip r:embed="rId4">
            <a:alphaModFix/>
          </a:blip>
          <a:srcRect/>
          <a:stretch/>
        </p:blipFill>
        <p:spPr>
          <a:xfrm>
            <a:off x="0" y="7498"/>
            <a:ext cx="12192000" cy="960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60"/>
                                        </p:tgtEl>
                                        <p:attrNameLst>
                                          <p:attrName>style.visibility</p:attrName>
                                        </p:attrNameLst>
                                      </p:cBhvr>
                                      <p:to>
                                        <p:strVal val="visible"/>
                                      </p:to>
                                    </p:set>
                                    <p:animEffect transition="in" filter="fade">
                                      <p:cBhvr>
                                        <p:cTn id="7" dur="1000"/>
                                        <p:tgtEl>
                                          <p:spTgt spid="560"/>
                                        </p:tgtEl>
                                      </p:cBhvr>
                                    </p:animEffect>
                                  </p:childTnLst>
                                </p:cTn>
                              </p:par>
                              <p:par>
                                <p:cTn id="8" presetID="10" presetClass="entr" presetSubtype="0" fill="hold" nodeType="withEffect">
                                  <p:stCondLst>
                                    <p:cond delay="0"/>
                                  </p:stCondLst>
                                  <p:childTnLst>
                                    <p:set>
                                      <p:cBhvr>
                                        <p:cTn id="9" dur="1" fill="hold">
                                          <p:stCondLst>
                                            <p:cond delay="0"/>
                                          </p:stCondLst>
                                        </p:cTn>
                                        <p:tgtEl>
                                          <p:spTgt spid="559"/>
                                        </p:tgtEl>
                                        <p:attrNameLst>
                                          <p:attrName>style.visibility</p:attrName>
                                        </p:attrNameLst>
                                      </p:cBhvr>
                                      <p:to>
                                        <p:strVal val="visible"/>
                                      </p:to>
                                    </p:set>
                                    <p:animEffect transition="in" filter="fade">
                                      <p:cBhvr>
                                        <p:cTn id="10" dur="1000"/>
                                        <p:tgtEl>
                                          <p:spTgt spid="559"/>
                                        </p:tgtEl>
                                      </p:cBhvr>
                                    </p:animEffect>
                                  </p:childTnLst>
                                </p:cTn>
                              </p:par>
                              <p:par>
                                <p:cTn id="11" presetID="10" presetClass="entr" presetSubtype="0" fill="hold" nodeType="withEffect">
                                  <p:stCondLst>
                                    <p:cond delay="0"/>
                                  </p:stCondLst>
                                  <p:childTnLst>
                                    <p:set>
                                      <p:cBhvr>
                                        <p:cTn id="12" dur="1" fill="hold">
                                          <p:stCondLst>
                                            <p:cond delay="0"/>
                                          </p:stCondLst>
                                        </p:cTn>
                                        <p:tgtEl>
                                          <p:spTgt spid="561"/>
                                        </p:tgtEl>
                                        <p:attrNameLst>
                                          <p:attrName>style.visibility</p:attrName>
                                        </p:attrNameLst>
                                      </p:cBhvr>
                                      <p:to>
                                        <p:strVal val="visible"/>
                                      </p:to>
                                    </p:set>
                                    <p:animEffect transition="in" filter="fade">
                                      <p:cBhvr>
                                        <p:cTn id="13" dur="1000"/>
                                        <p:tgtEl>
                                          <p:spTgt spid="5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90"/>
          <p:cNvSpPr txBox="1"/>
          <p:nvPr/>
        </p:nvSpPr>
        <p:spPr>
          <a:xfrm rot="-5400000">
            <a:off x="-1555831" y="3347435"/>
            <a:ext cx="4459062" cy="740037"/>
          </a:xfrm>
          <a:prstGeom prst="rect">
            <a:avLst/>
          </a:prstGeom>
          <a:solidFill>
            <a:srgbClr val="F2F2F2"/>
          </a:solid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222A35"/>
              </a:buClr>
              <a:buSzPts val="4400"/>
              <a:buFont typeface="Open Sans"/>
              <a:buNone/>
            </a:pPr>
            <a:r>
              <a:rPr lang="es-PE" sz="4400" b="1" i="0" u="none" strike="noStrike" cap="small">
                <a:solidFill>
                  <a:srgbClr val="7D3583"/>
                </a:solidFill>
                <a:latin typeface="Open Sans"/>
                <a:ea typeface="Open Sans"/>
                <a:cs typeface="Open Sans"/>
                <a:sym typeface="Open Sans"/>
              </a:rPr>
              <a:t>Criterio - 3</a:t>
            </a:r>
            <a:endParaRPr sz="4400" b="1" i="0" u="none" strike="noStrike" cap="small">
              <a:solidFill>
                <a:srgbClr val="7D3583"/>
              </a:solidFill>
              <a:latin typeface="Candara"/>
              <a:ea typeface="Candara"/>
              <a:cs typeface="Candara"/>
              <a:sym typeface="Candara"/>
            </a:endParaRPr>
          </a:p>
        </p:txBody>
      </p:sp>
      <p:sp>
        <p:nvSpPr>
          <p:cNvPr id="572" name="Google Shape;572;p90"/>
          <p:cNvSpPr txBox="1"/>
          <p:nvPr/>
        </p:nvSpPr>
        <p:spPr>
          <a:xfrm>
            <a:off x="1624979" y="3211046"/>
            <a:ext cx="3830100" cy="84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600"/>
              <a:buFont typeface="Open Sans"/>
              <a:buNone/>
            </a:pPr>
            <a:r>
              <a:rPr lang="es-PE" sz="3600" b="1" i="0" u="none" strike="noStrike" cap="small">
                <a:solidFill>
                  <a:srgbClr val="222A35"/>
                </a:solidFill>
                <a:latin typeface="Open Sans"/>
                <a:ea typeface="Open Sans"/>
                <a:cs typeface="Open Sans"/>
                <a:sym typeface="Open Sans"/>
              </a:rPr>
              <a:t>EFICACIA</a:t>
            </a:r>
            <a:endParaRPr sz="1400" b="0" i="0" u="none" strike="noStrike" cap="none">
              <a:solidFill>
                <a:srgbClr val="000000"/>
              </a:solidFill>
              <a:latin typeface="Arial"/>
              <a:ea typeface="Arial"/>
              <a:cs typeface="Arial"/>
              <a:sym typeface="Arial"/>
            </a:endParaRPr>
          </a:p>
        </p:txBody>
      </p:sp>
      <p:sp>
        <p:nvSpPr>
          <p:cNvPr id="573" name="Google Shape;573;p90"/>
          <p:cNvSpPr/>
          <p:nvPr/>
        </p:nvSpPr>
        <p:spPr>
          <a:xfrm>
            <a:off x="1706647" y="3954749"/>
            <a:ext cx="3825300" cy="19254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1800" b="0" i="1" u="none" strike="noStrike" cap="none">
                <a:solidFill>
                  <a:schemeClr val="dk1"/>
                </a:solidFill>
                <a:latin typeface="Calibri"/>
                <a:ea typeface="Calibri"/>
                <a:cs typeface="Calibri"/>
                <a:sym typeface="Calibri"/>
              </a:rPr>
              <a:t>Es la capacidad de hacer uso óptimo de los recursos humanos y materiales para generar cambios y efectos relevantes en los actores a los que va dirigido el proyecto, garantizando el logro del propósito.</a:t>
            </a:r>
            <a:endParaRPr sz="1400" b="0" i="0" u="none" strike="noStrike" cap="none">
              <a:solidFill>
                <a:srgbClr val="000000"/>
              </a:solidFill>
              <a:latin typeface="Arial"/>
              <a:ea typeface="Arial"/>
              <a:cs typeface="Arial"/>
              <a:sym typeface="Arial"/>
            </a:endParaRPr>
          </a:p>
        </p:txBody>
      </p:sp>
      <p:sp>
        <p:nvSpPr>
          <p:cNvPr id="574" name="Google Shape;574;p90"/>
          <p:cNvSpPr txBox="1"/>
          <p:nvPr/>
        </p:nvSpPr>
        <p:spPr>
          <a:xfrm>
            <a:off x="6455638" y="1321013"/>
            <a:ext cx="164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chemeClr val="dk1"/>
                </a:solidFill>
                <a:latin typeface="Open Sans"/>
                <a:ea typeface="Open Sans"/>
                <a:cs typeface="Open Sans"/>
                <a:sym typeface="Open Sans"/>
              </a:rPr>
              <a:t>Indicadores</a:t>
            </a:r>
            <a:endParaRPr sz="1400" b="0" i="0" u="none" strike="noStrike" cap="none">
              <a:solidFill>
                <a:srgbClr val="000000"/>
              </a:solidFill>
              <a:latin typeface="Arial"/>
              <a:ea typeface="Arial"/>
              <a:cs typeface="Arial"/>
              <a:sym typeface="Arial"/>
            </a:endParaRPr>
          </a:p>
        </p:txBody>
      </p:sp>
      <p:pic>
        <p:nvPicPr>
          <p:cNvPr id="575" name="Google Shape;575;p90"/>
          <p:cNvPicPr preferRelativeResize="0"/>
          <p:nvPr/>
        </p:nvPicPr>
        <p:blipFill rotWithShape="1">
          <a:blip r:embed="rId3">
            <a:alphaModFix/>
          </a:blip>
          <a:srcRect/>
          <a:stretch/>
        </p:blipFill>
        <p:spPr>
          <a:xfrm>
            <a:off x="2479773" y="1628886"/>
            <a:ext cx="2279071" cy="1707448"/>
          </a:xfrm>
          <a:prstGeom prst="rect">
            <a:avLst/>
          </a:prstGeom>
          <a:noFill/>
          <a:ln>
            <a:noFill/>
          </a:ln>
        </p:spPr>
      </p:pic>
      <p:sp>
        <p:nvSpPr>
          <p:cNvPr id="576" name="Google Shape;576;p90"/>
          <p:cNvSpPr/>
          <p:nvPr/>
        </p:nvSpPr>
        <p:spPr>
          <a:xfrm>
            <a:off x="6558724" y="1798138"/>
            <a:ext cx="5296800" cy="1790100"/>
          </a:xfrm>
          <a:prstGeom prst="rect">
            <a:avLst/>
          </a:prstGeom>
          <a:solidFill>
            <a:srgbClr val="F91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77" name="Google Shape;577;p90"/>
          <p:cNvSpPr/>
          <p:nvPr/>
        </p:nvSpPr>
        <p:spPr>
          <a:xfrm>
            <a:off x="7045663" y="1968719"/>
            <a:ext cx="4580400" cy="15081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Identifica los </a:t>
            </a:r>
            <a:r>
              <a:rPr lang="es-PE" sz="2000" b="1" i="0" u="none" strike="noStrike" cap="none">
                <a:solidFill>
                  <a:schemeClr val="lt1"/>
                </a:solidFill>
                <a:latin typeface="Calibri"/>
                <a:ea typeface="Calibri"/>
                <a:cs typeface="Calibri"/>
                <a:sym typeface="Calibri"/>
              </a:rPr>
              <a:t>bienes y servicios</a:t>
            </a:r>
            <a:r>
              <a:rPr lang="es-PE" sz="2000" b="0" i="0" u="none" strike="noStrike" cap="none">
                <a:solidFill>
                  <a:schemeClr val="lt1"/>
                </a:solidFill>
                <a:latin typeface="Calibri"/>
                <a:ea typeface="Calibri"/>
                <a:cs typeface="Calibri"/>
                <a:sym typeface="Calibri"/>
              </a:rPr>
              <a:t> que se requieren para implementar el proyecto, en coherencia con los objetivos, estrategia y actividades a desarrollar.(10 puntos)</a:t>
            </a:r>
            <a:endParaRPr sz="2000" b="0" i="0" u="none" strike="noStrike" cap="none">
              <a:solidFill>
                <a:schemeClr val="lt1"/>
              </a:solidFill>
              <a:latin typeface="Calibri"/>
              <a:ea typeface="Calibri"/>
              <a:cs typeface="Calibri"/>
              <a:sym typeface="Calibri"/>
            </a:endParaRPr>
          </a:p>
        </p:txBody>
      </p:sp>
      <p:sp>
        <p:nvSpPr>
          <p:cNvPr id="578" name="Google Shape;578;p90"/>
          <p:cNvSpPr/>
          <p:nvPr/>
        </p:nvSpPr>
        <p:spPr>
          <a:xfrm>
            <a:off x="5953314" y="2309682"/>
            <a:ext cx="862800" cy="826200"/>
          </a:xfrm>
          <a:prstGeom prst="ellipse">
            <a:avLst/>
          </a:prstGeom>
          <a:solidFill>
            <a:srgbClr val="F91587"/>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79" name="Google Shape;579;p90"/>
          <p:cNvSpPr/>
          <p:nvPr/>
        </p:nvSpPr>
        <p:spPr>
          <a:xfrm>
            <a:off x="6614174" y="3954738"/>
            <a:ext cx="5296800" cy="1790100"/>
          </a:xfrm>
          <a:prstGeom prst="rect">
            <a:avLst/>
          </a:prstGeom>
          <a:solidFill>
            <a:srgbClr val="7D3583"/>
          </a:solidFill>
          <a:ln>
            <a:noFill/>
          </a:ln>
        </p:spPr>
        <p:txBody>
          <a:bodyPr spcFirstLastPara="1" wrap="square" lIns="91425" tIns="45700" rIns="91425" bIns="45700" anchor="t" anchorCtr="0">
            <a:noAutofit/>
          </a:bodyPr>
          <a:lstStyle/>
          <a:p>
            <a:pPr marL="450000" marR="350983"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Describe el uso adecuado y pedagógico de los bienes y servicios que se requieren para el logro de los objetivos y actividades en la implementación del proyecto de innovación. (15 puntos)</a:t>
            </a:r>
            <a:endParaRPr sz="2000" b="0" i="0" u="none" strike="noStrike" cap="none">
              <a:solidFill>
                <a:schemeClr val="lt1"/>
              </a:solidFill>
              <a:latin typeface="Calibri"/>
              <a:ea typeface="Calibri"/>
              <a:cs typeface="Calibri"/>
              <a:sym typeface="Calibri"/>
            </a:endParaRPr>
          </a:p>
        </p:txBody>
      </p:sp>
      <p:sp>
        <p:nvSpPr>
          <p:cNvPr id="580" name="Google Shape;580;p90"/>
          <p:cNvSpPr/>
          <p:nvPr/>
        </p:nvSpPr>
        <p:spPr>
          <a:xfrm>
            <a:off x="6105714" y="4353507"/>
            <a:ext cx="862800" cy="826200"/>
          </a:xfrm>
          <a:prstGeom prst="ellipse">
            <a:avLst/>
          </a:prstGeom>
          <a:solidFill>
            <a:srgbClr val="7D3583"/>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pic>
        <p:nvPicPr>
          <p:cNvPr id="581" name="Google Shape;581;p90"/>
          <p:cNvPicPr preferRelativeResize="0"/>
          <p:nvPr/>
        </p:nvPicPr>
        <p:blipFill rotWithShape="1">
          <a:blip r:embed="rId4">
            <a:alphaModFix/>
          </a:blip>
          <a:srcRect/>
          <a:stretch/>
        </p:blipFill>
        <p:spPr>
          <a:xfrm>
            <a:off x="0" y="7498"/>
            <a:ext cx="12192000" cy="9607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76"/>
                                        </p:tgtEl>
                                        <p:attrNameLst>
                                          <p:attrName>style.visibility</p:attrName>
                                        </p:attrNameLst>
                                      </p:cBhvr>
                                      <p:to>
                                        <p:strVal val="visible"/>
                                      </p:to>
                                    </p:set>
                                    <p:animEffect transition="in" filter="fade">
                                      <p:cBhvr>
                                        <p:cTn id="7" dur="1000"/>
                                        <p:tgtEl>
                                          <p:spTgt spid="576"/>
                                        </p:tgtEl>
                                      </p:cBhvr>
                                    </p:animEffect>
                                  </p:childTnLst>
                                </p:cTn>
                              </p:par>
                              <p:par>
                                <p:cTn id="8" presetID="10" presetClass="entr" presetSubtype="0" fill="hold" nodeType="withEffect">
                                  <p:stCondLst>
                                    <p:cond delay="0"/>
                                  </p:stCondLst>
                                  <p:childTnLst>
                                    <p:set>
                                      <p:cBhvr>
                                        <p:cTn id="9" dur="1" fill="hold">
                                          <p:stCondLst>
                                            <p:cond delay="0"/>
                                          </p:stCondLst>
                                        </p:cTn>
                                        <p:tgtEl>
                                          <p:spTgt spid="577"/>
                                        </p:tgtEl>
                                        <p:attrNameLst>
                                          <p:attrName>style.visibility</p:attrName>
                                        </p:attrNameLst>
                                      </p:cBhvr>
                                      <p:to>
                                        <p:strVal val="visible"/>
                                      </p:to>
                                    </p:set>
                                    <p:animEffect transition="in" filter="fade">
                                      <p:cBhvr>
                                        <p:cTn id="10" dur="1000"/>
                                        <p:tgtEl>
                                          <p:spTgt spid="577"/>
                                        </p:tgtEl>
                                      </p:cBhvr>
                                    </p:animEffect>
                                  </p:childTnLst>
                                </p:cTn>
                              </p:par>
                              <p:par>
                                <p:cTn id="11" presetID="10" presetClass="entr" presetSubtype="0" fill="hold" nodeType="withEffect">
                                  <p:stCondLst>
                                    <p:cond delay="0"/>
                                  </p:stCondLst>
                                  <p:childTnLst>
                                    <p:set>
                                      <p:cBhvr>
                                        <p:cTn id="12" dur="1" fill="hold">
                                          <p:stCondLst>
                                            <p:cond delay="0"/>
                                          </p:stCondLst>
                                        </p:cTn>
                                        <p:tgtEl>
                                          <p:spTgt spid="578"/>
                                        </p:tgtEl>
                                        <p:attrNameLst>
                                          <p:attrName>style.visibility</p:attrName>
                                        </p:attrNameLst>
                                      </p:cBhvr>
                                      <p:to>
                                        <p:strVal val="visible"/>
                                      </p:to>
                                    </p:set>
                                    <p:animEffect transition="in" filter="fade">
                                      <p:cBhvr>
                                        <p:cTn id="13" dur="1000"/>
                                        <p:tgtEl>
                                          <p:spTgt spid="5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91"/>
          <p:cNvSpPr txBox="1"/>
          <p:nvPr/>
        </p:nvSpPr>
        <p:spPr>
          <a:xfrm rot="-5400000">
            <a:off x="-1555831" y="3661471"/>
            <a:ext cx="4459062" cy="740037"/>
          </a:xfrm>
          <a:prstGeom prst="rect">
            <a:avLst/>
          </a:prstGeom>
          <a:solidFill>
            <a:srgbClr val="F2F2F2"/>
          </a:solidFill>
          <a:ln>
            <a:noFill/>
          </a:ln>
        </p:spPr>
        <p:txBody>
          <a:bodyPr spcFirstLastPara="1" wrap="square" lIns="91425" tIns="45700" rIns="91425" bIns="45700" anchor="ctr" anchorCtr="0">
            <a:normAutofit lnSpcReduction="10000"/>
          </a:bodyPr>
          <a:lstStyle/>
          <a:p>
            <a:pPr marL="0" marR="0" lvl="0" indent="0" algn="ctr" rtl="0">
              <a:lnSpc>
                <a:spcPct val="100000"/>
              </a:lnSpc>
              <a:spcBef>
                <a:spcPts val="0"/>
              </a:spcBef>
              <a:spcAft>
                <a:spcPts val="0"/>
              </a:spcAft>
              <a:buClr>
                <a:srgbClr val="222A35"/>
              </a:buClr>
              <a:buSzPts val="4400"/>
              <a:buFont typeface="Open Sans"/>
              <a:buNone/>
            </a:pPr>
            <a:r>
              <a:rPr lang="es-PE" sz="4400" b="1" i="0" u="none" strike="noStrike" cap="small">
                <a:solidFill>
                  <a:srgbClr val="7D3583"/>
                </a:solidFill>
                <a:latin typeface="Open Sans"/>
                <a:ea typeface="Open Sans"/>
                <a:cs typeface="Open Sans"/>
                <a:sym typeface="Open Sans"/>
              </a:rPr>
              <a:t>Criterio - 4</a:t>
            </a:r>
            <a:endParaRPr sz="4400" b="1" i="0" u="none" strike="noStrike" cap="small">
              <a:solidFill>
                <a:srgbClr val="7D3583"/>
              </a:solidFill>
              <a:latin typeface="Candara"/>
              <a:ea typeface="Candara"/>
              <a:cs typeface="Candara"/>
              <a:sym typeface="Candara"/>
            </a:endParaRPr>
          </a:p>
        </p:txBody>
      </p:sp>
      <p:sp>
        <p:nvSpPr>
          <p:cNvPr id="588" name="Google Shape;588;p91"/>
          <p:cNvSpPr txBox="1"/>
          <p:nvPr/>
        </p:nvSpPr>
        <p:spPr>
          <a:xfrm>
            <a:off x="1513629" y="2985236"/>
            <a:ext cx="3830100" cy="8496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222A35"/>
              </a:buClr>
              <a:buSzPts val="3200"/>
              <a:buFont typeface="Open Sans"/>
              <a:buNone/>
            </a:pPr>
            <a:r>
              <a:rPr lang="es-PE" sz="3200" b="1" i="0" u="none" strike="noStrike" cap="small">
                <a:solidFill>
                  <a:srgbClr val="222A35"/>
                </a:solidFill>
                <a:latin typeface="Open Sans"/>
                <a:ea typeface="Open Sans"/>
                <a:cs typeface="Open Sans"/>
                <a:sym typeface="Open Sans"/>
              </a:rPr>
              <a:t>Sostenibilidad</a:t>
            </a:r>
            <a:endParaRPr sz="1400" b="0" i="0" u="none" strike="noStrike" cap="none">
              <a:solidFill>
                <a:srgbClr val="000000"/>
              </a:solidFill>
              <a:latin typeface="Arial"/>
              <a:ea typeface="Arial"/>
              <a:cs typeface="Arial"/>
              <a:sym typeface="Arial"/>
            </a:endParaRPr>
          </a:p>
        </p:txBody>
      </p:sp>
      <p:sp>
        <p:nvSpPr>
          <p:cNvPr id="589" name="Google Shape;589;p91"/>
          <p:cNvSpPr/>
          <p:nvPr/>
        </p:nvSpPr>
        <p:spPr>
          <a:xfrm>
            <a:off x="1513629" y="3886744"/>
            <a:ext cx="3685388" cy="230828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800"/>
              <a:buFont typeface="Arial"/>
              <a:buNone/>
            </a:pPr>
            <a:r>
              <a:rPr lang="es-PE" sz="1800" b="0" i="1" u="none" strike="noStrike" cap="none">
                <a:solidFill>
                  <a:schemeClr val="dk1"/>
                </a:solidFill>
                <a:latin typeface="Calibri"/>
                <a:ea typeface="Calibri"/>
                <a:cs typeface="Calibri"/>
                <a:sym typeface="Calibri"/>
              </a:rPr>
              <a:t>Es el proceso que garantiza el desarrollo de condiciones que posibiliten la continuidad e institucionalización de la experiencia en el tiempo, garantizando la participación activa y la apropiación de la propuesta por los diferentes actores de la comunidad educativa. </a:t>
            </a:r>
            <a:endParaRPr sz="1400" b="0" i="0" u="none" strike="noStrike" cap="none">
              <a:solidFill>
                <a:srgbClr val="000000"/>
              </a:solidFill>
              <a:latin typeface="Arial"/>
              <a:ea typeface="Arial"/>
              <a:cs typeface="Arial"/>
              <a:sym typeface="Arial"/>
            </a:endParaRPr>
          </a:p>
        </p:txBody>
      </p:sp>
      <p:sp>
        <p:nvSpPr>
          <p:cNvPr id="590" name="Google Shape;590;p91"/>
          <p:cNvSpPr/>
          <p:nvPr/>
        </p:nvSpPr>
        <p:spPr>
          <a:xfrm>
            <a:off x="6331714" y="1295276"/>
            <a:ext cx="5057141" cy="2053800"/>
          </a:xfrm>
          <a:prstGeom prst="rect">
            <a:avLst/>
          </a:prstGeom>
          <a:solidFill>
            <a:srgbClr val="F9158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1" name="Google Shape;591;p91"/>
          <p:cNvSpPr/>
          <p:nvPr/>
        </p:nvSpPr>
        <p:spPr>
          <a:xfrm>
            <a:off x="5668927" y="1870377"/>
            <a:ext cx="862800" cy="826200"/>
          </a:xfrm>
          <a:prstGeom prst="ellipse">
            <a:avLst/>
          </a:prstGeom>
          <a:solidFill>
            <a:srgbClr val="F91587"/>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A</a:t>
            </a:r>
            <a:endParaRPr sz="1400" b="0" i="0" u="none" strike="noStrike" cap="none">
              <a:solidFill>
                <a:srgbClr val="000000"/>
              </a:solidFill>
              <a:latin typeface="Arial"/>
              <a:ea typeface="Arial"/>
              <a:cs typeface="Arial"/>
              <a:sym typeface="Arial"/>
            </a:endParaRPr>
          </a:p>
        </p:txBody>
      </p:sp>
      <p:sp>
        <p:nvSpPr>
          <p:cNvPr id="592" name="Google Shape;592;p91"/>
          <p:cNvSpPr/>
          <p:nvPr/>
        </p:nvSpPr>
        <p:spPr>
          <a:xfrm>
            <a:off x="6750514" y="1395401"/>
            <a:ext cx="4476737"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Identifica estrategias o mecanismos para la incorporación del proyecto en los documentos de gestión educativa y de desarrollo local, asegurando su funcionalidad y legitimidad participativa.</a:t>
            </a:r>
            <a:endParaRPr sz="2000" b="0" i="0" u="none" strike="noStrike" cap="none">
              <a:solidFill>
                <a:srgbClr val="202124"/>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(5 puntos)</a:t>
            </a:r>
            <a:endParaRPr sz="2000" b="0" i="0" u="none" strike="noStrike" cap="none">
              <a:solidFill>
                <a:schemeClr val="lt1"/>
              </a:solidFill>
              <a:latin typeface="Calibri"/>
              <a:ea typeface="Calibri"/>
              <a:cs typeface="Calibri"/>
              <a:sym typeface="Calibri"/>
            </a:endParaRPr>
          </a:p>
        </p:txBody>
      </p:sp>
      <p:sp>
        <p:nvSpPr>
          <p:cNvPr id="593" name="Google Shape;593;p91"/>
          <p:cNvSpPr txBox="1"/>
          <p:nvPr/>
        </p:nvSpPr>
        <p:spPr>
          <a:xfrm>
            <a:off x="6331725" y="858838"/>
            <a:ext cx="1645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rgbClr val="7D3583"/>
                </a:solidFill>
                <a:latin typeface="Open Sans"/>
                <a:ea typeface="Open Sans"/>
                <a:cs typeface="Open Sans"/>
                <a:sym typeface="Open Sans"/>
              </a:rPr>
              <a:t>Indicadores</a:t>
            </a:r>
            <a:endParaRPr sz="1400" b="0" i="0" u="none" strike="noStrike" cap="none">
              <a:solidFill>
                <a:srgbClr val="7D3583"/>
              </a:solidFill>
              <a:latin typeface="Arial"/>
              <a:ea typeface="Arial"/>
              <a:cs typeface="Arial"/>
              <a:sym typeface="Arial"/>
            </a:endParaRPr>
          </a:p>
        </p:txBody>
      </p:sp>
      <p:pic>
        <p:nvPicPr>
          <p:cNvPr id="594" name="Google Shape;594;p91"/>
          <p:cNvPicPr preferRelativeResize="0"/>
          <p:nvPr/>
        </p:nvPicPr>
        <p:blipFill rotWithShape="1">
          <a:blip r:embed="rId3">
            <a:alphaModFix/>
          </a:blip>
          <a:srcRect l="22497" t="38406" r="21766" b="29593"/>
          <a:stretch/>
        </p:blipFill>
        <p:spPr>
          <a:xfrm>
            <a:off x="2478656" y="1931337"/>
            <a:ext cx="1900047" cy="1090936"/>
          </a:xfrm>
          <a:prstGeom prst="rect">
            <a:avLst/>
          </a:prstGeom>
          <a:noFill/>
          <a:ln>
            <a:noFill/>
          </a:ln>
        </p:spPr>
      </p:pic>
      <p:sp>
        <p:nvSpPr>
          <p:cNvPr id="595" name="Google Shape;595;p91"/>
          <p:cNvSpPr/>
          <p:nvPr/>
        </p:nvSpPr>
        <p:spPr>
          <a:xfrm>
            <a:off x="6331714" y="5155176"/>
            <a:ext cx="5091567" cy="1507500"/>
          </a:xfrm>
          <a:prstGeom prst="rect">
            <a:avLst/>
          </a:prstGeom>
          <a:solidFill>
            <a:srgbClr val="D0B6D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6" name="Google Shape;596;p91"/>
          <p:cNvSpPr/>
          <p:nvPr/>
        </p:nvSpPr>
        <p:spPr>
          <a:xfrm>
            <a:off x="6331714" y="3524189"/>
            <a:ext cx="5091567" cy="1507500"/>
          </a:xfrm>
          <a:prstGeom prst="rect">
            <a:avLst/>
          </a:prstGeom>
          <a:solidFill>
            <a:srgbClr val="7D35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597" name="Google Shape;597;p91"/>
          <p:cNvSpPr/>
          <p:nvPr/>
        </p:nvSpPr>
        <p:spPr>
          <a:xfrm>
            <a:off x="5768302" y="3839027"/>
            <a:ext cx="862800" cy="826200"/>
          </a:xfrm>
          <a:prstGeom prst="ellipse">
            <a:avLst/>
          </a:prstGeom>
          <a:solidFill>
            <a:srgbClr val="7D3583"/>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B</a:t>
            </a:r>
            <a:endParaRPr sz="1400" b="0" i="0" u="none" strike="noStrike" cap="none">
              <a:solidFill>
                <a:srgbClr val="000000"/>
              </a:solidFill>
              <a:latin typeface="Arial"/>
              <a:ea typeface="Arial"/>
              <a:cs typeface="Arial"/>
              <a:sym typeface="Arial"/>
            </a:endParaRPr>
          </a:p>
        </p:txBody>
      </p:sp>
      <p:sp>
        <p:nvSpPr>
          <p:cNvPr id="598" name="Google Shape;598;p91"/>
          <p:cNvSpPr/>
          <p:nvPr/>
        </p:nvSpPr>
        <p:spPr>
          <a:xfrm>
            <a:off x="5768302" y="5576127"/>
            <a:ext cx="862800" cy="826200"/>
          </a:xfrm>
          <a:prstGeom prst="ellipse">
            <a:avLst/>
          </a:prstGeom>
          <a:solidFill>
            <a:srgbClr val="D0B6D3"/>
          </a:solidFill>
          <a:ln w="101600" cap="flat" cmpd="sng">
            <a:solidFill>
              <a:schemeClr val="l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Arial"/>
              <a:buNone/>
            </a:pPr>
            <a:r>
              <a:rPr lang="es-PE" sz="3600" b="1" i="0" u="none" strike="noStrike" cap="none">
                <a:solidFill>
                  <a:schemeClr val="lt1"/>
                </a:solidFill>
                <a:latin typeface="Calibri"/>
                <a:ea typeface="Calibri"/>
                <a:cs typeface="Calibri"/>
                <a:sym typeface="Calibri"/>
              </a:rPr>
              <a:t>C</a:t>
            </a:r>
            <a:endParaRPr sz="1400" b="0" i="0" u="none" strike="noStrike" cap="none">
              <a:solidFill>
                <a:srgbClr val="000000"/>
              </a:solidFill>
              <a:latin typeface="Arial"/>
              <a:ea typeface="Arial"/>
              <a:cs typeface="Arial"/>
              <a:sym typeface="Arial"/>
            </a:endParaRPr>
          </a:p>
        </p:txBody>
      </p:sp>
      <p:sp>
        <p:nvSpPr>
          <p:cNvPr id="599" name="Google Shape;599;p91"/>
          <p:cNvSpPr/>
          <p:nvPr/>
        </p:nvSpPr>
        <p:spPr>
          <a:xfrm>
            <a:off x="6690814" y="3575926"/>
            <a:ext cx="4593130" cy="140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000"/>
              <a:buFont typeface="Arial"/>
              <a:buNone/>
            </a:pPr>
            <a:r>
              <a:rPr lang="es-PE" sz="2000" b="0" i="0" u="none" strike="noStrike" cap="none">
                <a:solidFill>
                  <a:schemeClr val="lt1"/>
                </a:solidFill>
                <a:latin typeface="Calibri"/>
                <a:ea typeface="Calibri"/>
                <a:cs typeface="Calibri"/>
                <a:sym typeface="Calibri"/>
              </a:rPr>
              <a:t>Identifica los aspectos formativos que requieren fortalecer los actores involucrados, para la sostenibilidad de la propuesta innovadora. (5 puntos)</a:t>
            </a:r>
            <a:endParaRPr sz="2000" b="0" i="0" u="none" strike="noStrike" cap="none">
              <a:solidFill>
                <a:schemeClr val="lt1"/>
              </a:solidFill>
              <a:latin typeface="Calibri"/>
              <a:ea typeface="Calibri"/>
              <a:cs typeface="Calibri"/>
              <a:sym typeface="Calibri"/>
            </a:endParaRPr>
          </a:p>
        </p:txBody>
      </p:sp>
      <p:sp>
        <p:nvSpPr>
          <p:cNvPr id="600" name="Google Shape;600;p91"/>
          <p:cNvSpPr/>
          <p:nvPr/>
        </p:nvSpPr>
        <p:spPr>
          <a:xfrm>
            <a:off x="6631114" y="5206801"/>
            <a:ext cx="4593130" cy="1404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1800"/>
              <a:buFont typeface="Arial"/>
              <a:buNone/>
            </a:pPr>
            <a:r>
              <a:rPr lang="es-PE" sz="1800" b="0" i="0" u="none" strike="noStrike" cap="none">
                <a:solidFill>
                  <a:schemeClr val="lt1"/>
                </a:solidFill>
                <a:latin typeface="Arial"/>
                <a:ea typeface="Arial"/>
                <a:cs typeface="Arial"/>
                <a:sym typeface="Arial"/>
              </a:rPr>
              <a:t>Identifica aliados estratégicos e iniciativas públicas y privadas que garanticen el apoyo o financiamiento de recursos necesarios para la continuidad del proyecto. </a:t>
            </a:r>
            <a:r>
              <a:rPr lang="es-PE" sz="1800" b="0" i="0" u="none" strike="noStrike" cap="none">
                <a:solidFill>
                  <a:schemeClr val="lt1"/>
                </a:solidFill>
                <a:latin typeface="Calibri"/>
                <a:ea typeface="Calibri"/>
                <a:cs typeface="Calibri"/>
                <a:sym typeface="Calibri"/>
              </a:rPr>
              <a:t>(5 puntos) </a:t>
            </a:r>
            <a:endParaRPr sz="1800" b="0" i="0" u="none" strike="noStrike" cap="none">
              <a:solidFill>
                <a:schemeClr val="lt1"/>
              </a:solidFill>
              <a:latin typeface="Calibri"/>
              <a:ea typeface="Calibri"/>
              <a:cs typeface="Calibri"/>
              <a:sym typeface="Calibri"/>
            </a:endParaRPr>
          </a:p>
        </p:txBody>
      </p:sp>
      <p:pic>
        <p:nvPicPr>
          <p:cNvPr id="601" name="Google Shape;601;p91"/>
          <p:cNvPicPr preferRelativeResize="0"/>
          <p:nvPr/>
        </p:nvPicPr>
        <p:blipFill rotWithShape="1">
          <a:blip r:embed="rId4">
            <a:alphaModFix/>
          </a:blip>
          <a:srcRect/>
          <a:stretch/>
        </p:blipFill>
        <p:spPr>
          <a:xfrm>
            <a:off x="0" y="-16017"/>
            <a:ext cx="12192000" cy="9607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90"/>
                                        </p:tgtEl>
                                        <p:attrNameLst>
                                          <p:attrName>style.visibility</p:attrName>
                                        </p:attrNameLst>
                                      </p:cBhvr>
                                      <p:to>
                                        <p:strVal val="visible"/>
                                      </p:to>
                                    </p:set>
                                    <p:animEffect transition="in" filter="fade">
                                      <p:cBhvr>
                                        <p:cTn id="7" dur="1000"/>
                                        <p:tgtEl>
                                          <p:spTgt spid="590"/>
                                        </p:tgtEl>
                                      </p:cBhvr>
                                    </p:animEffect>
                                  </p:childTnLst>
                                </p:cTn>
                              </p:par>
                              <p:par>
                                <p:cTn id="8" presetID="10" presetClass="entr" presetSubtype="0" fill="hold" nodeType="withEffect">
                                  <p:stCondLst>
                                    <p:cond delay="0"/>
                                  </p:stCondLst>
                                  <p:childTnLst>
                                    <p:set>
                                      <p:cBhvr>
                                        <p:cTn id="9" dur="1" fill="hold">
                                          <p:stCondLst>
                                            <p:cond delay="0"/>
                                          </p:stCondLst>
                                        </p:cTn>
                                        <p:tgtEl>
                                          <p:spTgt spid="591"/>
                                        </p:tgtEl>
                                        <p:attrNameLst>
                                          <p:attrName>style.visibility</p:attrName>
                                        </p:attrNameLst>
                                      </p:cBhvr>
                                      <p:to>
                                        <p:strVal val="visible"/>
                                      </p:to>
                                    </p:set>
                                    <p:animEffect transition="in" filter="fade">
                                      <p:cBhvr>
                                        <p:cTn id="10" dur="1000"/>
                                        <p:tgtEl>
                                          <p:spTgt spid="591"/>
                                        </p:tgtEl>
                                      </p:cBhvr>
                                    </p:animEffect>
                                  </p:childTnLst>
                                </p:cTn>
                              </p:par>
                              <p:par>
                                <p:cTn id="11" presetID="10" presetClass="entr" presetSubtype="0" fill="hold" nodeType="withEffect">
                                  <p:stCondLst>
                                    <p:cond delay="0"/>
                                  </p:stCondLst>
                                  <p:childTnLst>
                                    <p:set>
                                      <p:cBhvr>
                                        <p:cTn id="12" dur="1" fill="hold">
                                          <p:stCondLst>
                                            <p:cond delay="0"/>
                                          </p:stCondLst>
                                        </p:cTn>
                                        <p:tgtEl>
                                          <p:spTgt spid="592"/>
                                        </p:tgtEl>
                                        <p:attrNameLst>
                                          <p:attrName>style.visibility</p:attrName>
                                        </p:attrNameLst>
                                      </p:cBhvr>
                                      <p:to>
                                        <p:strVal val="visible"/>
                                      </p:to>
                                    </p:set>
                                    <p:animEffect transition="in" filter="fade">
                                      <p:cBhvr>
                                        <p:cTn id="13" dur="1000"/>
                                        <p:tgtEl>
                                          <p:spTgt spid="5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05"/>
        <p:cNvGrpSpPr/>
        <p:nvPr/>
      </p:nvGrpSpPr>
      <p:grpSpPr>
        <a:xfrm>
          <a:off x="0" y="0"/>
          <a:ext cx="0" cy="0"/>
          <a:chOff x="0" y="0"/>
          <a:chExt cx="0" cy="0"/>
        </a:xfrm>
      </p:grpSpPr>
      <p:sp>
        <p:nvSpPr>
          <p:cNvPr id="606" name="Google Shape;606;p3"/>
          <p:cNvSpPr txBox="1"/>
          <p:nvPr/>
        </p:nvSpPr>
        <p:spPr>
          <a:xfrm>
            <a:off x="5120724" y="3630076"/>
            <a:ext cx="3641400" cy="81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B317B"/>
              </a:buClr>
              <a:buSzPts val="2000"/>
              <a:buFont typeface="Calibri"/>
              <a:buNone/>
            </a:pPr>
            <a:r>
              <a:rPr lang="es-PE" sz="2000" b="1" i="0" u="none" strike="noStrike" cap="none">
                <a:solidFill>
                  <a:srgbClr val="F91587"/>
                </a:solidFill>
                <a:latin typeface="Calibri"/>
                <a:ea typeface="Calibri"/>
                <a:cs typeface="Calibri"/>
                <a:sym typeface="Calibri"/>
              </a:rPr>
              <a:t>➤</a:t>
            </a:r>
            <a:r>
              <a:rPr lang="es-PE" sz="2000" b="1" i="0" u="none" strike="noStrike" cap="none">
                <a:solidFill>
                  <a:srgbClr val="CB317B"/>
                </a:solidFill>
                <a:latin typeface="Calibri"/>
                <a:ea typeface="Calibri"/>
                <a:cs typeface="Calibri"/>
                <a:sym typeface="Calibri"/>
              </a:rPr>
              <a:t> </a:t>
            </a:r>
            <a:r>
              <a:rPr lang="es-PE" sz="2000" b="1" i="0" u="none" strike="noStrike" cap="none">
                <a:solidFill>
                  <a:srgbClr val="F91587"/>
                </a:solidFill>
                <a:latin typeface="Calibri"/>
                <a:ea typeface="Calibri"/>
                <a:cs typeface="Calibri"/>
                <a:sym typeface="Calibri"/>
              </a:rPr>
              <a:t>Publicación de resultados</a:t>
            </a:r>
            <a:endParaRPr sz="1800" b="0" i="0" u="none" strike="noStrike" cap="none">
              <a:solidFill>
                <a:srgbClr val="F91587"/>
              </a:solidFill>
              <a:latin typeface="Calibri"/>
              <a:ea typeface="Calibri"/>
              <a:cs typeface="Calibri"/>
              <a:sym typeface="Calibri"/>
            </a:endParaRPr>
          </a:p>
          <a:p>
            <a:pPr marL="271463" marR="0" lvl="0" indent="0" algn="l" rtl="0">
              <a:lnSpc>
                <a:spcPct val="100000"/>
              </a:lnSpc>
              <a:spcBef>
                <a:spcPts val="0"/>
              </a:spcBef>
              <a:spcAft>
                <a:spcPts val="0"/>
              </a:spcAft>
              <a:buClr>
                <a:srgbClr val="000000"/>
              </a:buClr>
              <a:buSzPts val="1600"/>
              <a:buFont typeface="Arial"/>
              <a:buNone/>
            </a:pPr>
            <a:r>
              <a:rPr lang="es-PE" sz="1600" b="0" i="0" u="none" strike="noStrike" cap="none">
                <a:solidFill>
                  <a:schemeClr val="dk1"/>
                </a:solidFill>
                <a:latin typeface="Calibri"/>
                <a:ea typeface="Calibri"/>
                <a:cs typeface="Calibri"/>
                <a:sym typeface="Calibri"/>
              </a:rPr>
              <a:t>10 de mayo de 2022 </a:t>
            </a:r>
            <a:endParaRPr sz="1600" b="0" i="0" u="none" strike="noStrike" cap="none">
              <a:solidFill>
                <a:schemeClr val="dk1"/>
              </a:solidFill>
              <a:latin typeface="Calibri"/>
              <a:ea typeface="Calibri"/>
              <a:cs typeface="Calibri"/>
              <a:sym typeface="Calibri"/>
            </a:endParaRPr>
          </a:p>
          <a:p>
            <a:pPr marL="271463" marR="0" lvl="0" indent="0" algn="just" rtl="0">
              <a:lnSpc>
                <a:spcPct val="100000"/>
              </a:lnSpc>
              <a:spcBef>
                <a:spcPts val="0"/>
              </a:spcBef>
              <a:spcAft>
                <a:spcPts val="0"/>
              </a:spcAft>
              <a:buClr>
                <a:schemeClr val="dk1"/>
              </a:buClr>
              <a:buSzPts val="1600"/>
              <a:buFont typeface="Calibri"/>
              <a:buNone/>
            </a:pPr>
            <a:endParaRPr sz="1100" b="0" i="0" u="none" strike="noStrike" cap="none">
              <a:solidFill>
                <a:schemeClr val="dk1"/>
              </a:solidFill>
              <a:latin typeface="Calibri"/>
              <a:ea typeface="Calibri"/>
              <a:cs typeface="Calibri"/>
              <a:sym typeface="Calibri"/>
            </a:endParaRPr>
          </a:p>
        </p:txBody>
      </p:sp>
      <p:sp>
        <p:nvSpPr>
          <p:cNvPr id="607" name="Google Shape;607;p3"/>
          <p:cNvSpPr txBox="1"/>
          <p:nvPr/>
        </p:nvSpPr>
        <p:spPr>
          <a:xfrm>
            <a:off x="5193024" y="2228441"/>
            <a:ext cx="3569100" cy="892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22F79"/>
              </a:buClr>
              <a:buSzPts val="2000"/>
              <a:buFont typeface="Calibri"/>
              <a:buNone/>
            </a:pPr>
            <a:r>
              <a:rPr lang="es-PE" sz="2000" b="1" i="0" u="none" strike="noStrike" cap="none">
                <a:solidFill>
                  <a:srgbClr val="722F79"/>
                </a:solidFill>
                <a:latin typeface="Calibri"/>
                <a:ea typeface="Calibri"/>
                <a:cs typeface="Calibri"/>
                <a:sym typeface="Calibri"/>
              </a:rPr>
              <a:t>➤ Evaluación y selección </a:t>
            </a:r>
            <a:endParaRPr sz="1800" b="0" i="0" u="none" strike="noStrike" cap="none">
              <a:solidFill>
                <a:srgbClr val="722F79"/>
              </a:solidFill>
              <a:latin typeface="Calibri"/>
              <a:ea typeface="Calibri"/>
              <a:cs typeface="Calibri"/>
              <a:sym typeface="Calibri"/>
            </a:endParaRPr>
          </a:p>
          <a:p>
            <a:pPr marL="271463" marR="0" lvl="0" indent="0" algn="just" rtl="0">
              <a:lnSpc>
                <a:spcPct val="100000"/>
              </a:lnSpc>
              <a:spcBef>
                <a:spcPts val="0"/>
              </a:spcBef>
              <a:spcAft>
                <a:spcPts val="0"/>
              </a:spcAft>
              <a:buClr>
                <a:schemeClr val="dk1"/>
              </a:buClr>
              <a:buSzPts val="1600"/>
              <a:buFont typeface="Calibri"/>
              <a:buNone/>
            </a:pPr>
            <a:r>
              <a:rPr lang="es-PE" sz="1600" b="0" i="0" u="none" strike="noStrike" cap="none">
                <a:solidFill>
                  <a:schemeClr val="dk1"/>
                </a:solidFill>
                <a:latin typeface="Calibri"/>
                <a:ea typeface="Calibri"/>
                <a:cs typeface="Calibri"/>
                <a:sym typeface="Calibri"/>
              </a:rPr>
              <a:t>4 criterios de evaluación </a:t>
            </a:r>
            <a:endParaRPr sz="1400" b="0" i="0" u="none" strike="noStrike" cap="none">
              <a:solidFill>
                <a:srgbClr val="000000"/>
              </a:solidFill>
              <a:latin typeface="Arial"/>
              <a:ea typeface="Arial"/>
              <a:cs typeface="Arial"/>
              <a:sym typeface="Arial"/>
            </a:endParaRPr>
          </a:p>
          <a:p>
            <a:pPr marL="271463" marR="0" lvl="0" indent="0" algn="just" rtl="0">
              <a:lnSpc>
                <a:spcPct val="100000"/>
              </a:lnSpc>
              <a:spcBef>
                <a:spcPts val="0"/>
              </a:spcBef>
              <a:spcAft>
                <a:spcPts val="0"/>
              </a:spcAft>
              <a:buClr>
                <a:schemeClr val="dk1"/>
              </a:buClr>
              <a:buSzPts val="1600"/>
              <a:buFont typeface="Calibri"/>
              <a:buNone/>
            </a:pPr>
            <a:r>
              <a:rPr lang="es-PE" sz="1600" b="0" i="0" u="none" strike="noStrike" cap="none">
                <a:solidFill>
                  <a:schemeClr val="dk1"/>
                </a:solidFill>
                <a:latin typeface="Calibri"/>
                <a:ea typeface="Calibri"/>
                <a:cs typeface="Calibri"/>
                <a:sym typeface="Calibri"/>
              </a:rPr>
              <a:t>625 proyectos con mayor puntaje</a:t>
            </a:r>
            <a:endParaRPr sz="1100" b="0" i="0" u="none" strike="noStrike" cap="none">
              <a:solidFill>
                <a:schemeClr val="dk1"/>
              </a:solidFill>
              <a:latin typeface="Calibri"/>
              <a:ea typeface="Calibri"/>
              <a:cs typeface="Calibri"/>
              <a:sym typeface="Calibri"/>
            </a:endParaRPr>
          </a:p>
        </p:txBody>
      </p:sp>
      <p:cxnSp>
        <p:nvCxnSpPr>
          <p:cNvPr id="608" name="Google Shape;608;p3"/>
          <p:cNvCxnSpPr/>
          <p:nvPr/>
        </p:nvCxnSpPr>
        <p:spPr>
          <a:xfrm rot="10800000" flipH="1">
            <a:off x="4836804" y="3441742"/>
            <a:ext cx="6704922" cy="5951"/>
          </a:xfrm>
          <a:prstGeom prst="straightConnector1">
            <a:avLst/>
          </a:prstGeom>
          <a:noFill/>
          <a:ln w="9525" cap="flat" cmpd="sng">
            <a:solidFill>
              <a:srgbClr val="445469"/>
            </a:solidFill>
            <a:prstDash val="dash"/>
            <a:miter lim="800000"/>
            <a:headEnd type="none" w="sm" len="sm"/>
            <a:tailEnd type="none" w="sm" len="sm"/>
          </a:ln>
        </p:spPr>
      </p:cxnSp>
      <p:cxnSp>
        <p:nvCxnSpPr>
          <p:cNvPr id="609" name="Google Shape;609;p3"/>
          <p:cNvCxnSpPr/>
          <p:nvPr/>
        </p:nvCxnSpPr>
        <p:spPr>
          <a:xfrm>
            <a:off x="4782379" y="4621043"/>
            <a:ext cx="6813900" cy="0"/>
          </a:xfrm>
          <a:prstGeom prst="straightConnector1">
            <a:avLst/>
          </a:prstGeom>
          <a:noFill/>
          <a:ln w="9525" cap="flat" cmpd="sng">
            <a:solidFill>
              <a:srgbClr val="445469"/>
            </a:solidFill>
            <a:prstDash val="dash"/>
            <a:miter lim="800000"/>
            <a:headEnd type="none" w="sm" len="sm"/>
            <a:tailEnd type="none" w="sm" len="sm"/>
          </a:ln>
        </p:spPr>
      </p:cxnSp>
      <p:sp>
        <p:nvSpPr>
          <p:cNvPr id="610" name="Google Shape;610;p3"/>
          <p:cNvSpPr txBox="1">
            <a:spLocks noGrp="1"/>
          </p:cNvSpPr>
          <p:nvPr>
            <p:ph type="title"/>
          </p:nvPr>
        </p:nvSpPr>
        <p:spPr>
          <a:xfrm>
            <a:off x="995380" y="1191509"/>
            <a:ext cx="10515600" cy="8928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rgbClr val="804389"/>
              </a:buClr>
              <a:buSzPts val="3200"/>
              <a:buFont typeface="Open Sans"/>
              <a:buNone/>
            </a:pPr>
            <a:r>
              <a:rPr lang="es-PE" sz="4100" b="1" cap="small">
                <a:solidFill>
                  <a:srgbClr val="804389"/>
                </a:solidFill>
                <a:latin typeface="Arial"/>
                <a:ea typeface="Arial"/>
                <a:cs typeface="Arial"/>
                <a:sym typeface="Arial"/>
              </a:rPr>
              <a:t>Evaluación y Publicación </a:t>
            </a:r>
            <a:endParaRPr sz="4100" b="1" cap="small">
              <a:solidFill>
                <a:srgbClr val="804389"/>
              </a:solidFill>
              <a:latin typeface="Arial"/>
              <a:ea typeface="Arial"/>
              <a:cs typeface="Arial"/>
              <a:sym typeface="Arial"/>
            </a:endParaRPr>
          </a:p>
        </p:txBody>
      </p:sp>
      <p:sp>
        <p:nvSpPr>
          <p:cNvPr id="611" name="Google Shape;611;p3"/>
          <p:cNvSpPr txBox="1"/>
          <p:nvPr/>
        </p:nvSpPr>
        <p:spPr>
          <a:xfrm>
            <a:off x="8975926" y="2344172"/>
            <a:ext cx="2934000" cy="369300"/>
          </a:xfrm>
          <a:prstGeom prst="rect">
            <a:avLst/>
          </a:prstGeom>
          <a:noFill/>
          <a:ln>
            <a:noFill/>
          </a:ln>
        </p:spPr>
        <p:txBody>
          <a:bodyPr spcFirstLastPara="1" wrap="square" lIns="91425" tIns="45700" rIns="91425" bIns="45700" anchor="t" anchorCtr="0">
            <a:spAutoFit/>
          </a:bodyPr>
          <a:lstStyle/>
          <a:p>
            <a:pPr marL="271463" marR="0" lvl="0" indent="0" algn="ctr" rtl="0">
              <a:lnSpc>
                <a:spcPct val="100000"/>
              </a:lnSpc>
              <a:spcBef>
                <a:spcPts val="0"/>
              </a:spcBef>
              <a:spcAft>
                <a:spcPts val="0"/>
              </a:spcAft>
              <a:buClr>
                <a:schemeClr val="dk1"/>
              </a:buClr>
              <a:buSzPts val="1600"/>
              <a:buFont typeface="Calibri"/>
              <a:buNone/>
            </a:pPr>
            <a:r>
              <a:rPr lang="es-PE" sz="1800" b="1" i="0" u="none" strike="noStrike" cap="none">
                <a:solidFill>
                  <a:schemeClr val="dk1"/>
                </a:solidFill>
                <a:latin typeface="Calibri"/>
                <a:ea typeface="Calibri"/>
                <a:cs typeface="Calibri"/>
                <a:sym typeface="Calibri"/>
              </a:rPr>
              <a:t>Comité evaluador</a:t>
            </a:r>
            <a:endParaRPr sz="1800" b="0" i="0" u="none" strike="noStrike" cap="none">
              <a:solidFill>
                <a:schemeClr val="dk1"/>
              </a:solidFill>
              <a:latin typeface="Calibri"/>
              <a:ea typeface="Calibri"/>
              <a:cs typeface="Calibri"/>
              <a:sym typeface="Calibri"/>
            </a:endParaRPr>
          </a:p>
        </p:txBody>
      </p:sp>
      <p:sp>
        <p:nvSpPr>
          <p:cNvPr id="612" name="Google Shape;612;p3"/>
          <p:cNvSpPr txBox="1"/>
          <p:nvPr/>
        </p:nvSpPr>
        <p:spPr>
          <a:xfrm>
            <a:off x="9235276" y="3598121"/>
            <a:ext cx="2415300" cy="769500"/>
          </a:xfrm>
          <a:prstGeom prst="rect">
            <a:avLst/>
          </a:prstGeom>
          <a:noFill/>
          <a:ln>
            <a:noFill/>
          </a:ln>
        </p:spPr>
        <p:txBody>
          <a:bodyPr spcFirstLastPara="1" wrap="square" lIns="91425" tIns="45700" rIns="91425" bIns="45700" anchor="t" anchorCtr="0">
            <a:spAutoFit/>
          </a:bodyPr>
          <a:lstStyle/>
          <a:p>
            <a:pPr marL="271462" marR="0" lvl="0" indent="0" algn="just" rtl="0">
              <a:lnSpc>
                <a:spcPct val="100000"/>
              </a:lnSpc>
              <a:spcBef>
                <a:spcPts val="0"/>
              </a:spcBef>
              <a:spcAft>
                <a:spcPts val="0"/>
              </a:spcAft>
              <a:buClr>
                <a:schemeClr val="dk1"/>
              </a:buClr>
              <a:buSzPts val="1600"/>
              <a:buFont typeface="Calibri"/>
              <a:buNone/>
            </a:pPr>
            <a:r>
              <a:rPr lang="es-PE" sz="1600" b="1" i="0" u="none" strike="noStrike" cap="none">
                <a:solidFill>
                  <a:schemeClr val="dk1"/>
                </a:solidFill>
                <a:latin typeface="Calibri"/>
                <a:ea typeface="Calibri"/>
                <a:cs typeface="Calibri"/>
                <a:sym typeface="Calibri"/>
              </a:rPr>
              <a:t>FONDEP - DRE - UGEL</a:t>
            </a:r>
            <a:endParaRPr sz="1600" b="1" i="0" u="none" strike="noStrike" cap="none">
              <a:solidFill>
                <a:schemeClr val="dk1"/>
              </a:solidFill>
              <a:latin typeface="Calibri"/>
              <a:ea typeface="Calibri"/>
              <a:cs typeface="Calibri"/>
              <a:sym typeface="Calibri"/>
            </a:endParaRPr>
          </a:p>
          <a:p>
            <a:pPr marL="271463" marR="0" lvl="0" indent="0" algn="just" rtl="0">
              <a:lnSpc>
                <a:spcPct val="100000"/>
              </a:lnSpc>
              <a:spcBef>
                <a:spcPts val="0"/>
              </a:spcBef>
              <a:spcAft>
                <a:spcPts val="0"/>
              </a:spcAft>
              <a:buClr>
                <a:schemeClr val="dk1"/>
              </a:buClr>
              <a:buSzPts val="1600"/>
              <a:buFont typeface="Calibri"/>
              <a:buNone/>
            </a:pPr>
            <a:r>
              <a:rPr lang="es-PE" sz="1600" b="0" i="0" u="none" strike="noStrike" cap="none">
                <a:solidFill>
                  <a:schemeClr val="dk1"/>
                </a:solidFill>
                <a:latin typeface="Calibri"/>
                <a:ea typeface="Calibri"/>
                <a:cs typeface="Calibri"/>
                <a:sym typeface="Calibri"/>
              </a:rPr>
              <a:t>Portal institucional</a:t>
            </a:r>
            <a:endParaRPr sz="1600" b="0" i="0" u="none" strike="noStrike" cap="none">
              <a:solidFill>
                <a:schemeClr val="dk1"/>
              </a:solidFill>
              <a:latin typeface="Calibri"/>
              <a:ea typeface="Calibri"/>
              <a:cs typeface="Calibri"/>
              <a:sym typeface="Calibri"/>
            </a:endParaRPr>
          </a:p>
          <a:p>
            <a:pPr marL="271463" marR="0" lvl="0" indent="0" algn="l" rtl="0">
              <a:lnSpc>
                <a:spcPct val="100000"/>
              </a:lnSpc>
              <a:spcBef>
                <a:spcPts val="0"/>
              </a:spcBef>
              <a:spcAft>
                <a:spcPts val="0"/>
              </a:spcAft>
              <a:buClr>
                <a:schemeClr val="dk1"/>
              </a:buClr>
              <a:buSzPts val="1600"/>
              <a:buFont typeface="Calibri"/>
              <a:buNone/>
            </a:pPr>
            <a:endParaRPr sz="1200" b="0" i="0" u="none" strike="noStrike" cap="none">
              <a:solidFill>
                <a:schemeClr val="dk1"/>
              </a:solidFill>
              <a:latin typeface="Calibri"/>
              <a:ea typeface="Calibri"/>
              <a:cs typeface="Calibri"/>
              <a:sym typeface="Calibri"/>
            </a:endParaRPr>
          </a:p>
        </p:txBody>
      </p:sp>
      <p:grpSp>
        <p:nvGrpSpPr>
          <p:cNvPr id="613" name="Google Shape;613;p3"/>
          <p:cNvGrpSpPr/>
          <p:nvPr/>
        </p:nvGrpSpPr>
        <p:grpSpPr>
          <a:xfrm rot="10800000" flipH="1">
            <a:off x="444983" y="2591505"/>
            <a:ext cx="3390877" cy="3145558"/>
            <a:chOff x="1862" y="1551"/>
            <a:chExt cx="2073" cy="1689"/>
          </a:xfrm>
        </p:grpSpPr>
        <p:sp>
          <p:nvSpPr>
            <p:cNvPr id="614" name="Google Shape;614;p3"/>
            <p:cNvSpPr/>
            <p:nvPr/>
          </p:nvSpPr>
          <p:spPr>
            <a:xfrm>
              <a:off x="1862" y="2457"/>
              <a:ext cx="1038" cy="783"/>
            </a:xfrm>
            <a:custGeom>
              <a:avLst/>
              <a:gdLst/>
              <a:ahLst/>
              <a:cxnLst/>
              <a:rect l="l" t="t" r="r" b="b"/>
              <a:pathLst>
                <a:path w="1038" h="783" extrusionOk="0">
                  <a:moveTo>
                    <a:pt x="1038" y="783"/>
                  </a:moveTo>
                  <a:lnTo>
                    <a:pt x="0" y="488"/>
                  </a:lnTo>
                  <a:lnTo>
                    <a:pt x="0" y="0"/>
                  </a:lnTo>
                  <a:lnTo>
                    <a:pt x="1038" y="294"/>
                  </a:lnTo>
                  <a:lnTo>
                    <a:pt x="1038" y="783"/>
                  </a:lnTo>
                  <a:close/>
                </a:path>
              </a:pathLst>
            </a:custGeom>
            <a:solidFill>
              <a:srgbClr val="804389"/>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15" name="Google Shape;615;p3"/>
            <p:cNvSpPr/>
            <p:nvPr/>
          </p:nvSpPr>
          <p:spPr>
            <a:xfrm>
              <a:off x="2898" y="2457"/>
              <a:ext cx="1037" cy="783"/>
            </a:xfrm>
            <a:custGeom>
              <a:avLst/>
              <a:gdLst/>
              <a:ahLst/>
              <a:cxnLst/>
              <a:rect l="l" t="t" r="r" b="b"/>
              <a:pathLst>
                <a:path w="1037" h="783" extrusionOk="0">
                  <a:moveTo>
                    <a:pt x="1037" y="488"/>
                  </a:moveTo>
                  <a:lnTo>
                    <a:pt x="0" y="783"/>
                  </a:lnTo>
                  <a:lnTo>
                    <a:pt x="0" y="294"/>
                  </a:lnTo>
                  <a:lnTo>
                    <a:pt x="1037" y="0"/>
                  </a:lnTo>
                  <a:lnTo>
                    <a:pt x="1037" y="488"/>
                  </a:lnTo>
                  <a:close/>
                </a:path>
              </a:pathLst>
            </a:custGeom>
            <a:solidFill>
              <a:srgbClr val="722F79"/>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16" name="Google Shape;616;p3"/>
            <p:cNvSpPr/>
            <p:nvPr/>
          </p:nvSpPr>
          <p:spPr>
            <a:xfrm>
              <a:off x="1862" y="2156"/>
              <a:ext cx="2073" cy="595"/>
            </a:xfrm>
            <a:custGeom>
              <a:avLst/>
              <a:gdLst/>
              <a:ahLst/>
              <a:cxnLst/>
              <a:rect l="l" t="t" r="r" b="b"/>
              <a:pathLst>
                <a:path w="2073" h="595" extrusionOk="0">
                  <a:moveTo>
                    <a:pt x="2073" y="301"/>
                  </a:moveTo>
                  <a:lnTo>
                    <a:pt x="1036" y="595"/>
                  </a:lnTo>
                  <a:lnTo>
                    <a:pt x="0" y="301"/>
                  </a:lnTo>
                  <a:lnTo>
                    <a:pt x="0" y="295"/>
                  </a:lnTo>
                  <a:lnTo>
                    <a:pt x="1038" y="0"/>
                  </a:lnTo>
                  <a:lnTo>
                    <a:pt x="2073" y="295"/>
                  </a:lnTo>
                  <a:lnTo>
                    <a:pt x="2073" y="301"/>
                  </a:lnTo>
                  <a:close/>
                </a:path>
              </a:pathLst>
            </a:custGeom>
            <a:solidFill>
              <a:srgbClr val="722F79"/>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17" name="Google Shape;617;p3"/>
            <p:cNvSpPr/>
            <p:nvPr/>
          </p:nvSpPr>
          <p:spPr>
            <a:xfrm>
              <a:off x="2107" y="2051"/>
              <a:ext cx="791" cy="598"/>
            </a:xfrm>
            <a:custGeom>
              <a:avLst/>
              <a:gdLst/>
              <a:ahLst/>
              <a:cxnLst/>
              <a:rect l="l" t="t" r="r" b="b"/>
              <a:pathLst>
                <a:path w="791" h="598" extrusionOk="0">
                  <a:moveTo>
                    <a:pt x="791" y="598"/>
                  </a:moveTo>
                  <a:lnTo>
                    <a:pt x="0" y="373"/>
                  </a:lnTo>
                  <a:lnTo>
                    <a:pt x="0" y="0"/>
                  </a:lnTo>
                  <a:lnTo>
                    <a:pt x="791" y="224"/>
                  </a:lnTo>
                  <a:lnTo>
                    <a:pt x="791" y="598"/>
                  </a:lnTo>
                  <a:close/>
                </a:path>
              </a:pathLst>
            </a:custGeom>
            <a:solidFill>
              <a:srgbClr val="F91587"/>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18" name="Google Shape;618;p3"/>
            <p:cNvSpPr/>
            <p:nvPr/>
          </p:nvSpPr>
          <p:spPr>
            <a:xfrm>
              <a:off x="2898" y="2051"/>
              <a:ext cx="792" cy="598"/>
            </a:xfrm>
            <a:custGeom>
              <a:avLst/>
              <a:gdLst/>
              <a:ahLst/>
              <a:cxnLst/>
              <a:rect l="l" t="t" r="r" b="b"/>
              <a:pathLst>
                <a:path w="792" h="598" extrusionOk="0">
                  <a:moveTo>
                    <a:pt x="792" y="373"/>
                  </a:moveTo>
                  <a:lnTo>
                    <a:pt x="0" y="598"/>
                  </a:lnTo>
                  <a:lnTo>
                    <a:pt x="0" y="224"/>
                  </a:lnTo>
                  <a:lnTo>
                    <a:pt x="792" y="0"/>
                  </a:lnTo>
                  <a:lnTo>
                    <a:pt x="792" y="373"/>
                  </a:lnTo>
                  <a:close/>
                </a:path>
              </a:pathLst>
            </a:custGeom>
            <a:solidFill>
              <a:srgbClr val="CB317B"/>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19" name="Google Shape;619;p3"/>
            <p:cNvSpPr/>
            <p:nvPr/>
          </p:nvSpPr>
          <p:spPr>
            <a:xfrm>
              <a:off x="2107" y="1821"/>
              <a:ext cx="1583" cy="454"/>
            </a:xfrm>
            <a:custGeom>
              <a:avLst/>
              <a:gdLst/>
              <a:ahLst/>
              <a:cxnLst/>
              <a:rect l="l" t="t" r="r" b="b"/>
              <a:pathLst>
                <a:path w="1583" h="454" extrusionOk="0">
                  <a:moveTo>
                    <a:pt x="1583" y="230"/>
                  </a:moveTo>
                  <a:lnTo>
                    <a:pt x="791" y="454"/>
                  </a:lnTo>
                  <a:lnTo>
                    <a:pt x="0" y="230"/>
                  </a:lnTo>
                  <a:lnTo>
                    <a:pt x="0" y="225"/>
                  </a:lnTo>
                  <a:lnTo>
                    <a:pt x="791" y="0"/>
                  </a:lnTo>
                  <a:lnTo>
                    <a:pt x="1583" y="225"/>
                  </a:lnTo>
                  <a:lnTo>
                    <a:pt x="1583" y="230"/>
                  </a:lnTo>
                  <a:close/>
                </a:path>
              </a:pathLst>
            </a:custGeom>
            <a:solidFill>
              <a:srgbClr val="CB317B"/>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20" name="Google Shape;620;p3"/>
            <p:cNvSpPr/>
            <p:nvPr/>
          </p:nvSpPr>
          <p:spPr>
            <a:xfrm>
              <a:off x="2300" y="1726"/>
              <a:ext cx="603" cy="455"/>
            </a:xfrm>
            <a:custGeom>
              <a:avLst/>
              <a:gdLst/>
              <a:ahLst/>
              <a:cxnLst/>
              <a:rect l="l" t="t" r="r" b="b"/>
              <a:pathLst>
                <a:path w="603" h="455" extrusionOk="0">
                  <a:moveTo>
                    <a:pt x="603" y="455"/>
                  </a:moveTo>
                  <a:lnTo>
                    <a:pt x="0" y="284"/>
                  </a:lnTo>
                  <a:lnTo>
                    <a:pt x="0" y="0"/>
                  </a:lnTo>
                  <a:lnTo>
                    <a:pt x="603" y="171"/>
                  </a:lnTo>
                  <a:lnTo>
                    <a:pt x="603" y="455"/>
                  </a:lnTo>
                  <a:close/>
                </a:path>
              </a:pathLst>
            </a:custGeom>
            <a:solidFill>
              <a:srgbClr val="F0D6F3"/>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21" name="Google Shape;621;p3"/>
            <p:cNvSpPr/>
            <p:nvPr/>
          </p:nvSpPr>
          <p:spPr>
            <a:xfrm>
              <a:off x="2902" y="1726"/>
              <a:ext cx="603" cy="455"/>
            </a:xfrm>
            <a:custGeom>
              <a:avLst/>
              <a:gdLst/>
              <a:ahLst/>
              <a:cxnLst/>
              <a:rect l="l" t="t" r="r" b="b"/>
              <a:pathLst>
                <a:path w="603" h="455" extrusionOk="0">
                  <a:moveTo>
                    <a:pt x="603" y="284"/>
                  </a:moveTo>
                  <a:lnTo>
                    <a:pt x="0" y="455"/>
                  </a:lnTo>
                  <a:lnTo>
                    <a:pt x="0" y="171"/>
                  </a:lnTo>
                  <a:lnTo>
                    <a:pt x="603" y="0"/>
                  </a:lnTo>
                  <a:lnTo>
                    <a:pt x="603" y="284"/>
                  </a:lnTo>
                  <a:close/>
                </a:path>
              </a:pathLst>
            </a:custGeom>
            <a:solidFill>
              <a:srgbClr val="E5C0E8"/>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sp>
          <p:nvSpPr>
            <p:cNvPr id="622" name="Google Shape;622;p3"/>
            <p:cNvSpPr/>
            <p:nvPr/>
          </p:nvSpPr>
          <p:spPr>
            <a:xfrm>
              <a:off x="2300" y="1551"/>
              <a:ext cx="1205" cy="346"/>
            </a:xfrm>
            <a:custGeom>
              <a:avLst/>
              <a:gdLst/>
              <a:ahLst/>
              <a:cxnLst/>
              <a:rect l="l" t="t" r="r" b="b"/>
              <a:pathLst>
                <a:path w="1205" h="346" extrusionOk="0">
                  <a:moveTo>
                    <a:pt x="1205" y="175"/>
                  </a:moveTo>
                  <a:lnTo>
                    <a:pt x="602" y="346"/>
                  </a:lnTo>
                  <a:lnTo>
                    <a:pt x="0" y="175"/>
                  </a:lnTo>
                  <a:lnTo>
                    <a:pt x="0" y="171"/>
                  </a:lnTo>
                  <a:lnTo>
                    <a:pt x="603" y="0"/>
                  </a:lnTo>
                  <a:lnTo>
                    <a:pt x="1205" y="171"/>
                  </a:lnTo>
                  <a:lnTo>
                    <a:pt x="1205" y="175"/>
                  </a:lnTo>
                  <a:close/>
                </a:path>
              </a:pathLst>
            </a:custGeom>
            <a:solidFill>
              <a:srgbClr val="CEADD5"/>
            </a:solidFill>
            <a:ln>
              <a:noFill/>
            </a:ln>
          </p:spPr>
          <p:txBody>
            <a:bodyPr spcFirstLastPara="1" wrap="square" lIns="54875" tIns="27425" rIns="54875" bIns="27425" anchor="t" anchorCtr="0">
              <a:noAutofit/>
            </a:bodyPr>
            <a:lstStyle/>
            <a:p>
              <a:pPr marL="0" marR="0" lvl="0" indent="0" algn="l" rtl="0">
                <a:lnSpc>
                  <a:spcPct val="100000"/>
                </a:lnSpc>
                <a:spcBef>
                  <a:spcPts val="0"/>
                </a:spcBef>
                <a:spcAft>
                  <a:spcPts val="0"/>
                </a:spcAft>
                <a:buClr>
                  <a:srgbClr val="000000"/>
                </a:buClr>
                <a:buSzPts val="1441"/>
                <a:buFont typeface="Arial"/>
                <a:buNone/>
              </a:pPr>
              <a:endParaRPr sz="1441" b="0" i="0" u="none" strike="noStrike" cap="none">
                <a:solidFill>
                  <a:schemeClr val="dk1"/>
                </a:solidFill>
                <a:latin typeface="Calibri"/>
                <a:ea typeface="Calibri"/>
                <a:cs typeface="Calibri"/>
                <a:sym typeface="Calibri"/>
              </a:endParaRPr>
            </a:p>
          </p:txBody>
        </p:sp>
      </p:grpSp>
      <p:cxnSp>
        <p:nvCxnSpPr>
          <p:cNvPr id="623" name="Google Shape;623;p3"/>
          <p:cNvCxnSpPr/>
          <p:nvPr/>
        </p:nvCxnSpPr>
        <p:spPr>
          <a:xfrm rot="10800000" flipH="1">
            <a:off x="3079932" y="2410226"/>
            <a:ext cx="2147400" cy="862200"/>
          </a:xfrm>
          <a:prstGeom prst="bentConnector3">
            <a:avLst>
              <a:gd name="adj1" fmla="val 50002"/>
            </a:avLst>
          </a:prstGeom>
          <a:noFill/>
          <a:ln w="12700" cap="flat" cmpd="sng">
            <a:solidFill>
              <a:srgbClr val="722F79"/>
            </a:solidFill>
            <a:prstDash val="dot"/>
            <a:miter lim="800000"/>
            <a:headEnd type="none" w="sm" len="sm"/>
            <a:tailEnd type="none" w="sm" len="sm"/>
          </a:ln>
        </p:spPr>
      </p:cxnSp>
      <p:cxnSp>
        <p:nvCxnSpPr>
          <p:cNvPr id="624" name="Google Shape;624;p3"/>
          <p:cNvCxnSpPr/>
          <p:nvPr/>
        </p:nvCxnSpPr>
        <p:spPr>
          <a:xfrm rot="10800000" flipH="1">
            <a:off x="3168797" y="3817440"/>
            <a:ext cx="2083500" cy="560100"/>
          </a:xfrm>
          <a:prstGeom prst="bentConnector3">
            <a:avLst>
              <a:gd name="adj1" fmla="val 49998"/>
            </a:avLst>
          </a:prstGeom>
          <a:noFill/>
          <a:ln w="12700" cap="flat" cmpd="sng">
            <a:solidFill>
              <a:srgbClr val="CB317B"/>
            </a:solidFill>
            <a:prstDash val="dot"/>
            <a:miter lim="800000"/>
            <a:headEnd type="none" w="sm" len="sm"/>
            <a:tailEnd type="none" w="sm" len="sm"/>
          </a:ln>
        </p:spPr>
      </p:cxnSp>
      <p:cxnSp>
        <p:nvCxnSpPr>
          <p:cNvPr id="625" name="Google Shape;625;p3"/>
          <p:cNvCxnSpPr/>
          <p:nvPr/>
        </p:nvCxnSpPr>
        <p:spPr>
          <a:xfrm>
            <a:off x="3075502" y="5179443"/>
            <a:ext cx="1134900" cy="452700"/>
          </a:xfrm>
          <a:prstGeom prst="bentConnector3">
            <a:avLst>
              <a:gd name="adj1" fmla="val 50004"/>
            </a:avLst>
          </a:prstGeom>
          <a:noFill/>
          <a:ln w="12700" cap="flat" cmpd="sng">
            <a:solidFill>
              <a:srgbClr val="CEADD5"/>
            </a:solidFill>
            <a:prstDash val="dot"/>
            <a:miter lim="800000"/>
            <a:headEnd type="none" w="sm" len="sm"/>
            <a:tailEnd type="none" w="sm" len="sm"/>
          </a:ln>
        </p:spPr>
      </p:cxnSp>
      <p:sp>
        <p:nvSpPr>
          <p:cNvPr id="626" name="Google Shape;626;p3"/>
          <p:cNvSpPr txBox="1"/>
          <p:nvPr/>
        </p:nvSpPr>
        <p:spPr>
          <a:xfrm>
            <a:off x="4554850" y="4864550"/>
            <a:ext cx="7095600" cy="11697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400"/>
              <a:buFont typeface="Arial"/>
              <a:buNone/>
            </a:pPr>
            <a:r>
              <a:rPr lang="es-PE" sz="1400" b="0" i="0" u="none" strike="noStrike" cap="none">
                <a:solidFill>
                  <a:schemeClr val="dk1"/>
                </a:solidFill>
                <a:latin typeface="Calibri"/>
                <a:ea typeface="Calibri"/>
                <a:cs typeface="Calibri"/>
                <a:sym typeface="Calibri"/>
              </a:rPr>
              <a:t>Toda la información declarada por los docentes y personal directivo (directores y subdirectores) de las IIEE postulantes al CNPIE 2022 (Anexo N°3), queda </a:t>
            </a:r>
            <a:r>
              <a:rPr lang="es-PE" sz="1400" b="1" i="0" u="none" strike="noStrike" cap="none">
                <a:solidFill>
                  <a:schemeClr val="dk1"/>
                </a:solidFill>
                <a:latin typeface="Calibri"/>
                <a:ea typeface="Calibri"/>
                <a:cs typeface="Calibri"/>
                <a:sym typeface="Calibri"/>
              </a:rPr>
              <a:t>sujeta a fiscalización posterior,</a:t>
            </a:r>
            <a:r>
              <a:rPr lang="es-PE" sz="1400" b="0" i="0" u="none" strike="noStrike" cap="none">
                <a:solidFill>
                  <a:schemeClr val="dk1"/>
                </a:solidFill>
                <a:latin typeface="Calibri"/>
                <a:ea typeface="Calibri"/>
                <a:cs typeface="Calibri"/>
                <a:sym typeface="Calibri"/>
              </a:rPr>
              <a:t> a través de los diversos sistemas vinculados al MINEDU y </a:t>
            </a:r>
            <a:r>
              <a:rPr lang="es-PE" sz="1400" b="1" i="0" u="none" strike="noStrike" cap="none">
                <a:solidFill>
                  <a:schemeClr val="dk1"/>
                </a:solidFill>
                <a:latin typeface="Calibri"/>
                <a:ea typeface="Calibri"/>
                <a:cs typeface="Calibri"/>
                <a:sym typeface="Calibri"/>
              </a:rPr>
              <a:t>conforme a lo establecido en la Ley N°29988 </a:t>
            </a:r>
            <a:r>
              <a:rPr lang="es-PE" sz="1400" b="0" i="0" u="none" strike="noStrike" cap="none">
                <a:solidFill>
                  <a:schemeClr val="dk1"/>
                </a:solidFill>
                <a:latin typeface="Calibri"/>
                <a:ea typeface="Calibri"/>
                <a:cs typeface="Calibri"/>
                <a:sym typeface="Calibri"/>
              </a:rPr>
              <a:t>que establece medidas extraordinarias para el personal docente y administrativo de instituciones educativas públicas y privadas, </a:t>
            </a:r>
            <a:r>
              <a:rPr lang="es-PE" sz="1400" b="1" i="0" u="none" strike="noStrike" cap="none">
                <a:solidFill>
                  <a:schemeClr val="dk1"/>
                </a:solidFill>
                <a:latin typeface="Calibri"/>
                <a:ea typeface="Calibri"/>
                <a:cs typeface="Calibri"/>
                <a:sym typeface="Calibri"/>
              </a:rPr>
              <a:t>de acuerdo a las Bases del CNPIE 2022.</a:t>
            </a:r>
            <a:endParaRPr sz="1400" b="1" i="0" u="none" strike="noStrike" cap="none">
              <a:solidFill>
                <a:srgbClr val="000000"/>
              </a:solidFill>
              <a:latin typeface="Arial"/>
              <a:ea typeface="Arial"/>
              <a:cs typeface="Arial"/>
              <a:sym typeface="Arial"/>
            </a:endParaRPr>
          </a:p>
        </p:txBody>
      </p:sp>
      <p:pic>
        <p:nvPicPr>
          <p:cNvPr id="627" name="Google Shape;627;p3"/>
          <p:cNvPicPr preferRelativeResize="0"/>
          <p:nvPr/>
        </p:nvPicPr>
        <p:blipFill rotWithShape="1">
          <a:blip r:embed="rId3">
            <a:alphaModFix/>
          </a:blip>
          <a:srcRect/>
          <a:stretch/>
        </p:blipFill>
        <p:spPr>
          <a:xfrm>
            <a:off x="0" y="7498"/>
            <a:ext cx="12192000" cy="960730"/>
          </a:xfrm>
          <a:prstGeom prst="rect">
            <a:avLst/>
          </a:prstGeom>
          <a:noFill/>
          <a:ln>
            <a:noFill/>
          </a:ln>
        </p:spPr>
      </p:pic>
      <p:sp>
        <p:nvSpPr>
          <p:cNvPr id="628" name="Google Shape;628;p3"/>
          <p:cNvSpPr txBox="1"/>
          <p:nvPr/>
        </p:nvSpPr>
        <p:spPr>
          <a:xfrm>
            <a:off x="8975926" y="2812578"/>
            <a:ext cx="2934000" cy="369300"/>
          </a:xfrm>
          <a:prstGeom prst="rect">
            <a:avLst/>
          </a:prstGeom>
          <a:noFill/>
          <a:ln>
            <a:noFill/>
          </a:ln>
        </p:spPr>
        <p:txBody>
          <a:bodyPr spcFirstLastPara="1" wrap="square" lIns="91425" tIns="45700" rIns="91425" bIns="45700" anchor="t" anchorCtr="0">
            <a:spAutoFit/>
          </a:bodyPr>
          <a:lstStyle/>
          <a:p>
            <a:pPr marL="271463" marR="0" lvl="0" indent="0" algn="ctr" rtl="0">
              <a:lnSpc>
                <a:spcPct val="100000"/>
              </a:lnSpc>
              <a:spcBef>
                <a:spcPts val="0"/>
              </a:spcBef>
              <a:spcAft>
                <a:spcPts val="0"/>
              </a:spcAft>
              <a:buClr>
                <a:schemeClr val="dk1"/>
              </a:buClr>
              <a:buSzPts val="1600"/>
              <a:buFont typeface="Calibri"/>
              <a:buNone/>
            </a:pPr>
            <a:r>
              <a:rPr lang="es-PE" sz="1800" b="1" i="0" u="none" strike="noStrike" cap="none">
                <a:solidFill>
                  <a:schemeClr val="dk1"/>
                </a:solidFill>
                <a:latin typeface="Calibri"/>
                <a:ea typeface="Calibri"/>
                <a:cs typeface="Calibri"/>
                <a:sym typeface="Calibri"/>
              </a:rPr>
              <a:t>Jurado especializado</a:t>
            </a:r>
            <a:endParaRPr sz="1800" b="0" i="0" u="none" strike="noStrike" cap="none">
              <a:solidFill>
                <a:schemeClr val="dk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613"/>
                                        </p:tgtEl>
                                        <p:attrNameLst>
                                          <p:attrName>style.visibility</p:attrName>
                                        </p:attrNameLst>
                                      </p:cBhvr>
                                      <p:to>
                                        <p:strVal val="visible"/>
                                      </p:to>
                                    </p:set>
                                    <p:anim calcmode="lin" valueType="num">
                                      <p:cBhvr additive="base">
                                        <p:cTn id="7" dur="500"/>
                                        <p:tgtEl>
                                          <p:spTgt spid="613"/>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23"/>
                                        </p:tgtEl>
                                        <p:attrNameLst>
                                          <p:attrName>style.visibility</p:attrName>
                                        </p:attrNameLst>
                                      </p:cBhvr>
                                      <p:to>
                                        <p:strVal val="visible"/>
                                      </p:to>
                                    </p:set>
                                    <p:anim calcmode="lin" valueType="num">
                                      <p:cBhvr additive="base">
                                        <p:cTn id="10" dur="500"/>
                                        <p:tgtEl>
                                          <p:spTgt spid="623"/>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624"/>
                                        </p:tgtEl>
                                        <p:attrNameLst>
                                          <p:attrName>style.visibility</p:attrName>
                                        </p:attrNameLst>
                                      </p:cBhvr>
                                      <p:to>
                                        <p:strVal val="visible"/>
                                      </p:to>
                                    </p:set>
                                    <p:anim calcmode="lin" valueType="num">
                                      <p:cBhvr additive="base">
                                        <p:cTn id="13" dur="500"/>
                                        <p:tgtEl>
                                          <p:spTgt spid="624"/>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625"/>
                                        </p:tgtEl>
                                        <p:attrNameLst>
                                          <p:attrName>style.visibility</p:attrName>
                                        </p:attrNameLst>
                                      </p:cBhvr>
                                      <p:to>
                                        <p:strVal val="visible"/>
                                      </p:to>
                                    </p:set>
                                    <p:anim calcmode="lin" valueType="num">
                                      <p:cBhvr additive="base">
                                        <p:cTn id="16" dur="500"/>
                                        <p:tgtEl>
                                          <p:spTgt spid="6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g1174e9c421f_1_741"/>
          <p:cNvSpPr/>
          <p:nvPr/>
        </p:nvSpPr>
        <p:spPr>
          <a:xfrm>
            <a:off x="0" y="0"/>
            <a:ext cx="12192000" cy="6858000"/>
          </a:xfrm>
          <a:prstGeom prst="rect">
            <a:avLst/>
          </a:prstGeom>
          <a:solidFill>
            <a:srgbClr val="7D35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635" name="Google Shape;635;g1174e9c421f_1_741"/>
          <p:cNvSpPr txBox="1">
            <a:spLocks noGrp="1"/>
          </p:cNvSpPr>
          <p:nvPr>
            <p:ph type="title"/>
          </p:nvPr>
        </p:nvSpPr>
        <p:spPr>
          <a:xfrm>
            <a:off x="1947115" y="3128726"/>
            <a:ext cx="4880400" cy="820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rgbClr val="804389"/>
              </a:buClr>
              <a:buSzPct val="72000"/>
              <a:buFont typeface="Open Sans"/>
              <a:buNone/>
            </a:pPr>
            <a:r>
              <a:rPr lang="es-PE" sz="5000" b="1" cap="small">
                <a:solidFill>
                  <a:schemeClr val="lt1"/>
                </a:solidFill>
                <a:latin typeface="Open Sans"/>
                <a:ea typeface="Open Sans"/>
                <a:cs typeface="Open Sans"/>
                <a:sym typeface="Open Sans"/>
              </a:rPr>
              <a:t>Proceso de Inscripción CNPIE 2022</a:t>
            </a:r>
            <a:endParaRPr sz="5000">
              <a:solidFill>
                <a:schemeClr val="lt1"/>
              </a:solidFill>
              <a:latin typeface="Calibri"/>
              <a:ea typeface="Calibri"/>
              <a:cs typeface="Calibri"/>
              <a:sym typeface="Calibri"/>
            </a:endParaRPr>
          </a:p>
          <a:p>
            <a:pPr marL="0" lvl="0" indent="0" algn="l" rtl="0">
              <a:lnSpc>
                <a:spcPct val="90000"/>
              </a:lnSpc>
              <a:spcBef>
                <a:spcPts val="0"/>
              </a:spcBef>
              <a:spcAft>
                <a:spcPts val="0"/>
              </a:spcAft>
              <a:buSzPct val="111111"/>
              <a:buNone/>
            </a:pPr>
            <a:endParaRPr sz="1800">
              <a:solidFill>
                <a:schemeClr val="lt1"/>
              </a:solidFill>
              <a:latin typeface="Calibri"/>
              <a:ea typeface="Calibri"/>
              <a:cs typeface="Calibri"/>
              <a:sym typeface="Calibri"/>
            </a:endParaRPr>
          </a:p>
          <a:p>
            <a:pPr marL="0" lvl="0" indent="0" algn="l" rtl="0">
              <a:lnSpc>
                <a:spcPct val="90000"/>
              </a:lnSpc>
              <a:spcBef>
                <a:spcPts val="0"/>
              </a:spcBef>
              <a:spcAft>
                <a:spcPts val="0"/>
              </a:spcAft>
              <a:buSzPct val="50517"/>
              <a:buNone/>
            </a:pPr>
            <a:endParaRPr b="1">
              <a:solidFill>
                <a:schemeClr val="lt1"/>
              </a:solidFill>
              <a:latin typeface="Open Sans"/>
              <a:ea typeface="Open Sans"/>
              <a:cs typeface="Open Sans"/>
              <a:sym typeface="Open Sans"/>
            </a:endParaRPr>
          </a:p>
        </p:txBody>
      </p:sp>
      <p:sp>
        <p:nvSpPr>
          <p:cNvPr id="636" name="Google Shape;636;g1174e9c421f_1_74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00"/>
              <a:buFont typeface="Arial"/>
              <a:buNone/>
            </a:pPr>
            <a:fld id="{00000000-1234-1234-1234-123412341234}" type="slidenum">
              <a:rPr lang="es-PE"/>
              <a:t>24</a:t>
            </a:fld>
            <a:endParaRPr/>
          </a:p>
        </p:txBody>
      </p:sp>
      <p:pic>
        <p:nvPicPr>
          <p:cNvPr id="637" name="Google Shape;637;g1174e9c421f_1_741"/>
          <p:cNvPicPr preferRelativeResize="0"/>
          <p:nvPr/>
        </p:nvPicPr>
        <p:blipFill rotWithShape="1">
          <a:blip r:embed="rId3">
            <a:alphaModFix/>
          </a:blip>
          <a:srcRect/>
          <a:stretch/>
        </p:blipFill>
        <p:spPr>
          <a:xfrm>
            <a:off x="6827520" y="984069"/>
            <a:ext cx="2537334" cy="5873928"/>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2"/>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400"/>
              <a:buNone/>
            </a:pPr>
            <a:br>
              <a:rPr lang="es-PE"/>
            </a:br>
            <a:endParaRPr/>
          </a:p>
        </p:txBody>
      </p:sp>
      <p:pic>
        <p:nvPicPr>
          <p:cNvPr id="643" name="Google Shape;643;p2"/>
          <p:cNvPicPr preferRelativeResize="0"/>
          <p:nvPr/>
        </p:nvPicPr>
        <p:blipFill rotWithShape="1">
          <a:blip r:embed="rId3">
            <a:alphaModFix/>
          </a:blip>
          <a:srcRect/>
          <a:stretch/>
        </p:blipFill>
        <p:spPr>
          <a:xfrm>
            <a:off x="0" y="-17620"/>
            <a:ext cx="12192000" cy="877699"/>
          </a:xfrm>
          <a:prstGeom prst="rect">
            <a:avLst/>
          </a:prstGeom>
          <a:noFill/>
          <a:ln>
            <a:noFill/>
          </a:ln>
        </p:spPr>
      </p:pic>
      <p:grpSp>
        <p:nvGrpSpPr>
          <p:cNvPr id="644" name="Google Shape;644;p2"/>
          <p:cNvGrpSpPr/>
          <p:nvPr/>
        </p:nvGrpSpPr>
        <p:grpSpPr>
          <a:xfrm>
            <a:off x="4472594" y="1645496"/>
            <a:ext cx="6881206" cy="5075337"/>
            <a:chOff x="1453674" y="437192"/>
            <a:chExt cx="5358380" cy="4665738"/>
          </a:xfrm>
        </p:grpSpPr>
        <p:sp>
          <p:nvSpPr>
            <p:cNvPr id="645" name="Google Shape;645;p2"/>
            <p:cNvSpPr/>
            <p:nvPr/>
          </p:nvSpPr>
          <p:spPr>
            <a:xfrm>
              <a:off x="3148383" y="3953311"/>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6" name="Google Shape;646;p2"/>
            <p:cNvSpPr/>
            <p:nvPr/>
          </p:nvSpPr>
          <p:spPr>
            <a:xfrm>
              <a:off x="2944887" y="4046101"/>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2"/>
            <p:cNvSpPr/>
            <p:nvPr/>
          </p:nvSpPr>
          <p:spPr>
            <a:xfrm>
              <a:off x="2735373" y="4122492"/>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2"/>
            <p:cNvSpPr/>
            <p:nvPr/>
          </p:nvSpPr>
          <p:spPr>
            <a:xfrm>
              <a:off x="2519842" y="4182050"/>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9" name="Google Shape;649;p2"/>
            <p:cNvSpPr/>
            <p:nvPr/>
          </p:nvSpPr>
          <p:spPr>
            <a:xfrm>
              <a:off x="4099674" y="3178185"/>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0" name="Google Shape;650;p2"/>
            <p:cNvSpPr/>
            <p:nvPr/>
          </p:nvSpPr>
          <p:spPr>
            <a:xfrm>
              <a:off x="4642331" y="2040960"/>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4495726" y="621910"/>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2" name="Google Shape;652;p2"/>
            <p:cNvSpPr/>
            <p:nvPr/>
          </p:nvSpPr>
          <p:spPr>
            <a:xfrm>
              <a:off x="4625920" y="529551"/>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3" name="Google Shape;653;p2"/>
            <p:cNvSpPr/>
            <p:nvPr/>
          </p:nvSpPr>
          <p:spPr>
            <a:xfrm>
              <a:off x="4756114" y="437192"/>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
            <p:cNvSpPr/>
            <p:nvPr/>
          </p:nvSpPr>
          <p:spPr>
            <a:xfrm>
              <a:off x="4886308" y="529551"/>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2"/>
            <p:cNvSpPr/>
            <p:nvPr/>
          </p:nvSpPr>
          <p:spPr>
            <a:xfrm>
              <a:off x="5017049" y="621910"/>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2"/>
            <p:cNvSpPr/>
            <p:nvPr/>
          </p:nvSpPr>
          <p:spPr>
            <a:xfrm>
              <a:off x="4756114" y="632268"/>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7" name="Google Shape;657;p2"/>
            <p:cNvSpPr/>
            <p:nvPr/>
          </p:nvSpPr>
          <p:spPr>
            <a:xfrm>
              <a:off x="4756114" y="827344"/>
              <a:ext cx="91500" cy="91500"/>
            </a:xfrm>
            <a:prstGeom prst="ellipse">
              <a:avLst/>
            </a:prstGeom>
            <a:solidFill>
              <a:schemeClr val="dk1"/>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8" name="Google Shape;658;p2"/>
            <p:cNvSpPr/>
            <p:nvPr/>
          </p:nvSpPr>
          <p:spPr>
            <a:xfrm>
              <a:off x="1998793" y="4365402"/>
              <a:ext cx="2588433" cy="737528"/>
            </a:xfrm>
            <a:prstGeom prst="roundRect">
              <a:avLst>
                <a:gd name="adj" fmla="val 16667"/>
              </a:avLst>
            </a:prstGeom>
            <a:solidFill>
              <a:srgbClr val="CC0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9" name="Google Shape;659;p2"/>
            <p:cNvSpPr txBox="1"/>
            <p:nvPr/>
          </p:nvSpPr>
          <p:spPr>
            <a:xfrm>
              <a:off x="2149979" y="4562064"/>
              <a:ext cx="2106412" cy="382930"/>
            </a:xfrm>
            <a:prstGeom prst="rect">
              <a:avLst/>
            </a:prstGeom>
            <a:noFill/>
            <a:ln>
              <a:noFill/>
            </a:ln>
          </p:spPr>
          <p:txBody>
            <a:bodyPr spcFirstLastPara="1" wrap="square" lIns="416250" tIns="41900" rIns="41900" bIns="41900" anchor="ctr" anchorCtr="0">
              <a:noAutofit/>
            </a:bodyPr>
            <a:lstStyle/>
            <a:p>
              <a:pPr marL="0" marR="0" lvl="0" indent="0" algn="just" rtl="0">
                <a:lnSpc>
                  <a:spcPct val="90000"/>
                </a:lnSpc>
                <a:spcBef>
                  <a:spcPts val="0"/>
                </a:spcBef>
                <a:spcAft>
                  <a:spcPts val="0"/>
                </a:spcAft>
                <a:buClr>
                  <a:srgbClr val="000000"/>
                </a:buClr>
                <a:buSzPts val="1100"/>
                <a:buFont typeface="Arial"/>
                <a:buNone/>
              </a:pPr>
              <a:r>
                <a:rPr lang="es-PE" sz="1400" b="1" i="0" u="none" strike="noStrike" cap="none">
                  <a:solidFill>
                    <a:schemeClr val="lt1"/>
                  </a:solidFill>
                  <a:latin typeface="Arial"/>
                  <a:ea typeface="Arial"/>
                  <a:cs typeface="Arial"/>
                  <a:sym typeface="Arial"/>
                </a:rPr>
                <a:t>Se ingresa a la plataforma RED (cada uno desde su cuenta) </a:t>
              </a:r>
              <a:endParaRPr sz="1800" b="0" i="0" u="none" strike="noStrike" cap="none">
                <a:solidFill>
                  <a:srgbClr val="000000"/>
                </a:solidFill>
                <a:latin typeface="Arial"/>
                <a:ea typeface="Arial"/>
                <a:cs typeface="Arial"/>
                <a:sym typeface="Arial"/>
              </a:endParaRPr>
            </a:p>
          </p:txBody>
        </p:sp>
        <p:sp>
          <p:nvSpPr>
            <p:cNvPr id="660" name="Google Shape;660;p2"/>
            <p:cNvSpPr/>
            <p:nvPr/>
          </p:nvSpPr>
          <p:spPr>
            <a:xfrm>
              <a:off x="1453674" y="3848149"/>
              <a:ext cx="912000" cy="912000"/>
            </a:xfrm>
            <a:prstGeom prst="ellipse">
              <a:avLst/>
            </a:prstGeom>
            <a:blipFill rotWithShape="1">
              <a:blip r:embed="rId4">
                <a:alphaModFix/>
              </a:blip>
              <a:stretch>
                <a:fillRect t="-18995" b="-18995"/>
              </a:stretch>
            </a:blip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1" name="Google Shape;661;p2"/>
            <p:cNvSpPr/>
            <p:nvPr/>
          </p:nvSpPr>
          <p:spPr>
            <a:xfrm>
              <a:off x="3764068" y="3545521"/>
              <a:ext cx="2600839" cy="710695"/>
            </a:xfrm>
            <a:prstGeom prst="roundRect">
              <a:avLst>
                <a:gd name="adj" fmla="val 16667"/>
              </a:avLst>
            </a:prstGeom>
            <a:solidFill>
              <a:srgbClr val="CC0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
            <p:cNvSpPr txBox="1"/>
            <p:nvPr/>
          </p:nvSpPr>
          <p:spPr>
            <a:xfrm>
              <a:off x="3919290" y="3511526"/>
              <a:ext cx="2334252" cy="702466"/>
            </a:xfrm>
            <a:prstGeom prst="rect">
              <a:avLst/>
            </a:prstGeom>
            <a:noFill/>
            <a:ln>
              <a:noFill/>
            </a:ln>
          </p:spPr>
          <p:txBody>
            <a:bodyPr spcFirstLastPara="1" wrap="square" lIns="416250" tIns="41900" rIns="41900" bIns="41900" anchor="ctr" anchorCtr="0">
              <a:noAutofit/>
            </a:bodyPr>
            <a:lstStyle/>
            <a:p>
              <a:pPr marL="0" marR="0" lvl="0" indent="0" algn="just" rtl="0">
                <a:lnSpc>
                  <a:spcPct val="90000"/>
                </a:lnSpc>
                <a:spcBef>
                  <a:spcPts val="0"/>
                </a:spcBef>
                <a:spcAft>
                  <a:spcPts val="0"/>
                </a:spcAft>
                <a:buClr>
                  <a:srgbClr val="000000"/>
                </a:buClr>
                <a:buSzPts val="1100"/>
                <a:buFont typeface="Arial"/>
                <a:buNone/>
              </a:pPr>
              <a:r>
                <a:rPr lang="es-PE" sz="1400" b="1" i="0" u="none" strike="noStrike" cap="none">
                  <a:solidFill>
                    <a:schemeClr val="lt1"/>
                  </a:solidFill>
                  <a:latin typeface="Arial"/>
                  <a:ea typeface="Arial"/>
                  <a:cs typeface="Arial"/>
                  <a:sym typeface="Arial"/>
                </a:rPr>
                <a:t>Iniciamos inscripción del Proyectos y registramos los integrantes</a:t>
              </a:r>
              <a:endParaRPr sz="1800" b="0" i="0" u="none" strike="noStrike" cap="none">
                <a:solidFill>
                  <a:srgbClr val="000000"/>
                </a:solidFill>
                <a:latin typeface="Arial"/>
                <a:ea typeface="Arial"/>
                <a:cs typeface="Arial"/>
                <a:sym typeface="Arial"/>
              </a:endParaRPr>
            </a:p>
          </p:txBody>
        </p:sp>
        <p:sp>
          <p:nvSpPr>
            <p:cNvPr id="663" name="Google Shape;663;p2"/>
            <p:cNvSpPr/>
            <p:nvPr/>
          </p:nvSpPr>
          <p:spPr>
            <a:xfrm>
              <a:off x="3299506" y="3119696"/>
              <a:ext cx="912000" cy="912000"/>
            </a:xfrm>
            <a:prstGeom prst="ellipse">
              <a:avLst/>
            </a:prstGeom>
            <a:blipFill rotWithShape="1">
              <a:blip r:embed="rId5">
                <a:alphaModFix/>
              </a:blip>
              <a:stretch>
                <a:fillRect l="-44994" r="-44992"/>
              </a:stretch>
            </a:blip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4" name="Google Shape;664;p2"/>
            <p:cNvSpPr/>
            <p:nvPr/>
          </p:nvSpPr>
          <p:spPr>
            <a:xfrm>
              <a:off x="4515693" y="2598657"/>
              <a:ext cx="2270806" cy="653693"/>
            </a:xfrm>
            <a:prstGeom prst="roundRect">
              <a:avLst>
                <a:gd name="adj" fmla="val 16667"/>
              </a:avLst>
            </a:prstGeom>
            <a:solidFill>
              <a:srgbClr val="CC009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sp>
          <p:nvSpPr>
            <p:cNvPr id="665" name="Google Shape;665;p2"/>
            <p:cNvSpPr txBox="1"/>
            <p:nvPr/>
          </p:nvSpPr>
          <p:spPr>
            <a:xfrm>
              <a:off x="4541436" y="2615994"/>
              <a:ext cx="2103396" cy="653693"/>
            </a:xfrm>
            <a:prstGeom prst="rect">
              <a:avLst/>
            </a:prstGeom>
            <a:noFill/>
            <a:ln>
              <a:noFill/>
            </a:ln>
          </p:spPr>
          <p:txBody>
            <a:bodyPr spcFirstLastPara="1" wrap="square" lIns="416250" tIns="41900" rIns="41900" bIns="41900" anchor="ctr" anchorCtr="0">
              <a:noAutofit/>
            </a:bodyPr>
            <a:lstStyle/>
            <a:p>
              <a:pPr marL="0" marR="0" lvl="0" indent="0" algn="just" rtl="0">
                <a:lnSpc>
                  <a:spcPct val="90000"/>
                </a:lnSpc>
                <a:spcBef>
                  <a:spcPts val="0"/>
                </a:spcBef>
                <a:spcAft>
                  <a:spcPts val="0"/>
                </a:spcAft>
                <a:buClr>
                  <a:srgbClr val="000000"/>
                </a:buClr>
                <a:buSzPts val="1100"/>
                <a:buFont typeface="Arial"/>
                <a:buNone/>
              </a:pPr>
              <a:r>
                <a:rPr lang="es-PE" sz="1400" b="1" i="0" u="none" strike="noStrike" cap="none">
                  <a:solidFill>
                    <a:schemeClr val="lt1"/>
                  </a:solidFill>
                  <a:latin typeface="Arial"/>
                  <a:ea typeface="Arial"/>
                  <a:cs typeface="Arial"/>
                  <a:sym typeface="Arial"/>
                </a:rPr>
                <a:t>Registramos  anexo 1 y 2</a:t>
              </a:r>
              <a:endParaRPr sz="1800" b="0" i="0" u="none" strike="noStrike" cap="none">
                <a:solidFill>
                  <a:srgbClr val="000000"/>
                </a:solidFill>
                <a:latin typeface="Arial"/>
                <a:ea typeface="Arial"/>
                <a:cs typeface="Arial"/>
                <a:sym typeface="Arial"/>
              </a:endParaRPr>
            </a:p>
          </p:txBody>
        </p:sp>
        <p:sp>
          <p:nvSpPr>
            <p:cNvPr id="666" name="Google Shape;666;p2"/>
            <p:cNvSpPr/>
            <p:nvPr/>
          </p:nvSpPr>
          <p:spPr>
            <a:xfrm>
              <a:off x="4845554" y="1529030"/>
              <a:ext cx="1966500" cy="527400"/>
            </a:xfrm>
            <a:prstGeom prst="roundRect">
              <a:avLst>
                <a:gd name="adj" fmla="val 16667"/>
              </a:avLst>
            </a:prstGeom>
            <a:solidFill>
              <a:srgbClr val="CC0099"/>
            </a:solid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2"/>
            <p:cNvSpPr txBox="1"/>
            <p:nvPr/>
          </p:nvSpPr>
          <p:spPr>
            <a:xfrm>
              <a:off x="4871299" y="1554775"/>
              <a:ext cx="1915200" cy="475800"/>
            </a:xfrm>
            <a:prstGeom prst="rect">
              <a:avLst/>
            </a:prstGeom>
            <a:noFill/>
            <a:ln>
              <a:noFill/>
            </a:ln>
          </p:spPr>
          <p:txBody>
            <a:bodyPr spcFirstLastPara="1" wrap="square" lIns="416250" tIns="41900" rIns="41900" bIns="41900" anchor="ctr" anchorCtr="0">
              <a:noAutofit/>
            </a:bodyPr>
            <a:lstStyle/>
            <a:p>
              <a:pPr marL="0" marR="0" lvl="0" indent="0" algn="just" rtl="0">
                <a:lnSpc>
                  <a:spcPct val="90000"/>
                </a:lnSpc>
                <a:spcBef>
                  <a:spcPts val="0"/>
                </a:spcBef>
                <a:spcAft>
                  <a:spcPts val="0"/>
                </a:spcAft>
                <a:buClr>
                  <a:srgbClr val="000000"/>
                </a:buClr>
                <a:buSzPts val="1100"/>
                <a:buFont typeface="Arial"/>
                <a:buNone/>
              </a:pPr>
              <a:r>
                <a:rPr lang="es-PE" sz="1400" b="1" i="0" u="none" strike="noStrike" cap="none">
                  <a:solidFill>
                    <a:schemeClr val="lt1"/>
                  </a:solidFill>
                  <a:latin typeface="Arial"/>
                  <a:ea typeface="Arial"/>
                  <a:cs typeface="Arial"/>
                  <a:sym typeface="Arial"/>
                </a:rPr>
                <a:t>Envían los proyectos en la plataforma RED</a:t>
              </a:r>
              <a:endParaRPr sz="1800" b="0" i="0" u="none" strike="noStrike" cap="none">
                <a:solidFill>
                  <a:srgbClr val="000000"/>
                </a:solidFill>
                <a:latin typeface="Arial"/>
                <a:ea typeface="Arial"/>
                <a:cs typeface="Arial"/>
                <a:sym typeface="Arial"/>
              </a:endParaRPr>
            </a:p>
          </p:txBody>
        </p:sp>
        <p:sp>
          <p:nvSpPr>
            <p:cNvPr id="668" name="Google Shape;668;p2"/>
            <p:cNvSpPr/>
            <p:nvPr/>
          </p:nvSpPr>
          <p:spPr>
            <a:xfrm>
              <a:off x="4300435" y="1011776"/>
              <a:ext cx="912000" cy="912000"/>
            </a:xfrm>
            <a:prstGeom prst="ellipse">
              <a:avLst/>
            </a:prstGeom>
            <a:blipFill rotWithShape="1">
              <a:blip r:embed="rId6">
                <a:alphaModFix/>
              </a:blip>
              <a:stretch>
                <a:fillRect t="-9998" b="-9998"/>
              </a:stretch>
            </a:blipFill>
            <a:ln w="25400" cap="flat" cmpd="sng">
              <a:solidFill>
                <a:srgbClr val="CC0099"/>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9" name="Google Shape;669;p2"/>
          <p:cNvSpPr/>
          <p:nvPr/>
        </p:nvSpPr>
        <p:spPr>
          <a:xfrm>
            <a:off x="1216480" y="1128596"/>
            <a:ext cx="9115800" cy="516900"/>
          </a:xfrm>
          <a:prstGeom prst="rect">
            <a:avLst/>
          </a:prstGeom>
          <a:noFill/>
          <a:ln>
            <a:noFill/>
          </a:ln>
        </p:spPr>
        <p:txBody>
          <a:bodyPr spcFirstLastPara="1" wrap="square" lIns="91425" tIns="45700" rIns="91425" bIns="45700" anchor="t" anchorCtr="0">
            <a:noAutofit/>
          </a:bodyPr>
          <a:lstStyle/>
          <a:p>
            <a:pPr marL="0" marR="0" lvl="0" indent="0" algn="ctr" rtl="0">
              <a:lnSpc>
                <a:spcPct val="115000"/>
              </a:lnSpc>
              <a:spcBef>
                <a:spcPts val="0"/>
              </a:spcBef>
              <a:spcAft>
                <a:spcPts val="0"/>
              </a:spcAft>
              <a:buClr>
                <a:srgbClr val="804389"/>
              </a:buClr>
              <a:buSzPts val="3600"/>
              <a:buFont typeface="Open Sans"/>
              <a:buNone/>
            </a:pPr>
            <a:r>
              <a:rPr lang="es-PE" sz="2400" b="1" i="0" u="none" strike="noStrike" cap="small">
                <a:solidFill>
                  <a:srgbClr val="804389"/>
                </a:solidFill>
                <a:latin typeface="Arial"/>
                <a:ea typeface="Arial"/>
                <a:cs typeface="Arial"/>
                <a:sym typeface="Arial"/>
              </a:rPr>
              <a:t>Flujograma para proceso de inscripción de proyectos</a:t>
            </a:r>
            <a:endParaRPr sz="2400" b="1" i="0" u="none" strike="noStrike" cap="small">
              <a:solidFill>
                <a:srgbClr val="804389"/>
              </a:solidFill>
              <a:latin typeface="Arial"/>
              <a:ea typeface="Arial"/>
              <a:cs typeface="Arial"/>
              <a:sym typeface="Arial"/>
            </a:endParaRPr>
          </a:p>
        </p:txBody>
      </p:sp>
      <p:pic>
        <p:nvPicPr>
          <p:cNvPr id="670" name="Google Shape;670;p2"/>
          <p:cNvPicPr preferRelativeResize="0"/>
          <p:nvPr/>
        </p:nvPicPr>
        <p:blipFill rotWithShape="1">
          <a:blip r:embed="rId7">
            <a:alphaModFix/>
          </a:blip>
          <a:srcRect/>
          <a:stretch/>
        </p:blipFill>
        <p:spPr>
          <a:xfrm flipH="1">
            <a:off x="1348925" y="2075842"/>
            <a:ext cx="2964873" cy="3767546"/>
          </a:xfrm>
          <a:prstGeom prst="rect">
            <a:avLst/>
          </a:prstGeom>
          <a:noFill/>
          <a:ln>
            <a:noFill/>
          </a:ln>
        </p:spPr>
      </p:pic>
      <p:pic>
        <p:nvPicPr>
          <p:cNvPr id="671" name="Google Shape;671;p2"/>
          <p:cNvPicPr preferRelativeResize="0"/>
          <p:nvPr/>
        </p:nvPicPr>
        <p:blipFill rotWithShape="1">
          <a:blip r:embed="rId8">
            <a:alphaModFix/>
          </a:blip>
          <a:srcRect/>
          <a:stretch/>
        </p:blipFill>
        <p:spPr>
          <a:xfrm>
            <a:off x="7679122" y="3518106"/>
            <a:ext cx="1201644" cy="1100300"/>
          </a:xfrm>
          <a:prstGeom prst="rect">
            <a:avLst/>
          </a:prstGeom>
          <a:noFill/>
          <a:ln>
            <a:noFill/>
          </a:ln>
        </p:spPr>
      </p:pic>
    </p:spTree>
  </p:cSld>
  <p:clrMapOvr>
    <a:masterClrMapping/>
  </p:clrMapOvr>
  <p:transition spd="slow">
    <p:fade/>
  </p:transition>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Shape 676"/>
        <p:cNvGrpSpPr/>
        <p:nvPr/>
      </p:nvGrpSpPr>
      <p:grpSpPr>
        <a:xfrm>
          <a:off x="0" y="0"/>
          <a:ext cx="0" cy="0"/>
          <a:chOff x="0" y="0"/>
          <a:chExt cx="0" cy="0"/>
        </a:xfrm>
      </p:grpSpPr>
      <p:sp>
        <p:nvSpPr>
          <p:cNvPr id="677" name="Google Shape;677;p8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7A0"/>
              </a:buClr>
              <a:buSzPts val="1000"/>
              <a:buFont typeface="Lato"/>
              <a:buNone/>
            </a:pPr>
            <a:fld id="{00000000-1234-1234-1234-123412341234}" type="slidenum">
              <a:rPr lang="es-PE"/>
              <a:t>26</a:t>
            </a:fld>
            <a:endParaRPr/>
          </a:p>
        </p:txBody>
      </p:sp>
      <p:sp>
        <p:nvSpPr>
          <p:cNvPr id="678" name="Google Shape;678;p83" descr="Resultado de imagen para INNOVACIÃ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679" name="Google Shape;679;p83"/>
          <p:cNvSpPr/>
          <p:nvPr/>
        </p:nvSpPr>
        <p:spPr>
          <a:xfrm>
            <a:off x="1790415" y="1073654"/>
            <a:ext cx="9115866" cy="729390"/>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804389"/>
              </a:buClr>
              <a:buSzPts val="3600"/>
              <a:buFont typeface="Open Sans"/>
              <a:buNone/>
            </a:pPr>
            <a:r>
              <a:rPr lang="es-PE" sz="3600" b="1" i="0" u="none" strike="noStrike" cap="small">
                <a:solidFill>
                  <a:srgbClr val="804389"/>
                </a:solidFill>
                <a:latin typeface="Arial"/>
                <a:ea typeface="Arial"/>
                <a:cs typeface="Arial"/>
                <a:sym typeface="Arial"/>
              </a:rPr>
              <a:t>Orientaciones para la inscripción</a:t>
            </a:r>
            <a:endParaRPr sz="3600" b="1" i="0" u="none" strike="noStrike" cap="small">
              <a:solidFill>
                <a:srgbClr val="804389"/>
              </a:solidFill>
              <a:latin typeface="Arial"/>
              <a:ea typeface="Arial"/>
              <a:cs typeface="Arial"/>
              <a:sym typeface="Arial"/>
            </a:endParaRPr>
          </a:p>
        </p:txBody>
      </p:sp>
      <p:sp>
        <p:nvSpPr>
          <p:cNvPr id="680" name="Google Shape;680;p83"/>
          <p:cNvSpPr/>
          <p:nvPr/>
        </p:nvSpPr>
        <p:spPr>
          <a:xfrm>
            <a:off x="4911887" y="1834427"/>
            <a:ext cx="6707299" cy="4862829"/>
          </a:xfrm>
          <a:prstGeom prst="rect">
            <a:avLst/>
          </a:prstGeom>
          <a:noFill/>
          <a:ln>
            <a:noFill/>
          </a:ln>
        </p:spPr>
        <p:txBody>
          <a:bodyPr spcFirstLastPara="1" wrap="square" lIns="91425" tIns="45700" rIns="91425" bIns="45700" anchor="t" anchorCtr="0">
            <a:spAutoFit/>
          </a:bodyPr>
          <a:lstStyle/>
          <a:p>
            <a:pPr marL="285750" marR="0" lvl="0" indent="-285750" algn="just" rtl="0">
              <a:lnSpc>
                <a:spcPct val="100000"/>
              </a:lnSpc>
              <a:spcBef>
                <a:spcPts val="1200"/>
              </a:spcBef>
              <a:spcAft>
                <a:spcPts val="0"/>
              </a:spcAft>
              <a:buClr>
                <a:schemeClr val="dk1"/>
              </a:buClr>
              <a:buSzPts val="2000"/>
              <a:buFont typeface="Arial"/>
              <a:buChar char="•"/>
            </a:pPr>
            <a:r>
              <a:rPr lang="es-PE" sz="1800" b="0" i="0" u="none" strike="noStrike" cap="none">
                <a:solidFill>
                  <a:schemeClr val="dk1"/>
                </a:solidFill>
                <a:latin typeface="Calibri"/>
                <a:ea typeface="Calibri"/>
                <a:cs typeface="Calibri"/>
                <a:sym typeface="Calibri"/>
              </a:rPr>
              <a:t>La inscripción al CNPIE 2022 admite</a:t>
            </a:r>
            <a:r>
              <a:rPr lang="es-PE" sz="1800" b="1" i="0" u="none" strike="noStrike" cap="none">
                <a:solidFill>
                  <a:schemeClr val="dk1"/>
                </a:solidFill>
                <a:latin typeface="Calibri"/>
                <a:ea typeface="Calibri"/>
                <a:cs typeface="Calibri"/>
                <a:sym typeface="Calibri"/>
              </a:rPr>
              <a:t> solo un proyecto por institución educativa </a:t>
            </a:r>
            <a:r>
              <a:rPr lang="es-PE" sz="1800" b="0" i="0" u="none" strike="noStrike" cap="none">
                <a:solidFill>
                  <a:schemeClr val="dk1"/>
                </a:solidFill>
                <a:latin typeface="Calibri"/>
                <a:ea typeface="Calibri"/>
                <a:cs typeface="Calibri"/>
                <a:sym typeface="Calibri"/>
              </a:rPr>
              <a:t>y debe ser realizada por el director o un docente representante de la IE. </a:t>
            </a:r>
            <a:endParaRPr sz="1400" b="0" i="0" u="none" strike="noStrike" cap="none">
              <a:solidFill>
                <a:srgbClr val="000000"/>
              </a:solidFill>
              <a:latin typeface="Arial"/>
              <a:ea typeface="Arial"/>
              <a:cs typeface="Arial"/>
              <a:sym typeface="Arial"/>
            </a:endParaRPr>
          </a:p>
          <a:p>
            <a:pPr marL="285750" marR="0" lvl="0" indent="-285750" algn="just" rtl="0">
              <a:lnSpc>
                <a:spcPct val="100000"/>
              </a:lnSpc>
              <a:spcBef>
                <a:spcPts val="1200"/>
              </a:spcBef>
              <a:spcAft>
                <a:spcPts val="0"/>
              </a:spcAft>
              <a:buClr>
                <a:schemeClr val="dk1"/>
              </a:buClr>
              <a:buSzPts val="2000"/>
              <a:buFont typeface="Arial"/>
              <a:buChar char="•"/>
            </a:pPr>
            <a:r>
              <a:rPr lang="es-PE" sz="1800" b="0" i="0" u="none" strike="noStrike" cap="none">
                <a:solidFill>
                  <a:schemeClr val="dk1"/>
                </a:solidFill>
                <a:latin typeface="Calibri"/>
                <a:ea typeface="Calibri"/>
                <a:cs typeface="Calibri"/>
                <a:sym typeface="Calibri"/>
              </a:rPr>
              <a:t>El equipo de la IE debe señalar </a:t>
            </a:r>
            <a:r>
              <a:rPr lang="es-PE" sz="1800" b="1" i="0" u="none" strike="noStrike" cap="none">
                <a:solidFill>
                  <a:schemeClr val="dk1"/>
                </a:solidFill>
                <a:latin typeface="Calibri"/>
                <a:ea typeface="Calibri"/>
                <a:cs typeface="Calibri"/>
                <a:sym typeface="Calibri"/>
              </a:rPr>
              <a:t>al responsable de la ejecución del financiamiento, </a:t>
            </a:r>
            <a:r>
              <a:rPr lang="es-PE" sz="1800" b="0" i="0" u="none" strike="noStrike" cap="none">
                <a:solidFill>
                  <a:schemeClr val="dk1"/>
                </a:solidFill>
                <a:latin typeface="Calibri"/>
                <a:ea typeface="Calibri"/>
                <a:cs typeface="Calibri"/>
                <a:sym typeface="Calibri"/>
              </a:rPr>
              <a:t>quien no debe incurrir en ninguno de los impedimentos de ley y tampoco debe estar en el límite de edad para el cese dentro del periodo programado para la ejecución del proyecto ganador.</a:t>
            </a:r>
            <a:endParaRPr sz="1800" b="0" i="0" u="none" strike="noStrike" cap="none">
              <a:solidFill>
                <a:schemeClr val="dk1"/>
              </a:solidFill>
              <a:latin typeface="Calibri"/>
              <a:ea typeface="Calibri"/>
              <a:cs typeface="Calibri"/>
              <a:sym typeface="Calibri"/>
            </a:endParaRPr>
          </a:p>
          <a:p>
            <a:pPr marL="457200" marR="0" lvl="0" indent="0" algn="just" rtl="0">
              <a:lnSpc>
                <a:spcPct val="100000"/>
              </a:lnSpc>
              <a:spcBef>
                <a:spcPts val="120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a:p>
            <a:pPr marL="269999" marR="0" lvl="0" indent="-204299" algn="just" rtl="0">
              <a:lnSpc>
                <a:spcPct val="100000"/>
              </a:lnSpc>
              <a:spcBef>
                <a:spcPts val="0"/>
              </a:spcBef>
              <a:spcAft>
                <a:spcPts val="0"/>
              </a:spcAft>
              <a:buClr>
                <a:schemeClr val="dk1"/>
              </a:buClr>
              <a:buSzPts val="1800"/>
              <a:buFont typeface="Calibri"/>
              <a:buChar char="•"/>
            </a:pPr>
            <a:r>
              <a:rPr lang="es-PE" sz="1800" b="0" i="0" u="none" strike="noStrike" cap="none">
                <a:solidFill>
                  <a:schemeClr val="dk1"/>
                </a:solidFill>
                <a:latin typeface="Calibri"/>
                <a:ea typeface="Calibri"/>
                <a:cs typeface="Calibri"/>
                <a:sym typeface="Calibri"/>
              </a:rPr>
              <a:t>Durante el tiempo que dure la inscripción al CNPIE 2022, las IIEE podrán inscribir su proyecto, enviarlo y editarlo tantas veces como crean conveniente hasta la fecha de cierre de la inscripción virtual. </a:t>
            </a:r>
            <a:endParaRPr sz="1800" b="0" i="0" u="none" strike="noStrike" cap="none">
              <a:solidFill>
                <a:schemeClr val="dk1"/>
              </a:solidFill>
              <a:latin typeface="Calibri"/>
              <a:ea typeface="Calibri"/>
              <a:cs typeface="Calibri"/>
              <a:sym typeface="Calibri"/>
            </a:endParaRPr>
          </a:p>
          <a:p>
            <a:pPr marL="285750" marR="0" lvl="0" indent="-285750" algn="just" rtl="0">
              <a:lnSpc>
                <a:spcPct val="100000"/>
              </a:lnSpc>
              <a:spcBef>
                <a:spcPts val="1200"/>
              </a:spcBef>
              <a:spcAft>
                <a:spcPts val="0"/>
              </a:spcAft>
              <a:buClr>
                <a:schemeClr val="dk1"/>
              </a:buClr>
              <a:buSzPts val="2000"/>
              <a:buFont typeface="Arial"/>
              <a:buChar char="•"/>
            </a:pPr>
            <a:r>
              <a:rPr lang="es-PE" sz="1800" b="0" i="0" u="none" strike="noStrike" cap="none">
                <a:solidFill>
                  <a:schemeClr val="dk1"/>
                </a:solidFill>
                <a:latin typeface="Calibri"/>
                <a:ea typeface="Calibri"/>
                <a:cs typeface="Calibri"/>
                <a:sym typeface="Calibri"/>
              </a:rPr>
              <a:t>El plazo máximo para la inscripción es el </a:t>
            </a:r>
            <a:r>
              <a:rPr lang="es-PE" sz="1800" b="1" i="0" u="none" strike="noStrike" cap="none">
                <a:solidFill>
                  <a:schemeClr val="dk1"/>
                </a:solidFill>
                <a:latin typeface="Calibri"/>
                <a:ea typeface="Calibri"/>
                <a:cs typeface="Calibri"/>
                <a:sym typeface="Calibri"/>
              </a:rPr>
              <a:t>18 de abril de 2022</a:t>
            </a:r>
            <a:r>
              <a:rPr lang="es-PE" sz="1800" b="0" i="0" u="none" strike="noStrike" cap="none">
                <a:solidFill>
                  <a:schemeClr val="dk1"/>
                </a:solidFill>
                <a:latin typeface="Calibri"/>
                <a:ea typeface="Calibri"/>
                <a:cs typeface="Calibri"/>
                <a:sym typeface="Calibri"/>
              </a:rPr>
              <a:t>, </a:t>
            </a:r>
            <a:r>
              <a:rPr lang="es-PE" sz="1800" b="1" i="0" u="none" strike="noStrike" cap="none">
                <a:solidFill>
                  <a:schemeClr val="dk1"/>
                </a:solidFill>
                <a:latin typeface="Calibri"/>
                <a:ea typeface="Calibri"/>
                <a:cs typeface="Calibri"/>
                <a:sym typeface="Calibri"/>
              </a:rPr>
              <a:t>hasta las 23:59 horas</a:t>
            </a:r>
            <a:r>
              <a:rPr lang="es-PE" sz="1800" b="0" i="0" u="none" strike="noStrike" cap="none">
                <a:solidFill>
                  <a:schemeClr val="dk2"/>
                </a:solidFill>
                <a:latin typeface="Calibri"/>
                <a:ea typeface="Calibri"/>
                <a:cs typeface="Calibri"/>
                <a:sym typeface="Calibri"/>
              </a:rPr>
              <a:t>.</a:t>
            </a:r>
            <a:endParaRPr sz="1800" b="0" i="0" u="none" strike="noStrike" cap="none">
              <a:solidFill>
                <a:schemeClr val="dk2"/>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0" i="0" u="none" strike="noStrike" cap="none">
              <a:solidFill>
                <a:schemeClr val="dk2"/>
              </a:solidFill>
              <a:latin typeface="Calibri"/>
              <a:ea typeface="Calibri"/>
              <a:cs typeface="Calibri"/>
              <a:sym typeface="Calibri"/>
            </a:endParaRPr>
          </a:p>
        </p:txBody>
      </p:sp>
      <p:pic>
        <p:nvPicPr>
          <p:cNvPr id="681" name="Google Shape;681;p83"/>
          <p:cNvPicPr preferRelativeResize="0"/>
          <p:nvPr/>
        </p:nvPicPr>
        <p:blipFill rotWithShape="1">
          <a:blip r:embed="rId3">
            <a:alphaModFix/>
          </a:blip>
          <a:srcRect/>
          <a:stretch/>
        </p:blipFill>
        <p:spPr>
          <a:xfrm>
            <a:off x="0" y="7498"/>
            <a:ext cx="12192000" cy="960730"/>
          </a:xfrm>
          <a:prstGeom prst="rect">
            <a:avLst/>
          </a:prstGeom>
          <a:noFill/>
          <a:ln>
            <a:noFill/>
          </a:ln>
        </p:spPr>
      </p:pic>
      <p:grpSp>
        <p:nvGrpSpPr>
          <p:cNvPr id="682" name="Google Shape;682;p83"/>
          <p:cNvGrpSpPr/>
          <p:nvPr/>
        </p:nvGrpSpPr>
        <p:grpSpPr>
          <a:xfrm>
            <a:off x="460375" y="2869324"/>
            <a:ext cx="4309247" cy="2726513"/>
            <a:chOff x="460375" y="2321076"/>
            <a:chExt cx="5175751" cy="3274761"/>
          </a:xfrm>
        </p:grpSpPr>
        <p:cxnSp>
          <p:nvCxnSpPr>
            <p:cNvPr id="683" name="Google Shape;683;p83"/>
            <p:cNvCxnSpPr>
              <a:stCxn id="684" idx="5"/>
              <a:endCxn id="685" idx="1"/>
            </p:cNvCxnSpPr>
            <p:nvPr/>
          </p:nvCxnSpPr>
          <p:spPr>
            <a:xfrm>
              <a:off x="1034042" y="3075513"/>
              <a:ext cx="536400" cy="221700"/>
            </a:xfrm>
            <a:prstGeom prst="straightConnector1">
              <a:avLst/>
            </a:prstGeom>
            <a:noFill/>
            <a:ln w="9525" cap="rnd" cmpd="sng">
              <a:solidFill>
                <a:srgbClr val="7F7F7F"/>
              </a:solidFill>
              <a:prstDash val="dot"/>
              <a:round/>
              <a:headEnd type="none" w="sm" len="sm"/>
              <a:tailEnd type="none" w="sm" len="sm"/>
            </a:ln>
          </p:spPr>
        </p:cxnSp>
        <p:cxnSp>
          <p:nvCxnSpPr>
            <p:cNvPr id="686" name="Google Shape;686;p83"/>
            <p:cNvCxnSpPr>
              <a:stCxn id="685" idx="3"/>
              <a:endCxn id="687" idx="7"/>
            </p:cNvCxnSpPr>
            <p:nvPr/>
          </p:nvCxnSpPr>
          <p:spPr>
            <a:xfrm flipH="1">
              <a:off x="933926" y="3970814"/>
              <a:ext cx="636600" cy="627000"/>
            </a:xfrm>
            <a:prstGeom prst="straightConnector1">
              <a:avLst/>
            </a:prstGeom>
            <a:noFill/>
            <a:ln w="9525" cap="rnd" cmpd="sng">
              <a:solidFill>
                <a:srgbClr val="7F7F7F"/>
              </a:solidFill>
              <a:prstDash val="dot"/>
              <a:round/>
              <a:headEnd type="none" w="sm" len="sm"/>
              <a:tailEnd type="none" w="sm" len="sm"/>
            </a:ln>
          </p:spPr>
        </p:cxnSp>
        <p:cxnSp>
          <p:nvCxnSpPr>
            <p:cNvPr id="688" name="Google Shape;688;p83"/>
            <p:cNvCxnSpPr>
              <a:stCxn id="685" idx="5"/>
              <a:endCxn id="689" idx="1"/>
            </p:cNvCxnSpPr>
            <p:nvPr/>
          </p:nvCxnSpPr>
          <p:spPr>
            <a:xfrm>
              <a:off x="2256901" y="3970814"/>
              <a:ext cx="485700" cy="1043700"/>
            </a:xfrm>
            <a:prstGeom prst="straightConnector1">
              <a:avLst/>
            </a:prstGeom>
            <a:noFill/>
            <a:ln w="9525" cap="rnd" cmpd="sng">
              <a:solidFill>
                <a:srgbClr val="7F7F7F"/>
              </a:solidFill>
              <a:prstDash val="dot"/>
              <a:round/>
              <a:headEnd type="none" w="sm" len="sm"/>
              <a:tailEnd type="none" w="sm" len="sm"/>
            </a:ln>
          </p:spPr>
        </p:cxnSp>
        <p:cxnSp>
          <p:nvCxnSpPr>
            <p:cNvPr id="690" name="Google Shape;690;p83"/>
            <p:cNvCxnSpPr>
              <a:stCxn id="685" idx="0"/>
              <a:endCxn id="691" idx="3"/>
            </p:cNvCxnSpPr>
            <p:nvPr/>
          </p:nvCxnSpPr>
          <p:spPr>
            <a:xfrm rot="10800000" flipH="1">
              <a:off x="1913714" y="2698835"/>
              <a:ext cx="181500" cy="458700"/>
            </a:xfrm>
            <a:prstGeom prst="straightConnector1">
              <a:avLst/>
            </a:prstGeom>
            <a:noFill/>
            <a:ln w="9525" cap="rnd" cmpd="sng">
              <a:solidFill>
                <a:srgbClr val="7F7F7F"/>
              </a:solidFill>
              <a:prstDash val="dot"/>
              <a:round/>
              <a:headEnd type="none" w="sm" len="sm"/>
              <a:tailEnd type="none" w="sm" len="sm"/>
            </a:ln>
          </p:spPr>
        </p:cxnSp>
        <p:cxnSp>
          <p:nvCxnSpPr>
            <p:cNvPr id="692" name="Google Shape;692;p83"/>
            <p:cNvCxnSpPr>
              <a:stCxn id="691" idx="6"/>
              <a:endCxn id="693" idx="1"/>
            </p:cNvCxnSpPr>
            <p:nvPr/>
          </p:nvCxnSpPr>
          <p:spPr>
            <a:xfrm>
              <a:off x="2479981" y="2542400"/>
              <a:ext cx="2327700" cy="188100"/>
            </a:xfrm>
            <a:prstGeom prst="straightConnector1">
              <a:avLst/>
            </a:prstGeom>
            <a:noFill/>
            <a:ln w="9525" cap="rnd" cmpd="sng">
              <a:solidFill>
                <a:srgbClr val="7F7F7F"/>
              </a:solidFill>
              <a:prstDash val="dot"/>
              <a:round/>
              <a:headEnd type="none" w="sm" len="sm"/>
              <a:tailEnd type="none" w="sm" len="sm"/>
            </a:ln>
          </p:spPr>
        </p:cxnSp>
        <p:cxnSp>
          <p:nvCxnSpPr>
            <p:cNvPr id="694" name="Google Shape;694;p83"/>
            <p:cNvCxnSpPr>
              <a:stCxn id="689" idx="6"/>
              <a:endCxn id="695" idx="3"/>
            </p:cNvCxnSpPr>
            <p:nvPr/>
          </p:nvCxnSpPr>
          <p:spPr>
            <a:xfrm rot="10800000" flipH="1">
              <a:off x="3335048" y="4641124"/>
              <a:ext cx="1205700" cy="614100"/>
            </a:xfrm>
            <a:prstGeom prst="straightConnector1">
              <a:avLst/>
            </a:prstGeom>
            <a:noFill/>
            <a:ln w="9525" cap="rnd" cmpd="sng">
              <a:solidFill>
                <a:srgbClr val="7F7F7F"/>
              </a:solidFill>
              <a:prstDash val="dot"/>
              <a:round/>
              <a:headEnd type="none" w="sm" len="sm"/>
              <a:tailEnd type="none" w="sm" len="sm"/>
            </a:ln>
          </p:spPr>
        </p:cxnSp>
        <p:sp>
          <p:nvSpPr>
            <p:cNvPr id="695" name="Google Shape;695;p83"/>
            <p:cNvSpPr/>
            <p:nvPr/>
          </p:nvSpPr>
          <p:spPr>
            <a:xfrm>
              <a:off x="4490069" y="4351761"/>
              <a:ext cx="345470" cy="339113"/>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85" name="Google Shape;685;p83"/>
            <p:cNvSpPr/>
            <p:nvPr/>
          </p:nvSpPr>
          <p:spPr>
            <a:xfrm>
              <a:off x="1428373" y="3157535"/>
              <a:ext cx="970681" cy="952816"/>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89" name="Google Shape;689;p83"/>
            <p:cNvSpPr/>
            <p:nvPr/>
          </p:nvSpPr>
          <p:spPr>
            <a:xfrm>
              <a:off x="2641049" y="4914611"/>
              <a:ext cx="693999" cy="681226"/>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84" name="Google Shape;684;p83"/>
            <p:cNvSpPr/>
            <p:nvPr/>
          </p:nvSpPr>
          <p:spPr>
            <a:xfrm>
              <a:off x="560410" y="2611879"/>
              <a:ext cx="554894" cy="543181"/>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91" name="Google Shape;691;p83"/>
            <p:cNvSpPr/>
            <p:nvPr/>
          </p:nvSpPr>
          <p:spPr>
            <a:xfrm>
              <a:off x="2029035" y="2321076"/>
              <a:ext cx="450946" cy="442648"/>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87" name="Google Shape;687;p83"/>
            <p:cNvSpPr/>
            <p:nvPr/>
          </p:nvSpPr>
          <p:spPr>
            <a:xfrm>
              <a:off x="460375" y="4518020"/>
              <a:ext cx="554894" cy="544680"/>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96" name="Google Shape;696;p83"/>
            <p:cNvSpPr/>
            <p:nvPr/>
          </p:nvSpPr>
          <p:spPr>
            <a:xfrm>
              <a:off x="3005411" y="2985227"/>
              <a:ext cx="970681" cy="952816"/>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sp>
          <p:nvSpPr>
            <p:cNvPr id="693" name="Google Shape;693;p83"/>
            <p:cNvSpPr/>
            <p:nvPr/>
          </p:nvSpPr>
          <p:spPr>
            <a:xfrm>
              <a:off x="4665445" y="2590911"/>
              <a:ext cx="970681" cy="952816"/>
            </a:xfrm>
            <a:prstGeom prst="ellipse">
              <a:avLst/>
            </a:prstGeom>
            <a:solidFill>
              <a:srgbClr val="722F79"/>
            </a:solidFill>
            <a:ln>
              <a:noFill/>
            </a:ln>
          </p:spPr>
          <p:txBody>
            <a:bodyPr spcFirstLastPara="1" wrap="square" lIns="99050" tIns="49525" rIns="99050" bIns="49525" anchor="ctr" anchorCtr="0">
              <a:noAutofit/>
            </a:bodyPr>
            <a:lstStyle/>
            <a:p>
              <a:pPr marL="0" marR="0" lvl="0" indent="0" algn="ctr" rtl="0">
                <a:lnSpc>
                  <a:spcPct val="100000"/>
                </a:lnSpc>
                <a:spcBef>
                  <a:spcPts val="0"/>
                </a:spcBef>
                <a:spcAft>
                  <a:spcPts val="0"/>
                </a:spcAft>
                <a:buClr>
                  <a:srgbClr val="000000"/>
                </a:buClr>
                <a:buSzPts val="1219"/>
                <a:buFont typeface="Arial"/>
                <a:buNone/>
              </a:pPr>
              <a:endParaRPr sz="1219" b="1" i="0" u="none" strike="noStrike" cap="none">
                <a:solidFill>
                  <a:srgbClr val="FFFFFF"/>
                </a:solidFill>
                <a:latin typeface="Lato Light"/>
                <a:ea typeface="Lato Light"/>
                <a:cs typeface="Lato Light"/>
                <a:sym typeface="Lato Light"/>
              </a:endParaRPr>
            </a:p>
          </p:txBody>
        </p:sp>
        <p:cxnSp>
          <p:nvCxnSpPr>
            <p:cNvPr id="697" name="Google Shape;697;p83"/>
            <p:cNvCxnSpPr>
              <a:stCxn id="685" idx="6"/>
              <a:endCxn id="696" idx="2"/>
            </p:cNvCxnSpPr>
            <p:nvPr/>
          </p:nvCxnSpPr>
          <p:spPr>
            <a:xfrm rot="10800000" flipH="1">
              <a:off x="2399054" y="3461743"/>
              <a:ext cx="606300" cy="172200"/>
            </a:xfrm>
            <a:prstGeom prst="straightConnector1">
              <a:avLst/>
            </a:prstGeom>
            <a:noFill/>
            <a:ln w="9525" cap="rnd" cmpd="sng">
              <a:solidFill>
                <a:srgbClr val="7F7F7F"/>
              </a:solidFill>
              <a:prstDash val="dot"/>
              <a:round/>
              <a:headEnd type="none" w="sm" len="sm"/>
              <a:tailEnd type="none" w="sm" len="sm"/>
            </a:ln>
          </p:spPr>
        </p:cxnSp>
        <p:cxnSp>
          <p:nvCxnSpPr>
            <p:cNvPr id="698" name="Google Shape;698;p83"/>
            <p:cNvCxnSpPr>
              <a:stCxn id="696" idx="6"/>
              <a:endCxn id="693" idx="2"/>
            </p:cNvCxnSpPr>
            <p:nvPr/>
          </p:nvCxnSpPr>
          <p:spPr>
            <a:xfrm rot="10800000" flipH="1">
              <a:off x="3976092" y="3067435"/>
              <a:ext cx="689400" cy="394200"/>
            </a:xfrm>
            <a:prstGeom prst="straightConnector1">
              <a:avLst/>
            </a:prstGeom>
            <a:noFill/>
            <a:ln w="9525" cap="rnd" cmpd="sng">
              <a:solidFill>
                <a:srgbClr val="7F7F7F"/>
              </a:solidFill>
              <a:prstDash val="dot"/>
              <a:round/>
              <a:headEnd type="none" w="sm" len="sm"/>
              <a:tailEnd type="none" w="sm" len="sm"/>
            </a:ln>
          </p:spPr>
        </p:cxnSp>
        <p:cxnSp>
          <p:nvCxnSpPr>
            <p:cNvPr id="699" name="Google Shape;699;p83"/>
            <p:cNvCxnSpPr>
              <a:stCxn id="696" idx="4"/>
              <a:endCxn id="689" idx="7"/>
            </p:cNvCxnSpPr>
            <p:nvPr/>
          </p:nvCxnSpPr>
          <p:spPr>
            <a:xfrm flipH="1">
              <a:off x="3233352" y="3938043"/>
              <a:ext cx="257400" cy="1076400"/>
            </a:xfrm>
            <a:prstGeom prst="straightConnector1">
              <a:avLst/>
            </a:prstGeom>
            <a:noFill/>
            <a:ln w="9525" cap="rnd" cmpd="sng">
              <a:solidFill>
                <a:srgbClr val="7F7F7F"/>
              </a:solidFill>
              <a:prstDash val="dot"/>
              <a:round/>
              <a:headEnd type="none" w="sm" len="sm"/>
              <a:tailEnd type="none" w="sm" len="sm"/>
            </a:ln>
          </p:spPr>
        </p:cxnSp>
        <p:pic>
          <p:nvPicPr>
            <p:cNvPr id="700" name="Google Shape;700;p83"/>
            <p:cNvPicPr preferRelativeResize="0"/>
            <p:nvPr/>
          </p:nvPicPr>
          <p:blipFill rotWithShape="1">
            <a:blip r:embed="rId4">
              <a:alphaModFix/>
            </a:blip>
            <a:srcRect l="21935" t="7642" r="18691" b="13040"/>
            <a:stretch/>
          </p:blipFill>
          <p:spPr>
            <a:xfrm>
              <a:off x="1654367" y="3311098"/>
              <a:ext cx="475945" cy="635828"/>
            </a:xfrm>
            <a:prstGeom prst="rect">
              <a:avLst/>
            </a:prstGeom>
            <a:noFill/>
            <a:ln>
              <a:noFill/>
            </a:ln>
          </p:spPr>
        </p:pic>
        <p:pic>
          <p:nvPicPr>
            <p:cNvPr id="701" name="Google Shape;701;p83"/>
            <p:cNvPicPr preferRelativeResize="0"/>
            <p:nvPr/>
          </p:nvPicPr>
          <p:blipFill rotWithShape="1">
            <a:blip r:embed="rId4">
              <a:alphaModFix/>
            </a:blip>
            <a:srcRect l="21935" t="7642" r="18691" b="13040"/>
            <a:stretch/>
          </p:blipFill>
          <p:spPr>
            <a:xfrm>
              <a:off x="3224625" y="3131522"/>
              <a:ext cx="536400" cy="635825"/>
            </a:xfrm>
            <a:prstGeom prst="rect">
              <a:avLst/>
            </a:prstGeom>
            <a:noFill/>
            <a:ln>
              <a:noFill/>
            </a:ln>
          </p:spPr>
        </p:pic>
        <p:pic>
          <p:nvPicPr>
            <p:cNvPr id="702" name="Google Shape;702;p83"/>
            <p:cNvPicPr preferRelativeResize="0"/>
            <p:nvPr/>
          </p:nvPicPr>
          <p:blipFill rotWithShape="1">
            <a:blip r:embed="rId4">
              <a:alphaModFix/>
            </a:blip>
            <a:srcRect l="21935" t="7642" r="18691" b="13040"/>
            <a:stretch/>
          </p:blipFill>
          <p:spPr>
            <a:xfrm>
              <a:off x="4892275" y="2714847"/>
              <a:ext cx="536400" cy="614100"/>
            </a:xfrm>
            <a:prstGeom prst="rect">
              <a:avLst/>
            </a:prstGeom>
            <a:noFill/>
            <a:ln>
              <a:noFill/>
            </a:ln>
          </p:spPr>
        </p:pic>
        <p:pic>
          <p:nvPicPr>
            <p:cNvPr id="703" name="Google Shape;703;p83"/>
            <p:cNvPicPr preferRelativeResize="0"/>
            <p:nvPr/>
          </p:nvPicPr>
          <p:blipFill rotWithShape="1">
            <a:blip r:embed="rId4">
              <a:alphaModFix/>
            </a:blip>
            <a:srcRect l="21935" t="7642" r="18691" b="13040"/>
            <a:stretch/>
          </p:blipFill>
          <p:spPr>
            <a:xfrm>
              <a:off x="2824371" y="5014374"/>
              <a:ext cx="310200" cy="414404"/>
            </a:xfrm>
            <a:prstGeom prst="rect">
              <a:avLst/>
            </a:prstGeom>
            <a:noFill/>
            <a:ln>
              <a:noFill/>
            </a:ln>
          </p:spPr>
        </p:pic>
        <p:pic>
          <p:nvPicPr>
            <p:cNvPr id="704" name="Google Shape;704;p83"/>
            <p:cNvPicPr preferRelativeResize="0"/>
            <p:nvPr/>
          </p:nvPicPr>
          <p:blipFill rotWithShape="1">
            <a:blip r:embed="rId4">
              <a:alphaModFix/>
            </a:blip>
            <a:srcRect l="21935" t="7642" r="18691" b="13040"/>
            <a:stretch/>
          </p:blipFill>
          <p:spPr>
            <a:xfrm>
              <a:off x="583110" y="4571026"/>
              <a:ext cx="302806" cy="404527"/>
            </a:xfrm>
            <a:prstGeom prst="rect">
              <a:avLst/>
            </a:prstGeom>
            <a:noFill/>
            <a:ln>
              <a:noFill/>
            </a:ln>
          </p:spPr>
        </p:pic>
        <p:pic>
          <p:nvPicPr>
            <p:cNvPr id="705" name="Google Shape;705;p83"/>
            <p:cNvPicPr preferRelativeResize="0"/>
            <p:nvPr/>
          </p:nvPicPr>
          <p:blipFill rotWithShape="1">
            <a:blip r:embed="rId4">
              <a:alphaModFix/>
            </a:blip>
            <a:srcRect l="21935" t="7642" r="18691" b="13040"/>
            <a:stretch/>
          </p:blipFill>
          <p:spPr>
            <a:xfrm>
              <a:off x="2130312" y="2357973"/>
              <a:ext cx="217133" cy="290074"/>
            </a:xfrm>
            <a:prstGeom prst="rect">
              <a:avLst/>
            </a:prstGeom>
            <a:noFill/>
            <a:ln>
              <a:noFill/>
            </a:ln>
          </p:spPr>
        </p:pic>
        <p:pic>
          <p:nvPicPr>
            <p:cNvPr id="706" name="Google Shape;706;p83"/>
            <p:cNvPicPr preferRelativeResize="0"/>
            <p:nvPr/>
          </p:nvPicPr>
          <p:blipFill rotWithShape="1">
            <a:blip r:embed="rId4">
              <a:alphaModFix/>
            </a:blip>
            <a:srcRect l="21935" t="7642" r="18691" b="13040"/>
            <a:stretch/>
          </p:blipFill>
          <p:spPr>
            <a:xfrm>
              <a:off x="4579281" y="4400961"/>
              <a:ext cx="167046" cy="223161"/>
            </a:xfrm>
            <a:prstGeom prst="rect">
              <a:avLst/>
            </a:prstGeom>
            <a:noFill/>
            <a:ln>
              <a:noFill/>
            </a:ln>
          </p:spPr>
        </p:pic>
        <p:pic>
          <p:nvPicPr>
            <p:cNvPr id="707" name="Google Shape;707;p83"/>
            <p:cNvPicPr preferRelativeResize="0"/>
            <p:nvPr/>
          </p:nvPicPr>
          <p:blipFill rotWithShape="1">
            <a:blip r:embed="rId4">
              <a:alphaModFix/>
            </a:blip>
            <a:srcRect l="21935" t="7642" r="18691" b="13040"/>
            <a:stretch/>
          </p:blipFill>
          <p:spPr>
            <a:xfrm>
              <a:off x="669061" y="2648047"/>
              <a:ext cx="319977" cy="427466"/>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80"/>
                                        </p:tgtEl>
                                        <p:attrNameLst>
                                          <p:attrName>style.visibility</p:attrName>
                                        </p:attrNameLst>
                                      </p:cBhvr>
                                      <p:to>
                                        <p:strVal val="visible"/>
                                      </p:to>
                                    </p:set>
                                    <p:animEffect transition="in" filter="fade">
                                      <p:cBhvr>
                                        <p:cTn id="7" dur="500"/>
                                        <p:tgtEl>
                                          <p:spTgt spid="6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93"/>
          <p:cNvPicPr preferRelativeResize="0"/>
          <p:nvPr/>
        </p:nvPicPr>
        <p:blipFill rotWithShape="1">
          <a:blip r:embed="rId3">
            <a:alphaModFix/>
          </a:blip>
          <a:srcRect/>
          <a:stretch/>
        </p:blipFill>
        <p:spPr>
          <a:xfrm>
            <a:off x="7466612" y="1371049"/>
            <a:ext cx="2656803" cy="3449742"/>
          </a:xfrm>
          <a:prstGeom prst="rect">
            <a:avLst/>
          </a:prstGeom>
          <a:noFill/>
          <a:ln>
            <a:noFill/>
          </a:ln>
        </p:spPr>
      </p:pic>
      <p:sp>
        <p:nvSpPr>
          <p:cNvPr id="714" name="Google Shape;714;p93"/>
          <p:cNvSpPr txBox="1">
            <a:spLocks noGrp="1"/>
          </p:cNvSpPr>
          <p:nvPr>
            <p:ph type="subTitle" idx="1"/>
          </p:nvPr>
        </p:nvSpPr>
        <p:spPr>
          <a:xfrm>
            <a:off x="902505" y="3273624"/>
            <a:ext cx="4437603" cy="457229"/>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s-PE">
                <a:latin typeface="Calibri"/>
                <a:ea typeface="Calibri"/>
                <a:cs typeface="Calibri"/>
                <a:sym typeface="Calibri"/>
              </a:rPr>
              <a:t>Ingrese al link oficial del CNPIE:</a:t>
            </a:r>
            <a:endParaRPr>
              <a:latin typeface="Calibri"/>
              <a:ea typeface="Calibri"/>
              <a:cs typeface="Calibri"/>
              <a:sym typeface="Calibri"/>
            </a:endParaRPr>
          </a:p>
        </p:txBody>
      </p:sp>
      <p:sp>
        <p:nvSpPr>
          <p:cNvPr id="715" name="Google Shape;715;p9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7A0"/>
              </a:buClr>
              <a:buSzPts val="1000"/>
              <a:buFont typeface="Lato"/>
              <a:buNone/>
            </a:pPr>
            <a:fld id="{00000000-1234-1234-1234-123412341234}" type="slidenum">
              <a:rPr lang="es-PE"/>
              <a:t>27</a:t>
            </a:fld>
            <a:endParaRPr/>
          </a:p>
        </p:txBody>
      </p:sp>
      <p:sp>
        <p:nvSpPr>
          <p:cNvPr id="716" name="Google Shape;716;p93"/>
          <p:cNvSpPr/>
          <p:nvPr/>
        </p:nvSpPr>
        <p:spPr>
          <a:xfrm>
            <a:off x="954751" y="2452437"/>
            <a:ext cx="5563671" cy="870967"/>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Clr>
                <a:srgbClr val="743A80"/>
              </a:buClr>
              <a:buSzPts val="4400"/>
              <a:buFont typeface="Open Sans"/>
              <a:buNone/>
            </a:pPr>
            <a:r>
              <a:rPr lang="es-PE" sz="4400" b="1" i="0" u="none" strike="noStrike" cap="small">
                <a:solidFill>
                  <a:srgbClr val="743A80"/>
                </a:solidFill>
                <a:latin typeface="Arial"/>
                <a:ea typeface="Arial"/>
                <a:cs typeface="Arial"/>
                <a:sym typeface="Arial"/>
              </a:rPr>
              <a:t>Inscripción</a:t>
            </a:r>
            <a:endParaRPr sz="2400" b="0" i="0" u="none" strike="noStrike" cap="none">
              <a:solidFill>
                <a:srgbClr val="743A80"/>
              </a:solidFill>
              <a:latin typeface="Arial"/>
              <a:ea typeface="Arial"/>
              <a:cs typeface="Arial"/>
              <a:sym typeface="Arial"/>
            </a:endParaRPr>
          </a:p>
        </p:txBody>
      </p:sp>
      <p:sp>
        <p:nvSpPr>
          <p:cNvPr id="717" name="Google Shape;717;p93"/>
          <p:cNvSpPr/>
          <p:nvPr/>
        </p:nvSpPr>
        <p:spPr>
          <a:xfrm>
            <a:off x="848848" y="3730853"/>
            <a:ext cx="5929369" cy="12464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743A80"/>
              </a:buClr>
              <a:buSzPts val="2500"/>
              <a:buFont typeface="Calibri"/>
              <a:buNone/>
            </a:pPr>
            <a:r>
              <a:rPr lang="es-PE" sz="2500" b="0" i="0" u="sng" strike="noStrike" cap="none">
                <a:solidFill>
                  <a:srgbClr val="743A80"/>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https://www.fondep.gob.pe/red/cnpie2022</a:t>
            </a:r>
            <a:endParaRPr sz="2500" b="0" i="0" u="none" strike="noStrike" cap="none">
              <a:solidFill>
                <a:srgbClr val="743A80"/>
              </a:solidFill>
              <a:latin typeface="Calibri"/>
              <a:ea typeface="Calibri"/>
              <a:cs typeface="Calibri"/>
              <a:sym typeface="Calibri"/>
            </a:endParaRPr>
          </a:p>
          <a:p>
            <a:pPr marL="0" marR="0" lvl="0" indent="0" algn="just" rtl="0">
              <a:lnSpc>
                <a:spcPct val="100000"/>
              </a:lnSpc>
              <a:spcBef>
                <a:spcPts val="0"/>
              </a:spcBef>
              <a:spcAft>
                <a:spcPts val="0"/>
              </a:spcAft>
              <a:buClr>
                <a:srgbClr val="743A80"/>
              </a:buClr>
              <a:buSzPts val="2500"/>
              <a:buFont typeface="Calibri"/>
              <a:buNone/>
            </a:pPr>
            <a:endParaRPr sz="2500" b="0" i="0" u="none" strike="noStrike" cap="none">
              <a:solidFill>
                <a:srgbClr val="743A80"/>
              </a:solidFill>
              <a:latin typeface="Calibri"/>
              <a:ea typeface="Calibri"/>
              <a:cs typeface="Calibri"/>
              <a:sym typeface="Calibri"/>
            </a:endParaRPr>
          </a:p>
          <a:p>
            <a:pPr marL="0" marR="0" lvl="0" indent="0" algn="just" rtl="0">
              <a:lnSpc>
                <a:spcPct val="100000"/>
              </a:lnSpc>
              <a:spcBef>
                <a:spcPts val="0"/>
              </a:spcBef>
              <a:spcAft>
                <a:spcPts val="0"/>
              </a:spcAft>
              <a:buClr>
                <a:srgbClr val="743A80"/>
              </a:buClr>
              <a:buSzPts val="2500"/>
              <a:buFont typeface="Calibri"/>
              <a:buNone/>
            </a:pPr>
            <a:endParaRPr sz="2500" b="0" i="0" u="none" strike="noStrike" cap="none">
              <a:solidFill>
                <a:srgbClr val="743A80"/>
              </a:solidFill>
              <a:latin typeface="Calibri"/>
              <a:ea typeface="Calibri"/>
              <a:cs typeface="Calibri"/>
              <a:sym typeface="Calibri"/>
            </a:endParaRPr>
          </a:p>
        </p:txBody>
      </p:sp>
      <p:sp>
        <p:nvSpPr>
          <p:cNvPr id="718" name="Google Shape;718;p93"/>
          <p:cNvSpPr/>
          <p:nvPr/>
        </p:nvSpPr>
        <p:spPr>
          <a:xfrm>
            <a:off x="8069654" y="2583601"/>
            <a:ext cx="1287532" cy="215444"/>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800"/>
              <a:buFont typeface="Arial"/>
              <a:buNone/>
            </a:pPr>
            <a:r>
              <a:rPr lang="es-PE" sz="800" b="1" i="0" u="none" strike="noStrike" cap="none">
                <a:solidFill>
                  <a:schemeClr val="lt1"/>
                </a:solidFill>
                <a:latin typeface="Calibri"/>
                <a:ea typeface="Calibri"/>
                <a:cs typeface="Calibri"/>
                <a:sym typeface="Calibri"/>
              </a:rPr>
              <a:t>#Escuelasquetransforman</a:t>
            </a:r>
            <a:endParaRPr sz="1400" b="0" i="0" u="none" strike="noStrike" cap="none">
              <a:solidFill>
                <a:srgbClr val="000000"/>
              </a:solidFill>
              <a:latin typeface="Arial"/>
              <a:ea typeface="Arial"/>
              <a:cs typeface="Arial"/>
              <a:sym typeface="Arial"/>
            </a:endParaRPr>
          </a:p>
        </p:txBody>
      </p:sp>
      <p:pic>
        <p:nvPicPr>
          <p:cNvPr id="719" name="Google Shape;719;p93"/>
          <p:cNvPicPr preferRelativeResize="0"/>
          <p:nvPr/>
        </p:nvPicPr>
        <p:blipFill rotWithShape="1">
          <a:blip r:embed="rId5">
            <a:alphaModFix/>
          </a:blip>
          <a:srcRect/>
          <a:stretch/>
        </p:blipFill>
        <p:spPr>
          <a:xfrm>
            <a:off x="6716898" y="1371049"/>
            <a:ext cx="4146174" cy="5350426"/>
          </a:xfrm>
          <a:prstGeom prst="rect">
            <a:avLst/>
          </a:prstGeom>
          <a:noFill/>
          <a:ln>
            <a:noFill/>
          </a:ln>
        </p:spPr>
      </p:pic>
      <p:pic>
        <p:nvPicPr>
          <p:cNvPr id="720" name="Google Shape;720;p93"/>
          <p:cNvPicPr preferRelativeResize="0"/>
          <p:nvPr/>
        </p:nvPicPr>
        <p:blipFill rotWithShape="1">
          <a:blip r:embed="rId6">
            <a:alphaModFix/>
          </a:blip>
          <a:srcRect/>
          <a:stretch/>
        </p:blipFill>
        <p:spPr>
          <a:xfrm>
            <a:off x="0" y="-16017"/>
            <a:ext cx="12192000" cy="96073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4"/>
          <p:cNvSpPr/>
          <p:nvPr/>
        </p:nvSpPr>
        <p:spPr>
          <a:xfrm>
            <a:off x="-23881" y="0"/>
            <a:ext cx="6185066" cy="6858000"/>
          </a:xfrm>
          <a:prstGeom prst="rect">
            <a:avLst/>
          </a:prstGeom>
          <a:solidFill>
            <a:srgbClr val="743A8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727" name="Google Shape;727;p94"/>
          <p:cNvSpPr txBox="1"/>
          <p:nvPr/>
        </p:nvSpPr>
        <p:spPr>
          <a:xfrm>
            <a:off x="954860" y="3744949"/>
            <a:ext cx="4167748" cy="1401320"/>
          </a:xfrm>
          <a:prstGeom prst="rect">
            <a:avLst/>
          </a:prstGeom>
          <a:noFill/>
          <a:ln>
            <a:noFill/>
          </a:ln>
        </p:spPr>
        <p:txBody>
          <a:bodyPr spcFirstLastPara="1" wrap="square" lIns="121900" tIns="121900" rIns="121900" bIns="121900" anchor="b" anchorCtr="0">
            <a:noAutofit/>
          </a:bodyPr>
          <a:lstStyle/>
          <a:p>
            <a:pPr marL="0" marR="0" lvl="0" indent="0" algn="ctr" rtl="0">
              <a:lnSpc>
                <a:spcPct val="90000"/>
              </a:lnSpc>
              <a:spcBef>
                <a:spcPts val="0"/>
              </a:spcBef>
              <a:spcAft>
                <a:spcPts val="0"/>
              </a:spcAft>
              <a:buClr>
                <a:schemeClr val="lt1"/>
              </a:buClr>
              <a:buSzPts val="4000"/>
              <a:buFont typeface="Lato"/>
              <a:buNone/>
            </a:pPr>
            <a:r>
              <a:rPr lang="es-PE" sz="4000" b="1" i="0" u="none" strike="noStrike" cap="none">
                <a:solidFill>
                  <a:schemeClr val="lt1"/>
                </a:solidFill>
                <a:latin typeface="Arial"/>
                <a:ea typeface="Arial"/>
                <a:cs typeface="Arial"/>
                <a:sym typeface="Arial"/>
              </a:rPr>
              <a:t>¡GRACIAS!</a:t>
            </a:r>
            <a:endParaRPr sz="1400" b="0" i="0" u="none" strike="noStrike" cap="none">
              <a:solidFill>
                <a:srgbClr val="000000"/>
              </a:solidFill>
              <a:latin typeface="Arial"/>
              <a:ea typeface="Arial"/>
              <a:cs typeface="Arial"/>
              <a:sym typeface="Arial"/>
            </a:endParaRPr>
          </a:p>
          <a:p>
            <a:pPr marL="0" marR="0" lvl="0" indent="0" algn="ctr" rtl="0">
              <a:lnSpc>
                <a:spcPct val="90000"/>
              </a:lnSpc>
              <a:spcBef>
                <a:spcPts val="0"/>
              </a:spcBef>
              <a:spcAft>
                <a:spcPts val="0"/>
              </a:spcAft>
              <a:buClr>
                <a:schemeClr val="lt1"/>
              </a:buClr>
              <a:buSzPts val="2400"/>
              <a:buFont typeface="Calibri"/>
              <a:buNone/>
            </a:pPr>
            <a:r>
              <a:rPr lang="es-PE" sz="2400" b="1" i="0" u="none" strike="noStrike" cap="none">
                <a:solidFill>
                  <a:schemeClr val="lt1"/>
                </a:solidFill>
                <a:latin typeface="Arial"/>
                <a:ea typeface="Arial"/>
                <a:cs typeface="Arial"/>
                <a:sym typeface="Arial"/>
              </a:rPr>
              <a:t>¿Alguna duda o sugerencia?</a:t>
            </a:r>
            <a:endParaRPr sz="1800" b="1" i="0" u="none" strike="noStrike" cap="none">
              <a:solidFill>
                <a:schemeClr val="lt1"/>
              </a:solidFill>
              <a:latin typeface="Arial"/>
              <a:ea typeface="Arial"/>
              <a:cs typeface="Arial"/>
              <a:sym typeface="Arial"/>
            </a:endParaRPr>
          </a:p>
        </p:txBody>
      </p:sp>
      <p:sp>
        <p:nvSpPr>
          <p:cNvPr id="728" name="Google Shape;728;p94"/>
          <p:cNvSpPr/>
          <p:nvPr/>
        </p:nvSpPr>
        <p:spPr>
          <a:xfrm>
            <a:off x="1976394" y="1711117"/>
            <a:ext cx="2184515" cy="1873234"/>
          </a:xfrm>
          <a:custGeom>
            <a:avLst/>
            <a:gdLst/>
            <a:ahLst/>
            <a:cxnLst/>
            <a:rect l="l" t="t" r="r" b="b"/>
            <a:pathLst>
              <a:path w="21600" h="21600" extrusionOk="0">
                <a:moveTo>
                  <a:pt x="21328" y="11543"/>
                </a:moveTo>
                <a:cubicBezTo>
                  <a:pt x="21492" y="11930"/>
                  <a:pt x="21571" y="12337"/>
                  <a:pt x="21571" y="12758"/>
                </a:cubicBezTo>
                <a:cubicBezTo>
                  <a:pt x="21571" y="13464"/>
                  <a:pt x="21388" y="14105"/>
                  <a:pt x="21017" y="14678"/>
                </a:cubicBezTo>
                <a:cubicBezTo>
                  <a:pt x="21111" y="15215"/>
                  <a:pt x="21077" y="15745"/>
                  <a:pt x="20924" y="16285"/>
                </a:cubicBezTo>
                <a:cubicBezTo>
                  <a:pt x="20769" y="16819"/>
                  <a:pt x="20512" y="17287"/>
                  <a:pt x="20141" y="17697"/>
                </a:cubicBezTo>
                <a:cubicBezTo>
                  <a:pt x="20105" y="18451"/>
                  <a:pt x="19901" y="19081"/>
                  <a:pt x="19531" y="19580"/>
                </a:cubicBezTo>
                <a:cubicBezTo>
                  <a:pt x="19161" y="20080"/>
                  <a:pt x="18700" y="20481"/>
                  <a:pt x="18146" y="20783"/>
                </a:cubicBezTo>
                <a:cubicBezTo>
                  <a:pt x="17593" y="21088"/>
                  <a:pt x="16982" y="21297"/>
                  <a:pt x="16321" y="21419"/>
                </a:cubicBezTo>
                <a:cubicBezTo>
                  <a:pt x="15660" y="21540"/>
                  <a:pt x="15010" y="21599"/>
                  <a:pt x="14380" y="21599"/>
                </a:cubicBezTo>
                <a:cubicBezTo>
                  <a:pt x="13730" y="21599"/>
                  <a:pt x="13077" y="21554"/>
                  <a:pt x="12424" y="21461"/>
                </a:cubicBezTo>
                <a:cubicBezTo>
                  <a:pt x="11772" y="21362"/>
                  <a:pt x="11127" y="21235"/>
                  <a:pt x="10497" y="21074"/>
                </a:cubicBezTo>
                <a:cubicBezTo>
                  <a:pt x="9864" y="20894"/>
                  <a:pt x="9237" y="20702"/>
                  <a:pt x="8610" y="20493"/>
                </a:cubicBezTo>
                <a:cubicBezTo>
                  <a:pt x="7982" y="20286"/>
                  <a:pt x="7341" y="20182"/>
                  <a:pt x="6680" y="20182"/>
                </a:cubicBezTo>
                <a:lnTo>
                  <a:pt x="1607" y="20182"/>
                </a:lnTo>
                <a:cubicBezTo>
                  <a:pt x="1167" y="20182"/>
                  <a:pt x="785" y="20029"/>
                  <a:pt x="471" y="19713"/>
                </a:cubicBezTo>
                <a:cubicBezTo>
                  <a:pt x="158" y="19405"/>
                  <a:pt x="0" y="19024"/>
                  <a:pt x="0" y="18572"/>
                </a:cubicBezTo>
                <a:lnTo>
                  <a:pt x="0" y="9880"/>
                </a:lnTo>
                <a:cubicBezTo>
                  <a:pt x="0" y="9440"/>
                  <a:pt x="158" y="9064"/>
                  <a:pt x="471" y="8754"/>
                </a:cubicBezTo>
                <a:cubicBezTo>
                  <a:pt x="785" y="8440"/>
                  <a:pt x="1167" y="8285"/>
                  <a:pt x="1607" y="8285"/>
                </a:cubicBezTo>
                <a:lnTo>
                  <a:pt x="6315" y="8285"/>
                </a:lnTo>
                <a:cubicBezTo>
                  <a:pt x="6558" y="8160"/>
                  <a:pt x="6750" y="8022"/>
                  <a:pt x="6897" y="7872"/>
                </a:cubicBezTo>
                <a:cubicBezTo>
                  <a:pt x="7041" y="7723"/>
                  <a:pt x="7197" y="7548"/>
                  <a:pt x="7369" y="7342"/>
                </a:cubicBezTo>
                <a:cubicBezTo>
                  <a:pt x="7513" y="7161"/>
                  <a:pt x="7663" y="6986"/>
                  <a:pt x="7810" y="6819"/>
                </a:cubicBezTo>
                <a:cubicBezTo>
                  <a:pt x="7957" y="6653"/>
                  <a:pt x="8112" y="6483"/>
                  <a:pt x="8276" y="6311"/>
                </a:cubicBezTo>
                <a:cubicBezTo>
                  <a:pt x="8570" y="5997"/>
                  <a:pt x="8918" y="5690"/>
                  <a:pt x="9302" y="5385"/>
                </a:cubicBezTo>
                <a:cubicBezTo>
                  <a:pt x="9692" y="5085"/>
                  <a:pt x="9989" y="4749"/>
                  <a:pt x="10195" y="4379"/>
                </a:cubicBezTo>
                <a:cubicBezTo>
                  <a:pt x="10339" y="4117"/>
                  <a:pt x="10443" y="3826"/>
                  <a:pt x="10506" y="3507"/>
                </a:cubicBezTo>
                <a:cubicBezTo>
                  <a:pt x="10565" y="3188"/>
                  <a:pt x="10627" y="2866"/>
                  <a:pt x="10675" y="2538"/>
                </a:cubicBezTo>
                <a:cubicBezTo>
                  <a:pt x="10726" y="2216"/>
                  <a:pt x="10780" y="1900"/>
                  <a:pt x="10845" y="1592"/>
                </a:cubicBezTo>
                <a:cubicBezTo>
                  <a:pt x="10907" y="1287"/>
                  <a:pt x="11014" y="1016"/>
                  <a:pt x="11161" y="776"/>
                </a:cubicBezTo>
                <a:cubicBezTo>
                  <a:pt x="11311" y="536"/>
                  <a:pt x="11523" y="350"/>
                  <a:pt x="11800" y="208"/>
                </a:cubicBezTo>
                <a:cubicBezTo>
                  <a:pt x="12074" y="67"/>
                  <a:pt x="12441" y="0"/>
                  <a:pt x="12902" y="0"/>
                </a:cubicBezTo>
                <a:cubicBezTo>
                  <a:pt x="13450" y="0"/>
                  <a:pt x="13956" y="112"/>
                  <a:pt x="14411" y="344"/>
                </a:cubicBezTo>
                <a:cubicBezTo>
                  <a:pt x="14869" y="573"/>
                  <a:pt x="15250" y="881"/>
                  <a:pt x="15567" y="1270"/>
                </a:cubicBezTo>
                <a:cubicBezTo>
                  <a:pt x="15880" y="1657"/>
                  <a:pt x="16126" y="2101"/>
                  <a:pt x="16304" y="2600"/>
                </a:cubicBezTo>
                <a:cubicBezTo>
                  <a:pt x="16479" y="3103"/>
                  <a:pt x="16570" y="3609"/>
                  <a:pt x="16570" y="4123"/>
                </a:cubicBezTo>
                <a:cubicBezTo>
                  <a:pt x="16570" y="4653"/>
                  <a:pt x="16491" y="5162"/>
                  <a:pt x="16332" y="5645"/>
                </a:cubicBezTo>
                <a:cubicBezTo>
                  <a:pt x="16174" y="6125"/>
                  <a:pt x="15982" y="6610"/>
                  <a:pt x="15759" y="7096"/>
                </a:cubicBezTo>
                <a:cubicBezTo>
                  <a:pt x="16072" y="7079"/>
                  <a:pt x="16389" y="7057"/>
                  <a:pt x="16705" y="7034"/>
                </a:cubicBezTo>
                <a:cubicBezTo>
                  <a:pt x="17019" y="7011"/>
                  <a:pt x="17335" y="7000"/>
                  <a:pt x="17652" y="7000"/>
                </a:cubicBezTo>
                <a:cubicBezTo>
                  <a:pt x="18149" y="7000"/>
                  <a:pt x="18630" y="7048"/>
                  <a:pt x="19099" y="7144"/>
                </a:cubicBezTo>
                <a:cubicBezTo>
                  <a:pt x="19568" y="7237"/>
                  <a:pt x="19986" y="7395"/>
                  <a:pt x="20356" y="7616"/>
                </a:cubicBezTo>
                <a:cubicBezTo>
                  <a:pt x="20726" y="7839"/>
                  <a:pt x="21026" y="8144"/>
                  <a:pt x="21255" y="8528"/>
                </a:cubicBezTo>
                <a:cubicBezTo>
                  <a:pt x="21486" y="8918"/>
                  <a:pt x="21599" y="9409"/>
                  <a:pt x="21599" y="10002"/>
                </a:cubicBezTo>
                <a:cubicBezTo>
                  <a:pt x="21599" y="10265"/>
                  <a:pt x="21580" y="10519"/>
                  <a:pt x="21535" y="10773"/>
                </a:cubicBezTo>
                <a:cubicBezTo>
                  <a:pt x="21484" y="11030"/>
                  <a:pt x="21419" y="11284"/>
                  <a:pt x="21328" y="11543"/>
                </a:cubicBezTo>
                <a:moveTo>
                  <a:pt x="4258" y="18519"/>
                </a:moveTo>
                <a:cubicBezTo>
                  <a:pt x="4555" y="18519"/>
                  <a:pt x="4809" y="18417"/>
                  <a:pt x="5024" y="18214"/>
                </a:cubicBezTo>
                <a:cubicBezTo>
                  <a:pt x="5233" y="18013"/>
                  <a:pt x="5340" y="17759"/>
                  <a:pt x="5340" y="17454"/>
                </a:cubicBezTo>
                <a:cubicBezTo>
                  <a:pt x="5340" y="17155"/>
                  <a:pt x="5233" y="16900"/>
                  <a:pt x="5024" y="16686"/>
                </a:cubicBezTo>
                <a:cubicBezTo>
                  <a:pt x="4812" y="16477"/>
                  <a:pt x="4557" y="16372"/>
                  <a:pt x="4258" y="16372"/>
                </a:cubicBezTo>
                <a:cubicBezTo>
                  <a:pt x="3941" y="16372"/>
                  <a:pt x="3684" y="16477"/>
                  <a:pt x="3486" y="16686"/>
                </a:cubicBezTo>
                <a:cubicBezTo>
                  <a:pt x="3289" y="16900"/>
                  <a:pt x="3190" y="17155"/>
                  <a:pt x="3190" y="17454"/>
                </a:cubicBezTo>
                <a:cubicBezTo>
                  <a:pt x="3190" y="17767"/>
                  <a:pt x="3289" y="18024"/>
                  <a:pt x="3486" y="18222"/>
                </a:cubicBezTo>
                <a:cubicBezTo>
                  <a:pt x="3681" y="18420"/>
                  <a:pt x="3939" y="18519"/>
                  <a:pt x="4258" y="18519"/>
                </a:cubicBezTo>
                <a:moveTo>
                  <a:pt x="19164" y="14342"/>
                </a:moveTo>
                <a:cubicBezTo>
                  <a:pt x="19703" y="13901"/>
                  <a:pt x="19975" y="13345"/>
                  <a:pt x="19975" y="12679"/>
                </a:cubicBezTo>
                <a:cubicBezTo>
                  <a:pt x="19975" y="12473"/>
                  <a:pt x="19918" y="12281"/>
                  <a:pt x="19805" y="12097"/>
                </a:cubicBezTo>
                <a:cubicBezTo>
                  <a:pt x="19695" y="11919"/>
                  <a:pt x="19576" y="11761"/>
                  <a:pt x="19446" y="11623"/>
                </a:cubicBezTo>
                <a:cubicBezTo>
                  <a:pt x="19590" y="11363"/>
                  <a:pt x="19720" y="11106"/>
                  <a:pt x="19833" y="10849"/>
                </a:cubicBezTo>
                <a:cubicBezTo>
                  <a:pt x="19944" y="10592"/>
                  <a:pt x="20003" y="10312"/>
                  <a:pt x="20003" y="10002"/>
                </a:cubicBezTo>
                <a:cubicBezTo>
                  <a:pt x="20003" y="9688"/>
                  <a:pt x="19924" y="9440"/>
                  <a:pt x="19766" y="9251"/>
                </a:cubicBezTo>
                <a:cubicBezTo>
                  <a:pt x="19607" y="9070"/>
                  <a:pt x="19415" y="8929"/>
                  <a:pt x="19184" y="8833"/>
                </a:cubicBezTo>
                <a:cubicBezTo>
                  <a:pt x="18955" y="8739"/>
                  <a:pt x="18698" y="8683"/>
                  <a:pt x="18418" y="8663"/>
                </a:cubicBezTo>
                <a:cubicBezTo>
                  <a:pt x="18138" y="8643"/>
                  <a:pt x="17884" y="8635"/>
                  <a:pt x="17649" y="8635"/>
                </a:cubicBezTo>
                <a:cubicBezTo>
                  <a:pt x="17242" y="8635"/>
                  <a:pt x="16835" y="8649"/>
                  <a:pt x="16423" y="8677"/>
                </a:cubicBezTo>
                <a:cubicBezTo>
                  <a:pt x="16010" y="8706"/>
                  <a:pt x="15606" y="8720"/>
                  <a:pt x="15199" y="8720"/>
                </a:cubicBezTo>
                <a:cubicBezTo>
                  <a:pt x="14917" y="8720"/>
                  <a:pt x="14643" y="8706"/>
                  <a:pt x="14366" y="8677"/>
                </a:cubicBezTo>
                <a:cubicBezTo>
                  <a:pt x="14089" y="8649"/>
                  <a:pt x="13829" y="8584"/>
                  <a:pt x="13574" y="8474"/>
                </a:cubicBezTo>
                <a:cubicBezTo>
                  <a:pt x="13574" y="8104"/>
                  <a:pt x="13645" y="7754"/>
                  <a:pt x="13792" y="7421"/>
                </a:cubicBezTo>
                <a:cubicBezTo>
                  <a:pt x="13936" y="7087"/>
                  <a:pt x="14094" y="6751"/>
                  <a:pt x="14275" y="6413"/>
                </a:cubicBezTo>
                <a:cubicBezTo>
                  <a:pt x="14448" y="6074"/>
                  <a:pt x="14606" y="5721"/>
                  <a:pt x="14747" y="5351"/>
                </a:cubicBezTo>
                <a:cubicBezTo>
                  <a:pt x="14886" y="4984"/>
                  <a:pt x="14953" y="4574"/>
                  <a:pt x="14953" y="4122"/>
                </a:cubicBezTo>
                <a:cubicBezTo>
                  <a:pt x="14953" y="3823"/>
                  <a:pt x="14905" y="3529"/>
                  <a:pt x="14812" y="3236"/>
                </a:cubicBezTo>
                <a:cubicBezTo>
                  <a:pt x="14716" y="2945"/>
                  <a:pt x="14583" y="2677"/>
                  <a:pt x="14411" y="2439"/>
                </a:cubicBezTo>
                <a:cubicBezTo>
                  <a:pt x="14238" y="2199"/>
                  <a:pt x="14027" y="2002"/>
                  <a:pt x="13775" y="1843"/>
                </a:cubicBezTo>
                <a:cubicBezTo>
                  <a:pt x="13521" y="1688"/>
                  <a:pt x="13230" y="1606"/>
                  <a:pt x="12893" y="1606"/>
                </a:cubicBezTo>
                <a:lnTo>
                  <a:pt x="12744" y="1606"/>
                </a:lnTo>
                <a:cubicBezTo>
                  <a:pt x="12681" y="1606"/>
                  <a:pt x="12631" y="1617"/>
                  <a:pt x="12594" y="1634"/>
                </a:cubicBezTo>
                <a:cubicBezTo>
                  <a:pt x="12523" y="1671"/>
                  <a:pt x="12481" y="1705"/>
                  <a:pt x="12472" y="1742"/>
                </a:cubicBezTo>
                <a:cubicBezTo>
                  <a:pt x="12464" y="1778"/>
                  <a:pt x="12450" y="1838"/>
                  <a:pt x="12430" y="1920"/>
                </a:cubicBezTo>
                <a:cubicBezTo>
                  <a:pt x="12323" y="2450"/>
                  <a:pt x="12221" y="3007"/>
                  <a:pt x="12128" y="3586"/>
                </a:cubicBezTo>
                <a:cubicBezTo>
                  <a:pt x="12034" y="4167"/>
                  <a:pt x="11854" y="4698"/>
                  <a:pt x="11596" y="5176"/>
                </a:cubicBezTo>
                <a:cubicBezTo>
                  <a:pt x="11334" y="5636"/>
                  <a:pt x="11000" y="6034"/>
                  <a:pt x="10596" y="6367"/>
                </a:cubicBezTo>
                <a:cubicBezTo>
                  <a:pt x="10189" y="6701"/>
                  <a:pt x="9802" y="7051"/>
                  <a:pt x="9432" y="7421"/>
                </a:cubicBezTo>
                <a:cubicBezTo>
                  <a:pt x="9169" y="7700"/>
                  <a:pt x="8949" y="7954"/>
                  <a:pt x="8771" y="8183"/>
                </a:cubicBezTo>
                <a:cubicBezTo>
                  <a:pt x="8593" y="8412"/>
                  <a:pt x="8403" y="8632"/>
                  <a:pt x="8211" y="8833"/>
                </a:cubicBezTo>
                <a:cubicBezTo>
                  <a:pt x="8016" y="9036"/>
                  <a:pt x="7799" y="9222"/>
                  <a:pt x="7556" y="9400"/>
                </a:cubicBezTo>
                <a:cubicBezTo>
                  <a:pt x="7313" y="9575"/>
                  <a:pt x="7019" y="9736"/>
                  <a:pt x="6674" y="9880"/>
                </a:cubicBezTo>
                <a:lnTo>
                  <a:pt x="6646" y="9880"/>
                </a:lnTo>
                <a:lnTo>
                  <a:pt x="6646" y="18572"/>
                </a:lnTo>
                <a:cubicBezTo>
                  <a:pt x="7279" y="18572"/>
                  <a:pt x="7889" y="18649"/>
                  <a:pt x="8485" y="18795"/>
                </a:cubicBezTo>
                <a:cubicBezTo>
                  <a:pt x="9081" y="18945"/>
                  <a:pt x="9683" y="19103"/>
                  <a:pt x="10294" y="19270"/>
                </a:cubicBezTo>
                <a:cubicBezTo>
                  <a:pt x="10901" y="19439"/>
                  <a:pt x="11537" y="19592"/>
                  <a:pt x="12207" y="19741"/>
                </a:cubicBezTo>
                <a:cubicBezTo>
                  <a:pt x="12874" y="19891"/>
                  <a:pt x="13594" y="19965"/>
                  <a:pt x="14374" y="19965"/>
                </a:cubicBezTo>
                <a:cubicBezTo>
                  <a:pt x="14781" y="19965"/>
                  <a:pt x="15222" y="19939"/>
                  <a:pt x="15699" y="19885"/>
                </a:cubicBezTo>
                <a:cubicBezTo>
                  <a:pt x="16177" y="19829"/>
                  <a:pt x="16626" y="19710"/>
                  <a:pt x="17047" y="19527"/>
                </a:cubicBezTo>
                <a:cubicBezTo>
                  <a:pt x="17468" y="19343"/>
                  <a:pt x="17816" y="19086"/>
                  <a:pt x="18101" y="18762"/>
                </a:cubicBezTo>
                <a:cubicBezTo>
                  <a:pt x="18387" y="18440"/>
                  <a:pt x="18525" y="18010"/>
                  <a:pt x="18525" y="17477"/>
                </a:cubicBezTo>
                <a:cubicBezTo>
                  <a:pt x="18525" y="17386"/>
                  <a:pt x="18522" y="17304"/>
                  <a:pt x="18517" y="17225"/>
                </a:cubicBezTo>
                <a:cubicBezTo>
                  <a:pt x="18503" y="17152"/>
                  <a:pt x="18488" y="17070"/>
                  <a:pt x="18471" y="16980"/>
                </a:cubicBezTo>
                <a:cubicBezTo>
                  <a:pt x="18785" y="16836"/>
                  <a:pt x="19028" y="16596"/>
                  <a:pt x="19195" y="16262"/>
                </a:cubicBezTo>
                <a:cubicBezTo>
                  <a:pt x="19364" y="15929"/>
                  <a:pt x="19446" y="15593"/>
                  <a:pt x="19446" y="15263"/>
                </a:cubicBezTo>
                <a:cubicBezTo>
                  <a:pt x="19449" y="14912"/>
                  <a:pt x="19350" y="14605"/>
                  <a:pt x="19164" y="14342"/>
                </a:cubicBezTo>
              </a:path>
            </a:pathLst>
          </a:custGeom>
          <a:solidFill>
            <a:schemeClr val="lt1"/>
          </a:solidFill>
          <a:ln>
            <a:noFill/>
          </a:ln>
        </p:spPr>
        <p:txBody>
          <a:bodyPr spcFirstLastPara="1" wrap="square" lIns="101575" tIns="101575" rIns="101575" bIns="101575" anchor="ctr" anchorCtr="0">
            <a:noAutofit/>
          </a:bodyPr>
          <a:lstStyle/>
          <a:p>
            <a:pPr marL="0" marR="0" lvl="0" indent="0" algn="l" rtl="0">
              <a:lnSpc>
                <a:spcPct val="100000"/>
              </a:lnSpc>
              <a:spcBef>
                <a:spcPts val="0"/>
              </a:spcBef>
              <a:spcAft>
                <a:spcPts val="0"/>
              </a:spcAft>
              <a:buClr>
                <a:srgbClr val="000000"/>
              </a:buClr>
              <a:buSzPts val="5800"/>
              <a:buFont typeface="Arial"/>
              <a:buNone/>
            </a:pPr>
            <a:endParaRPr sz="5800" b="0" i="0" u="none" strike="noStrike" cap="none">
              <a:solidFill>
                <a:schemeClr val="lt1"/>
              </a:solidFill>
              <a:latin typeface="Gill Sans"/>
              <a:ea typeface="Gill Sans"/>
              <a:cs typeface="Gill Sans"/>
              <a:sym typeface="Gill Sans"/>
            </a:endParaRPr>
          </a:p>
        </p:txBody>
      </p:sp>
      <p:sp>
        <p:nvSpPr>
          <p:cNvPr id="729" name="Google Shape;729;p94"/>
          <p:cNvSpPr/>
          <p:nvPr/>
        </p:nvSpPr>
        <p:spPr>
          <a:xfrm>
            <a:off x="10427852" y="6165145"/>
            <a:ext cx="12795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PE" sz="1600" b="0" i="0" u="none" strike="noStrike" cap="none">
                <a:solidFill>
                  <a:srgbClr val="743A80"/>
                </a:solidFill>
                <a:latin typeface="Arial"/>
                <a:ea typeface="Arial"/>
                <a:cs typeface="Arial"/>
                <a:sym typeface="Arial"/>
              </a:rPr>
              <a:t>/perufondep</a:t>
            </a:r>
            <a:endParaRPr sz="1600" b="0" i="0" u="none" strike="noStrike" cap="none">
              <a:solidFill>
                <a:srgbClr val="743A80"/>
              </a:solidFill>
              <a:latin typeface="Arial"/>
              <a:ea typeface="Arial"/>
              <a:cs typeface="Arial"/>
              <a:sym typeface="Arial"/>
            </a:endParaRPr>
          </a:p>
        </p:txBody>
      </p:sp>
      <p:sp>
        <p:nvSpPr>
          <p:cNvPr id="730" name="Google Shape;730;p94"/>
          <p:cNvSpPr/>
          <p:nvPr/>
        </p:nvSpPr>
        <p:spPr>
          <a:xfrm>
            <a:off x="10427098" y="5146269"/>
            <a:ext cx="12795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PE" sz="1600" b="0" i="0" u="none" strike="noStrike" cap="none">
                <a:solidFill>
                  <a:srgbClr val="743A80"/>
                </a:solidFill>
                <a:latin typeface="Arial"/>
                <a:ea typeface="Arial"/>
                <a:cs typeface="Arial"/>
                <a:sym typeface="Arial"/>
              </a:rPr>
              <a:t>/perufondep</a:t>
            </a:r>
            <a:endParaRPr sz="1600" b="0" i="0" u="none" strike="noStrike" cap="none">
              <a:solidFill>
                <a:srgbClr val="743A80"/>
              </a:solidFill>
              <a:latin typeface="Arial"/>
              <a:ea typeface="Arial"/>
              <a:cs typeface="Arial"/>
              <a:sym typeface="Arial"/>
            </a:endParaRPr>
          </a:p>
        </p:txBody>
      </p:sp>
      <p:sp>
        <p:nvSpPr>
          <p:cNvPr id="731" name="Google Shape;731;p94"/>
          <p:cNvSpPr/>
          <p:nvPr/>
        </p:nvSpPr>
        <p:spPr>
          <a:xfrm>
            <a:off x="10427098" y="5656092"/>
            <a:ext cx="1279517"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PE" sz="1600" b="0" i="0" u="none" strike="noStrike" cap="none">
                <a:solidFill>
                  <a:srgbClr val="743A80"/>
                </a:solidFill>
                <a:latin typeface="Arial"/>
                <a:ea typeface="Arial"/>
                <a:cs typeface="Arial"/>
                <a:sym typeface="Arial"/>
              </a:rPr>
              <a:t>/perufondep</a:t>
            </a:r>
            <a:endParaRPr sz="1600" b="0" i="0" u="none" strike="noStrike" cap="none">
              <a:solidFill>
                <a:srgbClr val="743A80"/>
              </a:solidFill>
              <a:latin typeface="Arial"/>
              <a:ea typeface="Arial"/>
              <a:cs typeface="Arial"/>
              <a:sym typeface="Arial"/>
            </a:endParaRPr>
          </a:p>
        </p:txBody>
      </p:sp>
      <p:pic>
        <p:nvPicPr>
          <p:cNvPr id="732" name="Google Shape;732;p94"/>
          <p:cNvPicPr preferRelativeResize="0"/>
          <p:nvPr/>
        </p:nvPicPr>
        <p:blipFill rotWithShape="1">
          <a:blip r:embed="rId3">
            <a:alphaModFix/>
          </a:blip>
          <a:srcRect/>
          <a:stretch/>
        </p:blipFill>
        <p:spPr>
          <a:xfrm>
            <a:off x="7456129" y="2371964"/>
            <a:ext cx="3525430" cy="1447777"/>
          </a:xfrm>
          <a:prstGeom prst="rect">
            <a:avLst/>
          </a:prstGeom>
          <a:noFill/>
          <a:ln>
            <a:noFill/>
          </a:ln>
        </p:spPr>
      </p:pic>
      <p:pic>
        <p:nvPicPr>
          <p:cNvPr id="733" name="Google Shape;733;p94"/>
          <p:cNvPicPr preferRelativeResize="0"/>
          <p:nvPr/>
        </p:nvPicPr>
        <p:blipFill rotWithShape="1">
          <a:blip r:embed="rId4">
            <a:alphaModFix/>
          </a:blip>
          <a:srcRect/>
          <a:stretch/>
        </p:blipFill>
        <p:spPr>
          <a:xfrm>
            <a:off x="10034216" y="6165146"/>
            <a:ext cx="393636" cy="393636"/>
          </a:xfrm>
          <a:prstGeom prst="rect">
            <a:avLst/>
          </a:prstGeom>
          <a:noFill/>
          <a:ln>
            <a:noFill/>
          </a:ln>
        </p:spPr>
      </p:pic>
      <p:pic>
        <p:nvPicPr>
          <p:cNvPr id="734" name="Google Shape;734;p94"/>
          <p:cNvPicPr preferRelativeResize="0"/>
          <p:nvPr/>
        </p:nvPicPr>
        <p:blipFill rotWithShape="1">
          <a:blip r:embed="rId5">
            <a:alphaModFix/>
          </a:blip>
          <a:srcRect/>
          <a:stretch/>
        </p:blipFill>
        <p:spPr>
          <a:xfrm>
            <a:off x="10033462" y="5147039"/>
            <a:ext cx="393636" cy="393636"/>
          </a:xfrm>
          <a:prstGeom prst="rect">
            <a:avLst/>
          </a:prstGeom>
          <a:noFill/>
          <a:ln>
            <a:noFill/>
          </a:ln>
        </p:spPr>
      </p:pic>
      <p:pic>
        <p:nvPicPr>
          <p:cNvPr id="735" name="Google Shape;735;p94"/>
          <p:cNvPicPr preferRelativeResize="0"/>
          <p:nvPr/>
        </p:nvPicPr>
        <p:blipFill rotWithShape="1">
          <a:blip r:embed="rId6">
            <a:alphaModFix/>
          </a:blip>
          <a:srcRect/>
          <a:stretch/>
        </p:blipFill>
        <p:spPr>
          <a:xfrm>
            <a:off x="10034216" y="5656092"/>
            <a:ext cx="393636" cy="393636"/>
          </a:xfrm>
          <a:prstGeom prst="rect">
            <a:avLst/>
          </a:prstGeom>
          <a:noFill/>
          <a:ln>
            <a:noFill/>
          </a:ln>
        </p:spPr>
      </p:pic>
    </p:spTree>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28"/>
                                        </p:tgtEl>
                                        <p:attrNameLst>
                                          <p:attrName>style.visibility</p:attrName>
                                        </p:attrNameLst>
                                      </p:cBhvr>
                                      <p:to>
                                        <p:strVal val="visible"/>
                                      </p:to>
                                    </p:set>
                                    <p:animEffect transition="in" filter="fade">
                                      <p:cBhvr>
                                        <p:cTn id="7" dur="500"/>
                                        <p:tgtEl>
                                          <p:spTgt spid="7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7A0"/>
              </a:buClr>
              <a:buSzPts val="1000"/>
              <a:buFont typeface="Lato"/>
              <a:buNone/>
            </a:pPr>
            <a:fld id="{00000000-1234-1234-1234-123412341234}" type="slidenum">
              <a:rPr lang="es-PE"/>
              <a:t>3</a:t>
            </a:fld>
            <a:endParaRPr/>
          </a:p>
        </p:txBody>
      </p:sp>
      <p:sp>
        <p:nvSpPr>
          <p:cNvPr id="272" name="Google Shape;272;p11" descr="Resultado de imagen para INNOVACIÃ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73" name="Google Shape;273;p11"/>
          <p:cNvSpPr/>
          <p:nvPr/>
        </p:nvSpPr>
        <p:spPr>
          <a:xfrm>
            <a:off x="5058450" y="1424425"/>
            <a:ext cx="6459600" cy="5160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04389"/>
              </a:buClr>
              <a:buSzPts val="4000"/>
              <a:buFont typeface="Open Sans"/>
              <a:buNone/>
            </a:pPr>
            <a:r>
              <a:rPr lang="es-PE" sz="4000" b="1" i="0" u="none" strike="noStrike" cap="small">
                <a:solidFill>
                  <a:srgbClr val="804389"/>
                </a:solidFill>
                <a:latin typeface="Arial"/>
                <a:ea typeface="Arial"/>
                <a:cs typeface="Arial"/>
                <a:sym typeface="Arial"/>
              </a:rPr>
              <a:t>Finalidad</a:t>
            </a:r>
            <a:endParaRPr sz="16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chemeClr val="dk1"/>
              </a:buClr>
              <a:buSzPts val="2400"/>
              <a:buFont typeface="Calibri"/>
              <a:buNone/>
            </a:pPr>
            <a:endParaRPr sz="2400" b="0"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s-PE" sz="2000" b="0" i="0" u="none" strike="noStrike" cap="none">
                <a:solidFill>
                  <a:schemeClr val="dk1"/>
                </a:solidFill>
                <a:latin typeface="Calibri"/>
                <a:ea typeface="Calibri"/>
                <a:cs typeface="Calibri"/>
                <a:sym typeface="Calibri"/>
              </a:rPr>
              <a:t>Promover y financiar proyectos de innovación educativa mediante subvención directa a las instituciones educativas públicas, cuyos proyectos estén orientados a la mejora de los aprendizajes y cierre de brechas con equidad, según su contexto. </a:t>
            </a:r>
            <a:r>
              <a:rPr lang="es-PE" sz="2000" b="1" i="0" u="none" strike="noStrike" cap="none">
                <a:solidFill>
                  <a:schemeClr val="dk1"/>
                </a:solidFill>
                <a:latin typeface="Calibri"/>
                <a:ea typeface="Calibri"/>
                <a:cs typeface="Calibri"/>
                <a:sym typeface="Calibri"/>
              </a:rPr>
              <a:t>(RVM N°170-2019)</a:t>
            </a:r>
            <a:endParaRPr sz="20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r>
              <a:rPr lang="es-PE" sz="1800" b="0" i="0" u="none" strike="noStrike" cap="none">
                <a:solidFill>
                  <a:schemeClr val="dk1"/>
                </a:solidFill>
                <a:latin typeface="Calibri"/>
                <a:ea typeface="Calibri"/>
                <a:cs typeface="Calibri"/>
                <a:sym typeface="Calibri"/>
              </a:rPr>
              <a:t>E</a:t>
            </a:r>
            <a:r>
              <a:rPr lang="es-PE" sz="1900" b="0" i="0" u="none" strike="noStrike" cap="none">
                <a:solidFill>
                  <a:schemeClr val="dk1"/>
                </a:solidFill>
                <a:latin typeface="Calibri"/>
                <a:ea typeface="Calibri"/>
                <a:cs typeface="Calibri"/>
                <a:sym typeface="Calibri"/>
              </a:rPr>
              <a:t>stablecer las disposiciones generales sobre los mecanismos para el financiamiento de proyectos de innovación y desarrollo educativo de instituciones educativas en el ámbito de la Educación Básica, bajo la modalidad de subvención para el año 2022, así como los plazos para la apertura de cuentas, utilización de los recursos, rendición de cuentas y devolución de los saldos no utilizados. </a:t>
            </a:r>
            <a:r>
              <a:rPr lang="es-PE" sz="1900" b="1" i="0" u="none" strike="noStrike" cap="none">
                <a:solidFill>
                  <a:schemeClr val="dk1"/>
                </a:solidFill>
                <a:latin typeface="Calibri"/>
                <a:ea typeface="Calibri"/>
                <a:cs typeface="Calibri"/>
                <a:sym typeface="Calibri"/>
              </a:rPr>
              <a:t>(RM N°042-2022-MINEDU)</a:t>
            </a:r>
            <a:endParaRPr sz="19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24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2000"/>
              <a:buFont typeface="Arial"/>
              <a:buNone/>
            </a:pPr>
            <a:endParaRPr sz="1200" b="1" i="0" u="none" strike="noStrike" cap="none">
              <a:solidFill>
                <a:schemeClr val="dk1"/>
              </a:solidFill>
              <a:latin typeface="Calibri"/>
              <a:ea typeface="Calibri"/>
              <a:cs typeface="Calibri"/>
              <a:sym typeface="Calibri"/>
            </a:endParaRPr>
          </a:p>
        </p:txBody>
      </p:sp>
      <p:pic>
        <p:nvPicPr>
          <p:cNvPr id="274" name="Google Shape;274;p11"/>
          <p:cNvPicPr preferRelativeResize="0"/>
          <p:nvPr/>
        </p:nvPicPr>
        <p:blipFill rotWithShape="1">
          <a:blip r:embed="rId3">
            <a:alphaModFix/>
          </a:blip>
          <a:srcRect/>
          <a:stretch/>
        </p:blipFill>
        <p:spPr>
          <a:xfrm>
            <a:off x="0" y="-20307"/>
            <a:ext cx="12192000" cy="1155764"/>
          </a:xfrm>
          <a:prstGeom prst="rect">
            <a:avLst/>
          </a:prstGeom>
          <a:noFill/>
          <a:ln>
            <a:noFill/>
          </a:ln>
        </p:spPr>
      </p:pic>
      <p:pic>
        <p:nvPicPr>
          <p:cNvPr id="275" name="Google Shape;275;p11"/>
          <p:cNvPicPr preferRelativeResize="0"/>
          <p:nvPr/>
        </p:nvPicPr>
        <p:blipFill rotWithShape="1">
          <a:blip r:embed="rId4">
            <a:alphaModFix/>
          </a:blip>
          <a:srcRect/>
          <a:stretch/>
        </p:blipFill>
        <p:spPr>
          <a:xfrm>
            <a:off x="1162738" y="2368732"/>
            <a:ext cx="2965670" cy="296567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72"/>
          <p:cNvSpPr txBox="1"/>
          <p:nvPr/>
        </p:nvSpPr>
        <p:spPr>
          <a:xfrm>
            <a:off x="3197552" y="1166438"/>
            <a:ext cx="6054300" cy="718800"/>
          </a:xfrm>
          <a:prstGeom prst="rect">
            <a:avLst/>
          </a:prstGeom>
          <a:noFill/>
          <a:ln>
            <a:noFill/>
          </a:ln>
        </p:spPr>
        <p:txBody>
          <a:bodyPr spcFirstLastPara="1" wrap="square" lIns="41150" tIns="20575" rIns="41150" bIns="20575"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es-PE" sz="4400" b="1" i="0" u="none" strike="noStrike" cap="small">
                <a:solidFill>
                  <a:srgbClr val="804389"/>
                </a:solidFill>
                <a:latin typeface="Open Sans"/>
                <a:ea typeface="Open Sans"/>
                <a:cs typeface="Open Sans"/>
                <a:sym typeface="Open Sans"/>
              </a:rPr>
              <a:t>Innovación Educativa</a:t>
            </a:r>
            <a:endParaRPr sz="4400" b="1" i="0" u="none" strike="noStrike" cap="small">
              <a:solidFill>
                <a:srgbClr val="804389"/>
              </a:solidFill>
              <a:latin typeface="Open Sans"/>
              <a:ea typeface="Open Sans"/>
              <a:cs typeface="Open Sans"/>
              <a:sym typeface="Open Sans"/>
            </a:endParaRPr>
          </a:p>
        </p:txBody>
      </p:sp>
      <p:sp>
        <p:nvSpPr>
          <p:cNvPr id="282" name="Google Shape;282;p72"/>
          <p:cNvSpPr/>
          <p:nvPr/>
        </p:nvSpPr>
        <p:spPr>
          <a:xfrm>
            <a:off x="1345900" y="2112801"/>
            <a:ext cx="10119000" cy="38877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s-PE" sz="2000" b="0" i="0" u="none" strike="noStrike" cap="none">
                <a:solidFill>
                  <a:schemeClr val="dk1"/>
                </a:solidFill>
                <a:latin typeface="Calibri"/>
                <a:ea typeface="Calibri"/>
                <a:cs typeface="Calibri"/>
                <a:sym typeface="Calibri"/>
              </a:rPr>
              <a:t>Es el resultado de un proceso </a:t>
            </a:r>
            <a:r>
              <a:rPr lang="es-PE" sz="2000" b="1" i="0" u="sng" strike="noStrike" cap="none">
                <a:solidFill>
                  <a:schemeClr val="dk1"/>
                </a:solidFill>
                <a:latin typeface="Calibri"/>
                <a:ea typeface="Calibri"/>
                <a:cs typeface="Calibri"/>
                <a:sym typeface="Calibri"/>
              </a:rPr>
              <a:t>intencionado</a:t>
            </a:r>
            <a:r>
              <a:rPr lang="es-PE" sz="2000" b="1" i="0" u="none" strike="noStrike" cap="none">
                <a:solidFill>
                  <a:schemeClr val="dk1"/>
                </a:solidFill>
                <a:latin typeface="Calibri"/>
                <a:ea typeface="Calibri"/>
                <a:cs typeface="Calibri"/>
                <a:sym typeface="Calibri"/>
              </a:rPr>
              <a:t> </a:t>
            </a:r>
            <a:r>
              <a:rPr lang="es-PE" sz="2000" b="0" i="0" u="none" strike="noStrike" cap="none">
                <a:solidFill>
                  <a:schemeClr val="dk1"/>
                </a:solidFill>
                <a:latin typeface="Calibri"/>
                <a:ea typeface="Calibri"/>
                <a:cs typeface="Calibri"/>
                <a:sym typeface="Calibri"/>
              </a:rPr>
              <a:t>y </a:t>
            </a:r>
            <a:r>
              <a:rPr lang="es-PE" sz="2000" b="1" i="0" u="sng" strike="noStrike" cap="none">
                <a:solidFill>
                  <a:schemeClr val="dk1"/>
                </a:solidFill>
                <a:latin typeface="Calibri"/>
                <a:ea typeface="Calibri"/>
                <a:cs typeface="Calibri"/>
                <a:sym typeface="Calibri"/>
              </a:rPr>
              <a:t>pertinente</a:t>
            </a:r>
            <a:r>
              <a:rPr lang="es-PE" sz="2000" b="0" i="0" u="none" strike="noStrike" cap="none">
                <a:solidFill>
                  <a:schemeClr val="dk1"/>
                </a:solidFill>
                <a:latin typeface="Calibri"/>
                <a:ea typeface="Calibri"/>
                <a:cs typeface="Calibri"/>
                <a:sym typeface="Calibri"/>
              </a:rPr>
              <a:t> que realizan los actores educativos, partiendo del ejercicio </a:t>
            </a:r>
            <a:r>
              <a:rPr lang="es-PE" sz="2000" b="1" i="0" u="sng" strike="noStrike" cap="none">
                <a:solidFill>
                  <a:schemeClr val="dk1"/>
                </a:solidFill>
                <a:latin typeface="Calibri"/>
                <a:ea typeface="Calibri"/>
                <a:cs typeface="Calibri"/>
                <a:sym typeface="Calibri"/>
              </a:rPr>
              <a:t>reflexivo</a:t>
            </a:r>
            <a:r>
              <a:rPr lang="es-PE" sz="2000" b="0" i="0" u="none" strike="noStrike" cap="none">
                <a:solidFill>
                  <a:schemeClr val="dk1"/>
                </a:solidFill>
                <a:latin typeface="Calibri"/>
                <a:ea typeface="Calibri"/>
                <a:cs typeface="Calibri"/>
                <a:sym typeface="Calibri"/>
              </a:rPr>
              <a:t> sobre su práctica.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s-PE" sz="2000" b="0" i="0" u="none" strike="noStrike" cap="none">
                <a:solidFill>
                  <a:schemeClr val="dk1"/>
                </a:solidFill>
                <a:latin typeface="Calibri"/>
                <a:ea typeface="Calibri"/>
                <a:cs typeface="Calibri"/>
                <a:sym typeface="Calibri"/>
              </a:rPr>
              <a:t>Incorpora metodologías, estrategias o procedimientos pedagógicos o de gestión </a:t>
            </a:r>
            <a:r>
              <a:rPr lang="es-PE" sz="2000" b="1" i="0" u="sng" strike="noStrike" cap="none">
                <a:solidFill>
                  <a:schemeClr val="dk1"/>
                </a:solidFill>
                <a:latin typeface="Calibri"/>
                <a:ea typeface="Calibri"/>
                <a:cs typeface="Calibri"/>
                <a:sym typeface="Calibri"/>
              </a:rPr>
              <a:t>originales</a:t>
            </a:r>
            <a:r>
              <a:rPr lang="es-PE" sz="2000" b="0" i="0" u="none" strike="noStrike" cap="none">
                <a:solidFill>
                  <a:schemeClr val="dk1"/>
                </a:solidFill>
                <a:latin typeface="Calibri"/>
                <a:ea typeface="Calibri"/>
                <a:cs typeface="Calibri"/>
                <a:sym typeface="Calibri"/>
              </a:rPr>
              <a:t> y efectivos, con </a:t>
            </a:r>
            <a:r>
              <a:rPr lang="es-PE" sz="2000" b="1" i="0" u="sng" strike="noStrike" cap="none">
                <a:solidFill>
                  <a:schemeClr val="dk1"/>
                </a:solidFill>
                <a:latin typeface="Calibri"/>
                <a:ea typeface="Calibri"/>
                <a:cs typeface="Calibri"/>
                <a:sym typeface="Calibri"/>
              </a:rPr>
              <a:t>impacto</a:t>
            </a:r>
            <a:r>
              <a:rPr lang="es-PE" sz="2000" b="0" i="0" u="none" strike="noStrike" cap="none">
                <a:solidFill>
                  <a:schemeClr val="dk1"/>
                </a:solidFill>
                <a:latin typeface="Calibri"/>
                <a:ea typeface="Calibri"/>
                <a:cs typeface="Calibri"/>
                <a:sym typeface="Calibri"/>
              </a:rPr>
              <a:t> en los aprendizajes de los estudiantes.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s-PE" sz="2000" b="0" i="0" u="none" strike="noStrike" cap="none">
                <a:solidFill>
                  <a:schemeClr val="dk1"/>
                </a:solidFill>
                <a:latin typeface="Calibri"/>
                <a:ea typeface="Calibri"/>
                <a:cs typeface="Calibri"/>
                <a:sym typeface="Calibri"/>
              </a:rPr>
              <a:t>Una innovación aporta a la mejora de la enseñanza y a la transformación de la cultura escolar. </a:t>
            </a:r>
            <a:endParaRPr sz="1400" b="0" i="0" u="none" strike="noStrike" cap="none">
              <a:solidFill>
                <a:srgbClr val="000000"/>
              </a:solidFill>
              <a:latin typeface="Arial"/>
              <a:ea typeface="Arial"/>
              <a:cs typeface="Arial"/>
              <a:sym typeface="Arial"/>
            </a:endParaRPr>
          </a:p>
          <a:p>
            <a:pPr marL="342900" marR="0" lvl="0" indent="-215900" algn="l" rtl="0">
              <a:lnSpc>
                <a:spcPct val="100000"/>
              </a:lnSpc>
              <a:spcBef>
                <a:spcPts val="0"/>
              </a:spcBef>
              <a:spcAft>
                <a:spcPts val="0"/>
              </a:spcAft>
              <a:buClr>
                <a:schemeClr val="dk1"/>
              </a:buClr>
              <a:buSzPts val="2000"/>
              <a:buFont typeface="Arial"/>
              <a:buNone/>
            </a:pPr>
            <a:endParaRPr sz="2000" b="0" i="0" u="none" strike="noStrike" cap="none">
              <a:solidFill>
                <a:schemeClr val="dk1"/>
              </a:solidFill>
              <a:latin typeface="Calibri"/>
              <a:ea typeface="Calibri"/>
              <a:cs typeface="Calibri"/>
              <a:sym typeface="Calibri"/>
            </a:endParaRPr>
          </a:p>
          <a:p>
            <a:pPr marL="342900" marR="0" lvl="0" indent="-342900" algn="l" rtl="0">
              <a:lnSpc>
                <a:spcPct val="100000"/>
              </a:lnSpc>
              <a:spcBef>
                <a:spcPts val="0"/>
              </a:spcBef>
              <a:spcAft>
                <a:spcPts val="0"/>
              </a:spcAft>
              <a:buClr>
                <a:schemeClr val="dk1"/>
              </a:buClr>
              <a:buSzPts val="2000"/>
              <a:buFont typeface="Arial"/>
              <a:buChar char="•"/>
            </a:pPr>
            <a:r>
              <a:rPr lang="es-PE" sz="2000" b="0" i="0" u="none" strike="noStrike" cap="none">
                <a:solidFill>
                  <a:schemeClr val="dk1"/>
                </a:solidFill>
                <a:latin typeface="Calibri"/>
                <a:ea typeface="Calibri"/>
                <a:cs typeface="Calibri"/>
                <a:sym typeface="Calibri"/>
              </a:rPr>
              <a:t>Su </a:t>
            </a:r>
            <a:r>
              <a:rPr lang="es-PE" sz="2000" b="1" i="0" u="sng" strike="noStrike" cap="none">
                <a:solidFill>
                  <a:schemeClr val="dk1"/>
                </a:solidFill>
                <a:latin typeface="Calibri"/>
                <a:ea typeface="Calibri"/>
                <a:cs typeface="Calibri"/>
                <a:sym typeface="Calibri"/>
              </a:rPr>
              <a:t>sostenibilidad</a:t>
            </a:r>
            <a:r>
              <a:rPr lang="es-PE" sz="2000" b="0" i="0" u="none" strike="noStrike" cap="none">
                <a:solidFill>
                  <a:schemeClr val="dk1"/>
                </a:solidFill>
                <a:latin typeface="Calibri"/>
                <a:ea typeface="Calibri"/>
                <a:cs typeface="Calibri"/>
                <a:sym typeface="Calibri"/>
              </a:rPr>
              <a:t> e institucionalización requiere de una evaluación para la mejora continua, la sistematización de la experiencia, la gestión del conocimiento y la </a:t>
            </a:r>
            <a:r>
              <a:rPr lang="es-PE" sz="2000" b="1" i="0" u="sng" strike="noStrike" cap="none">
                <a:solidFill>
                  <a:schemeClr val="dk1"/>
                </a:solidFill>
                <a:latin typeface="Calibri"/>
                <a:ea typeface="Calibri"/>
                <a:cs typeface="Calibri"/>
                <a:sym typeface="Calibri"/>
              </a:rPr>
              <a:t>participación</a:t>
            </a:r>
            <a:r>
              <a:rPr lang="es-PE" sz="2000" b="0" i="0" u="none" strike="noStrike" cap="none">
                <a:solidFill>
                  <a:schemeClr val="dk1"/>
                </a:solidFill>
                <a:latin typeface="Calibri"/>
                <a:ea typeface="Calibri"/>
                <a:cs typeface="Calibri"/>
                <a:sym typeface="Calibri"/>
              </a:rPr>
              <a:t> de los miembros de la comunidad educativa.</a:t>
            </a:r>
            <a:endParaRPr sz="2000" b="0" i="0" u="none" strike="noStrike" cap="none">
              <a:solidFill>
                <a:schemeClr val="dk1"/>
              </a:solidFill>
              <a:latin typeface="Calibri"/>
              <a:ea typeface="Calibri"/>
              <a:cs typeface="Calibri"/>
              <a:sym typeface="Calibri"/>
            </a:endParaRPr>
          </a:p>
        </p:txBody>
      </p:sp>
      <p:sp>
        <p:nvSpPr>
          <p:cNvPr id="283" name="Google Shape;283;p72"/>
          <p:cNvSpPr txBox="1"/>
          <p:nvPr/>
        </p:nvSpPr>
        <p:spPr>
          <a:xfrm>
            <a:off x="8468118" y="6000625"/>
            <a:ext cx="3376800" cy="523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s-PE" sz="1400" b="0" i="0" u="none" strike="noStrike" cap="small">
                <a:solidFill>
                  <a:srgbClr val="804389"/>
                </a:solidFill>
                <a:latin typeface="Open Sans"/>
                <a:ea typeface="Open Sans"/>
                <a:cs typeface="Open Sans"/>
                <a:sym typeface="Open Sans"/>
              </a:rPr>
              <a:t>RESOLUCIÓN VICEMINISTERIAL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s-PE" sz="1400" b="0" i="0" u="none" strike="noStrike" cap="small">
                <a:solidFill>
                  <a:srgbClr val="804389"/>
                </a:solidFill>
                <a:latin typeface="Open Sans"/>
                <a:ea typeface="Open Sans"/>
                <a:cs typeface="Open Sans"/>
                <a:sym typeface="Open Sans"/>
              </a:rPr>
              <a:t>N° 170-2019-MINEDU</a:t>
            </a:r>
            <a:endParaRPr sz="1400" b="0" i="0" u="none" strike="noStrike" cap="none">
              <a:solidFill>
                <a:srgbClr val="000000"/>
              </a:solidFill>
              <a:latin typeface="Arial"/>
              <a:ea typeface="Arial"/>
              <a:cs typeface="Arial"/>
              <a:sym typeface="Arial"/>
            </a:endParaRPr>
          </a:p>
        </p:txBody>
      </p:sp>
      <p:pic>
        <p:nvPicPr>
          <p:cNvPr id="284" name="Google Shape;284;p72"/>
          <p:cNvPicPr preferRelativeResize="0"/>
          <p:nvPr/>
        </p:nvPicPr>
        <p:blipFill rotWithShape="1">
          <a:blip r:embed="rId3">
            <a:alphaModFix/>
          </a:blip>
          <a:srcRect/>
          <a:stretch/>
        </p:blipFill>
        <p:spPr>
          <a:xfrm>
            <a:off x="0" y="7498"/>
            <a:ext cx="12192000" cy="960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73"/>
          <p:cNvSpPr/>
          <p:nvPr/>
        </p:nvSpPr>
        <p:spPr>
          <a:xfrm>
            <a:off x="4417841" y="2084088"/>
            <a:ext cx="1620781" cy="1872032"/>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7339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0" name="Google Shape;290;p73"/>
          <p:cNvSpPr/>
          <p:nvPr/>
        </p:nvSpPr>
        <p:spPr>
          <a:xfrm>
            <a:off x="6105249" y="2020383"/>
            <a:ext cx="1620781" cy="1872032"/>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F915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1" name="Google Shape;291;p73"/>
          <p:cNvSpPr/>
          <p:nvPr/>
        </p:nvSpPr>
        <p:spPr>
          <a:xfrm>
            <a:off x="4435445" y="4045010"/>
            <a:ext cx="1620781" cy="1872032"/>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F915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2" name="Google Shape;292;p73"/>
          <p:cNvSpPr/>
          <p:nvPr/>
        </p:nvSpPr>
        <p:spPr>
          <a:xfrm>
            <a:off x="6122366" y="4045010"/>
            <a:ext cx="1620781" cy="1872032"/>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73397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3" name="Google Shape;293;p73"/>
          <p:cNvSpPr/>
          <p:nvPr/>
        </p:nvSpPr>
        <p:spPr>
          <a:xfrm>
            <a:off x="579171" y="2592667"/>
            <a:ext cx="624881" cy="721750"/>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722F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4" name="Google Shape;294;p73"/>
          <p:cNvSpPr/>
          <p:nvPr/>
        </p:nvSpPr>
        <p:spPr>
          <a:xfrm>
            <a:off x="557624" y="4684987"/>
            <a:ext cx="624881" cy="721750"/>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F915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5" name="Google Shape;295;p73"/>
          <p:cNvSpPr/>
          <p:nvPr/>
        </p:nvSpPr>
        <p:spPr>
          <a:xfrm>
            <a:off x="10956364" y="2592516"/>
            <a:ext cx="624881" cy="721750"/>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F91587"/>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6" name="Google Shape;296;p73"/>
          <p:cNvSpPr/>
          <p:nvPr/>
        </p:nvSpPr>
        <p:spPr>
          <a:xfrm>
            <a:off x="10973969" y="4653608"/>
            <a:ext cx="624881" cy="721750"/>
          </a:xfrm>
          <a:custGeom>
            <a:avLst/>
            <a:gdLst/>
            <a:ahLst/>
            <a:cxnLst/>
            <a:rect l="l" t="t" r="r" b="b"/>
            <a:pathLst>
              <a:path w="13312" h="15376" extrusionOk="0">
                <a:moveTo>
                  <a:pt x="13311" y="11531"/>
                </a:moveTo>
                <a:lnTo>
                  <a:pt x="6656" y="15375"/>
                </a:lnTo>
                <a:lnTo>
                  <a:pt x="0" y="11531"/>
                </a:lnTo>
                <a:lnTo>
                  <a:pt x="0" y="3844"/>
                </a:lnTo>
                <a:lnTo>
                  <a:pt x="6656" y="0"/>
                </a:lnTo>
                <a:lnTo>
                  <a:pt x="13311" y="3844"/>
                </a:lnTo>
                <a:lnTo>
                  <a:pt x="13311" y="11531"/>
                </a:lnTo>
              </a:path>
            </a:pathLst>
          </a:custGeom>
          <a:solidFill>
            <a:srgbClr val="722F79"/>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297" name="Google Shape;297;p73"/>
          <p:cNvSpPr txBox="1"/>
          <p:nvPr/>
        </p:nvSpPr>
        <p:spPr>
          <a:xfrm>
            <a:off x="1377594" y="1949260"/>
            <a:ext cx="3256783"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rgbClr val="445469"/>
                </a:solidFill>
                <a:latin typeface="Lato"/>
                <a:ea typeface="Lato"/>
                <a:cs typeface="Lato"/>
                <a:sym typeface="Lato"/>
              </a:rPr>
              <a:t>IDENTIFICAR Y PROMOVER</a:t>
            </a:r>
            <a:endParaRPr sz="1400" b="0" i="0" u="none" strike="noStrike" cap="none">
              <a:solidFill>
                <a:srgbClr val="000000"/>
              </a:solidFill>
              <a:latin typeface="Arial"/>
              <a:ea typeface="Arial"/>
              <a:cs typeface="Arial"/>
              <a:sym typeface="Arial"/>
            </a:endParaRPr>
          </a:p>
        </p:txBody>
      </p:sp>
      <p:sp>
        <p:nvSpPr>
          <p:cNvPr id="298" name="Google Shape;298;p73"/>
          <p:cNvSpPr txBox="1"/>
          <p:nvPr/>
        </p:nvSpPr>
        <p:spPr>
          <a:xfrm>
            <a:off x="1401413" y="2302291"/>
            <a:ext cx="2967892"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s-PE" sz="1600" b="0" i="0" u="none" strike="noStrike" cap="none">
                <a:solidFill>
                  <a:schemeClr val="dk1"/>
                </a:solidFill>
                <a:latin typeface="Calibri"/>
                <a:ea typeface="Calibri"/>
                <a:cs typeface="Calibri"/>
                <a:sym typeface="Calibri"/>
              </a:rPr>
              <a:t>el desarrollo de proyectos de innovación educativa de IIEE públicas de Educación Básica que aporten con soluciones innovadoras al cierre de brechas y la mejora del servicio educativo.</a:t>
            </a:r>
            <a:endParaRPr sz="1600" b="0" i="0" u="none" strike="noStrike" cap="none">
              <a:solidFill>
                <a:schemeClr val="dk1"/>
              </a:solidFill>
              <a:latin typeface="Calibri"/>
              <a:ea typeface="Calibri"/>
              <a:cs typeface="Calibri"/>
              <a:sym typeface="Calibri"/>
            </a:endParaRPr>
          </a:p>
        </p:txBody>
      </p:sp>
      <p:sp>
        <p:nvSpPr>
          <p:cNvPr id="299" name="Google Shape;299;p73"/>
          <p:cNvSpPr txBox="1"/>
          <p:nvPr/>
        </p:nvSpPr>
        <p:spPr>
          <a:xfrm>
            <a:off x="1260361" y="4216795"/>
            <a:ext cx="330442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rgbClr val="445469"/>
                </a:solidFill>
                <a:latin typeface="Lato"/>
                <a:ea typeface="Lato"/>
                <a:cs typeface="Lato"/>
                <a:sym typeface="Lato"/>
              </a:rPr>
              <a:t>RECONOCER Y DIFUNDIR</a:t>
            </a:r>
            <a:endParaRPr sz="1400" b="0" i="0" u="none" strike="noStrike" cap="none">
              <a:solidFill>
                <a:srgbClr val="000000"/>
              </a:solidFill>
              <a:latin typeface="Arial"/>
              <a:ea typeface="Arial"/>
              <a:cs typeface="Arial"/>
              <a:sym typeface="Arial"/>
            </a:endParaRPr>
          </a:p>
        </p:txBody>
      </p:sp>
      <p:sp>
        <p:nvSpPr>
          <p:cNvPr id="300" name="Google Shape;300;p73"/>
          <p:cNvSpPr txBox="1"/>
          <p:nvPr/>
        </p:nvSpPr>
        <p:spPr>
          <a:xfrm>
            <a:off x="1245490" y="4556985"/>
            <a:ext cx="3171300" cy="156990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PE" sz="1600" b="0" i="0" u="none" strike="noStrike" cap="none">
                <a:solidFill>
                  <a:schemeClr val="dk1"/>
                </a:solidFill>
                <a:latin typeface="Calibri"/>
                <a:ea typeface="Calibri"/>
                <a:cs typeface="Calibri"/>
                <a:sym typeface="Calibri"/>
              </a:rPr>
              <a:t>a los docentes y personal directivo (directores y subdirectores) de las IIEE de Educación Básica en el proceso de implementación del financiamiento de los proyectos de innovación educativa.</a:t>
            </a:r>
            <a:endParaRPr sz="1400" b="0" i="0" u="none" strike="noStrike" cap="none">
              <a:solidFill>
                <a:srgbClr val="000000"/>
              </a:solidFill>
              <a:latin typeface="Arial"/>
              <a:ea typeface="Arial"/>
              <a:cs typeface="Arial"/>
              <a:sym typeface="Arial"/>
            </a:endParaRPr>
          </a:p>
        </p:txBody>
      </p:sp>
      <p:sp>
        <p:nvSpPr>
          <p:cNvPr id="301" name="Google Shape;301;p73"/>
          <p:cNvSpPr txBox="1"/>
          <p:nvPr/>
        </p:nvSpPr>
        <p:spPr>
          <a:xfrm>
            <a:off x="8001500" y="1900088"/>
            <a:ext cx="22647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s-PE" sz="1800" b="1" i="0" u="none" strike="noStrike" cap="none">
                <a:solidFill>
                  <a:srgbClr val="445469"/>
                </a:solidFill>
                <a:latin typeface="Lato"/>
                <a:ea typeface="Lato"/>
                <a:cs typeface="Lato"/>
                <a:sym typeface="Lato"/>
              </a:rPr>
              <a:t>FORTALECER</a:t>
            </a:r>
            <a:endParaRPr sz="1400" b="0" i="0" u="none" strike="noStrike" cap="none">
              <a:solidFill>
                <a:srgbClr val="000000"/>
              </a:solidFill>
              <a:latin typeface="Arial"/>
              <a:ea typeface="Arial"/>
              <a:cs typeface="Arial"/>
              <a:sym typeface="Arial"/>
            </a:endParaRPr>
          </a:p>
        </p:txBody>
      </p:sp>
      <p:sp>
        <p:nvSpPr>
          <p:cNvPr id="302" name="Google Shape;302;p73"/>
          <p:cNvSpPr txBox="1"/>
          <p:nvPr/>
        </p:nvSpPr>
        <p:spPr>
          <a:xfrm>
            <a:off x="8001500" y="2202500"/>
            <a:ext cx="2967900" cy="170812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PE" sz="1500" b="0" i="0" u="none" strike="noStrike" cap="none">
                <a:solidFill>
                  <a:schemeClr val="dk1"/>
                </a:solidFill>
                <a:latin typeface="Calibri"/>
                <a:ea typeface="Calibri"/>
                <a:cs typeface="Calibri"/>
                <a:sym typeface="Calibri"/>
              </a:rPr>
              <a:t>las competencias de los docentes y personal directivo (directores y subdirectores) según el MBDD y MBDDI de las IIEE ganadoras para generar condiciones que permitan una implementación efectiva de los Proyectos de Innovación Educativa.</a:t>
            </a:r>
            <a:endParaRPr sz="1500" b="0" i="0" u="none" strike="noStrike" cap="none">
              <a:solidFill>
                <a:srgbClr val="000000"/>
              </a:solidFill>
              <a:latin typeface="Arial"/>
              <a:ea typeface="Arial"/>
              <a:cs typeface="Arial"/>
              <a:sym typeface="Arial"/>
            </a:endParaRPr>
          </a:p>
        </p:txBody>
      </p:sp>
      <p:sp>
        <p:nvSpPr>
          <p:cNvPr id="303" name="Google Shape;303;p73"/>
          <p:cNvSpPr txBox="1"/>
          <p:nvPr/>
        </p:nvSpPr>
        <p:spPr>
          <a:xfrm>
            <a:off x="8001500" y="4220723"/>
            <a:ext cx="1309974" cy="338554"/>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600"/>
              <a:buFont typeface="Arial"/>
              <a:buNone/>
            </a:pPr>
            <a:r>
              <a:rPr lang="es-PE" sz="1600" b="1" i="0" u="none" strike="noStrike" cap="none">
                <a:solidFill>
                  <a:srgbClr val="445469"/>
                </a:solidFill>
                <a:latin typeface="Lato"/>
                <a:ea typeface="Lato"/>
                <a:cs typeface="Lato"/>
                <a:sym typeface="Lato"/>
              </a:rPr>
              <a:t>FINANCIAR</a:t>
            </a:r>
            <a:endParaRPr sz="1400" b="0" i="0" u="none" strike="noStrike" cap="none">
              <a:solidFill>
                <a:srgbClr val="000000"/>
              </a:solidFill>
              <a:latin typeface="Arial"/>
              <a:ea typeface="Arial"/>
              <a:cs typeface="Arial"/>
              <a:sym typeface="Arial"/>
            </a:endParaRPr>
          </a:p>
        </p:txBody>
      </p:sp>
      <p:sp>
        <p:nvSpPr>
          <p:cNvPr id="304" name="Google Shape;304;p73"/>
          <p:cNvSpPr txBox="1"/>
          <p:nvPr/>
        </p:nvSpPr>
        <p:spPr>
          <a:xfrm>
            <a:off x="8039139" y="4556985"/>
            <a:ext cx="2786700" cy="1323399"/>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000000"/>
              </a:buClr>
              <a:buSzPts val="1600"/>
              <a:buFont typeface="Arial"/>
              <a:buNone/>
            </a:pPr>
            <a:r>
              <a:rPr lang="es-PE" sz="1600" b="0" i="0" u="none" strike="noStrike" cap="none">
                <a:solidFill>
                  <a:schemeClr val="dk1"/>
                </a:solidFill>
                <a:latin typeface="Calibri"/>
                <a:ea typeface="Calibri"/>
                <a:cs typeface="Calibri"/>
                <a:sym typeface="Calibri"/>
              </a:rPr>
              <a:t>a través de subvenciones directas la implementación de los proyectos de innovación educativa ganadores del IV concurso 2022.</a:t>
            </a:r>
            <a:endParaRPr sz="1400" b="0" i="0" u="none" strike="noStrike" cap="none">
              <a:solidFill>
                <a:srgbClr val="000000"/>
              </a:solidFill>
              <a:latin typeface="Arial"/>
              <a:ea typeface="Arial"/>
              <a:cs typeface="Arial"/>
              <a:sym typeface="Arial"/>
            </a:endParaRPr>
          </a:p>
        </p:txBody>
      </p:sp>
      <p:grpSp>
        <p:nvGrpSpPr>
          <p:cNvPr id="305" name="Google Shape;305;p73"/>
          <p:cNvGrpSpPr/>
          <p:nvPr/>
        </p:nvGrpSpPr>
        <p:grpSpPr>
          <a:xfrm>
            <a:off x="863333" y="1802445"/>
            <a:ext cx="4364897" cy="802922"/>
            <a:chOff x="2918048" y="2893664"/>
            <a:chExt cx="7406194" cy="1783806"/>
          </a:xfrm>
        </p:grpSpPr>
        <p:cxnSp>
          <p:nvCxnSpPr>
            <p:cNvPr id="306" name="Google Shape;306;p73"/>
            <p:cNvCxnSpPr/>
            <p:nvPr/>
          </p:nvCxnSpPr>
          <p:spPr>
            <a:xfrm rot="10800000">
              <a:off x="2918048" y="2924341"/>
              <a:ext cx="7406194" cy="0"/>
            </a:xfrm>
            <a:prstGeom prst="straightConnector1">
              <a:avLst/>
            </a:prstGeom>
            <a:noFill/>
            <a:ln w="19050" cap="flat" cmpd="sng">
              <a:solidFill>
                <a:srgbClr val="7F7F7F"/>
              </a:solidFill>
              <a:prstDash val="dash"/>
              <a:round/>
              <a:headEnd type="none" w="sm" len="sm"/>
              <a:tailEnd type="none" w="sm" len="sm"/>
            </a:ln>
          </p:spPr>
        </p:cxnSp>
        <p:cxnSp>
          <p:nvCxnSpPr>
            <p:cNvPr id="307" name="Google Shape;307;p73"/>
            <p:cNvCxnSpPr/>
            <p:nvPr/>
          </p:nvCxnSpPr>
          <p:spPr>
            <a:xfrm rot="10800000">
              <a:off x="2944955" y="2920293"/>
              <a:ext cx="0" cy="1757177"/>
            </a:xfrm>
            <a:prstGeom prst="straightConnector1">
              <a:avLst/>
            </a:prstGeom>
            <a:noFill/>
            <a:ln w="19050" cap="flat" cmpd="sng">
              <a:solidFill>
                <a:srgbClr val="7F7F7F"/>
              </a:solidFill>
              <a:prstDash val="dash"/>
              <a:round/>
              <a:headEnd type="none" w="sm" len="sm"/>
              <a:tailEnd type="none" w="sm" len="sm"/>
            </a:ln>
          </p:spPr>
        </p:cxnSp>
        <p:cxnSp>
          <p:nvCxnSpPr>
            <p:cNvPr id="308" name="Google Shape;308;p73"/>
            <p:cNvCxnSpPr/>
            <p:nvPr/>
          </p:nvCxnSpPr>
          <p:spPr>
            <a:xfrm rot="10800000">
              <a:off x="10310960" y="2893664"/>
              <a:ext cx="0" cy="599084"/>
            </a:xfrm>
            <a:prstGeom prst="straightConnector1">
              <a:avLst/>
            </a:prstGeom>
            <a:noFill/>
            <a:ln w="19050" cap="flat" cmpd="sng">
              <a:solidFill>
                <a:srgbClr val="7F7F7F"/>
              </a:solidFill>
              <a:prstDash val="dash"/>
              <a:round/>
              <a:headEnd type="none" w="sm" len="sm"/>
              <a:tailEnd type="none" w="sm" len="sm"/>
            </a:ln>
          </p:spPr>
        </p:cxnSp>
      </p:grpSp>
      <p:grpSp>
        <p:nvGrpSpPr>
          <p:cNvPr id="309" name="Google Shape;309;p73"/>
          <p:cNvGrpSpPr/>
          <p:nvPr/>
        </p:nvGrpSpPr>
        <p:grpSpPr>
          <a:xfrm flipH="1">
            <a:off x="6901357" y="1814431"/>
            <a:ext cx="4370331" cy="790936"/>
            <a:chOff x="2918048" y="2924341"/>
            <a:chExt cx="7406194" cy="1757177"/>
          </a:xfrm>
        </p:grpSpPr>
        <p:cxnSp>
          <p:nvCxnSpPr>
            <p:cNvPr id="310" name="Google Shape;310;p73"/>
            <p:cNvCxnSpPr/>
            <p:nvPr/>
          </p:nvCxnSpPr>
          <p:spPr>
            <a:xfrm rot="10800000">
              <a:off x="2918048" y="2924341"/>
              <a:ext cx="7406194" cy="0"/>
            </a:xfrm>
            <a:prstGeom prst="straightConnector1">
              <a:avLst/>
            </a:prstGeom>
            <a:noFill/>
            <a:ln w="19050" cap="flat" cmpd="sng">
              <a:solidFill>
                <a:srgbClr val="7F7F7F"/>
              </a:solidFill>
              <a:prstDash val="dash"/>
              <a:round/>
              <a:headEnd type="none" w="sm" len="sm"/>
              <a:tailEnd type="none" w="sm" len="sm"/>
            </a:ln>
          </p:spPr>
        </p:cxnSp>
        <p:cxnSp>
          <p:nvCxnSpPr>
            <p:cNvPr id="311" name="Google Shape;311;p73"/>
            <p:cNvCxnSpPr/>
            <p:nvPr/>
          </p:nvCxnSpPr>
          <p:spPr>
            <a:xfrm rot="10800000">
              <a:off x="2918048" y="2924341"/>
              <a:ext cx="0" cy="1757177"/>
            </a:xfrm>
            <a:prstGeom prst="straightConnector1">
              <a:avLst/>
            </a:prstGeom>
            <a:noFill/>
            <a:ln w="19050" cap="flat" cmpd="sng">
              <a:solidFill>
                <a:srgbClr val="7F7F7F"/>
              </a:solidFill>
              <a:prstDash val="dash"/>
              <a:round/>
              <a:headEnd type="none" w="sm" len="sm"/>
              <a:tailEnd type="none" w="sm" len="sm"/>
            </a:ln>
          </p:spPr>
        </p:cxnSp>
        <p:cxnSp>
          <p:nvCxnSpPr>
            <p:cNvPr id="312" name="Google Shape;312;p73"/>
            <p:cNvCxnSpPr/>
            <p:nvPr/>
          </p:nvCxnSpPr>
          <p:spPr>
            <a:xfrm rot="10800000">
              <a:off x="10324242" y="2924341"/>
              <a:ext cx="0" cy="599083"/>
            </a:xfrm>
            <a:prstGeom prst="straightConnector1">
              <a:avLst/>
            </a:prstGeom>
            <a:noFill/>
            <a:ln w="19050" cap="flat" cmpd="sng">
              <a:solidFill>
                <a:srgbClr val="7F7F7F"/>
              </a:solidFill>
              <a:prstDash val="dash"/>
              <a:round/>
              <a:headEnd type="none" w="sm" len="sm"/>
              <a:tailEnd type="none" w="sm" len="sm"/>
            </a:ln>
          </p:spPr>
        </p:cxnSp>
      </p:grpSp>
      <p:grpSp>
        <p:nvGrpSpPr>
          <p:cNvPr id="313" name="Google Shape;313;p73"/>
          <p:cNvGrpSpPr/>
          <p:nvPr/>
        </p:nvGrpSpPr>
        <p:grpSpPr>
          <a:xfrm rot="10800000" flipH="1">
            <a:off x="883818" y="5420886"/>
            <a:ext cx="4364217" cy="810161"/>
            <a:chOff x="2918048" y="2916919"/>
            <a:chExt cx="7406194" cy="1550438"/>
          </a:xfrm>
        </p:grpSpPr>
        <p:cxnSp>
          <p:nvCxnSpPr>
            <p:cNvPr id="314" name="Google Shape;314;p73"/>
            <p:cNvCxnSpPr/>
            <p:nvPr/>
          </p:nvCxnSpPr>
          <p:spPr>
            <a:xfrm rot="10800000">
              <a:off x="2918048" y="2924341"/>
              <a:ext cx="7406194" cy="0"/>
            </a:xfrm>
            <a:prstGeom prst="straightConnector1">
              <a:avLst/>
            </a:prstGeom>
            <a:noFill/>
            <a:ln w="19050" cap="flat" cmpd="sng">
              <a:solidFill>
                <a:srgbClr val="7F7F7F"/>
              </a:solidFill>
              <a:prstDash val="dash"/>
              <a:round/>
              <a:headEnd type="none" w="sm" len="sm"/>
              <a:tailEnd type="none" w="sm" len="sm"/>
            </a:ln>
          </p:spPr>
        </p:cxnSp>
        <p:cxnSp>
          <p:nvCxnSpPr>
            <p:cNvPr id="315" name="Google Shape;315;p73"/>
            <p:cNvCxnSpPr/>
            <p:nvPr/>
          </p:nvCxnSpPr>
          <p:spPr>
            <a:xfrm rot="10800000" flipH="1">
              <a:off x="2935369" y="2916919"/>
              <a:ext cx="4887" cy="1550438"/>
            </a:xfrm>
            <a:prstGeom prst="straightConnector1">
              <a:avLst/>
            </a:prstGeom>
            <a:noFill/>
            <a:ln w="19050" cap="flat" cmpd="sng">
              <a:solidFill>
                <a:srgbClr val="7F7F7F"/>
              </a:solidFill>
              <a:prstDash val="dash"/>
              <a:round/>
              <a:headEnd type="none" w="sm" len="sm"/>
              <a:tailEnd type="none" w="sm" len="sm"/>
            </a:ln>
          </p:spPr>
        </p:cxnSp>
        <p:cxnSp>
          <p:nvCxnSpPr>
            <p:cNvPr id="316" name="Google Shape;316;p73"/>
            <p:cNvCxnSpPr/>
            <p:nvPr/>
          </p:nvCxnSpPr>
          <p:spPr>
            <a:xfrm rot="10800000">
              <a:off x="10324242" y="2924341"/>
              <a:ext cx="0" cy="599083"/>
            </a:xfrm>
            <a:prstGeom prst="straightConnector1">
              <a:avLst/>
            </a:prstGeom>
            <a:noFill/>
            <a:ln w="19050" cap="flat" cmpd="sng">
              <a:solidFill>
                <a:srgbClr val="7F7F7F"/>
              </a:solidFill>
              <a:prstDash val="dash"/>
              <a:round/>
              <a:headEnd type="none" w="sm" len="sm"/>
              <a:tailEnd type="none" w="sm" len="sm"/>
            </a:ln>
          </p:spPr>
        </p:cxnSp>
      </p:grpSp>
      <p:grpSp>
        <p:nvGrpSpPr>
          <p:cNvPr id="317" name="Google Shape;317;p73"/>
          <p:cNvGrpSpPr/>
          <p:nvPr/>
        </p:nvGrpSpPr>
        <p:grpSpPr>
          <a:xfrm rot="10800000">
            <a:off x="6775600" y="5375358"/>
            <a:ext cx="4370330" cy="810161"/>
            <a:chOff x="2913160" y="2924341"/>
            <a:chExt cx="7411082" cy="1550438"/>
          </a:xfrm>
        </p:grpSpPr>
        <p:cxnSp>
          <p:nvCxnSpPr>
            <p:cNvPr id="318" name="Google Shape;318;p73"/>
            <p:cNvCxnSpPr/>
            <p:nvPr/>
          </p:nvCxnSpPr>
          <p:spPr>
            <a:xfrm rot="10800000">
              <a:off x="2918048" y="2924341"/>
              <a:ext cx="7406194" cy="0"/>
            </a:xfrm>
            <a:prstGeom prst="straightConnector1">
              <a:avLst/>
            </a:prstGeom>
            <a:noFill/>
            <a:ln w="19050" cap="flat" cmpd="sng">
              <a:solidFill>
                <a:srgbClr val="7F7F7F"/>
              </a:solidFill>
              <a:prstDash val="dash"/>
              <a:round/>
              <a:headEnd type="none" w="sm" len="sm"/>
              <a:tailEnd type="none" w="sm" len="sm"/>
            </a:ln>
          </p:spPr>
        </p:cxnSp>
        <p:cxnSp>
          <p:nvCxnSpPr>
            <p:cNvPr id="319" name="Google Shape;319;p73"/>
            <p:cNvCxnSpPr/>
            <p:nvPr/>
          </p:nvCxnSpPr>
          <p:spPr>
            <a:xfrm rot="10800000" flipH="1">
              <a:off x="2913160" y="2924341"/>
              <a:ext cx="4888" cy="1550438"/>
            </a:xfrm>
            <a:prstGeom prst="straightConnector1">
              <a:avLst/>
            </a:prstGeom>
            <a:noFill/>
            <a:ln w="19050" cap="flat" cmpd="sng">
              <a:solidFill>
                <a:srgbClr val="7F7F7F"/>
              </a:solidFill>
              <a:prstDash val="dash"/>
              <a:round/>
              <a:headEnd type="none" w="sm" len="sm"/>
              <a:tailEnd type="none" w="sm" len="sm"/>
            </a:ln>
          </p:spPr>
        </p:cxnSp>
        <p:cxnSp>
          <p:nvCxnSpPr>
            <p:cNvPr id="320" name="Google Shape;320;p73"/>
            <p:cNvCxnSpPr/>
            <p:nvPr/>
          </p:nvCxnSpPr>
          <p:spPr>
            <a:xfrm rot="10800000">
              <a:off x="10324242" y="2924341"/>
              <a:ext cx="0" cy="599083"/>
            </a:xfrm>
            <a:prstGeom prst="straightConnector1">
              <a:avLst/>
            </a:prstGeom>
            <a:noFill/>
            <a:ln w="19050" cap="flat" cmpd="sng">
              <a:solidFill>
                <a:srgbClr val="7F7F7F"/>
              </a:solidFill>
              <a:prstDash val="dash"/>
              <a:round/>
              <a:headEnd type="none" w="sm" len="sm"/>
              <a:tailEnd type="none" w="sm" len="sm"/>
            </a:ln>
          </p:spPr>
        </p:cxnSp>
      </p:grpSp>
      <p:sp>
        <p:nvSpPr>
          <p:cNvPr id="321" name="Google Shape;321;p73"/>
          <p:cNvSpPr txBox="1"/>
          <p:nvPr/>
        </p:nvSpPr>
        <p:spPr>
          <a:xfrm>
            <a:off x="4791820" y="2332291"/>
            <a:ext cx="857164" cy="124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472"/>
              <a:buFont typeface="Arial"/>
              <a:buNone/>
            </a:pPr>
            <a:r>
              <a:rPr lang="es-PE" sz="7472" b="1" i="0" u="none" strike="noStrike" cap="none">
                <a:solidFill>
                  <a:srgbClr val="FFFFFF"/>
                </a:solidFill>
                <a:latin typeface="Lato"/>
                <a:ea typeface="Lato"/>
                <a:cs typeface="Lato"/>
                <a:sym typeface="Lato"/>
              </a:rPr>
              <a:t>I</a:t>
            </a:r>
            <a:endParaRPr sz="1400" b="0" i="0" u="none" strike="noStrike" cap="none">
              <a:solidFill>
                <a:srgbClr val="000000"/>
              </a:solidFill>
              <a:latin typeface="Arial"/>
              <a:ea typeface="Arial"/>
              <a:cs typeface="Arial"/>
              <a:sym typeface="Arial"/>
            </a:endParaRPr>
          </a:p>
        </p:txBody>
      </p:sp>
      <p:sp>
        <p:nvSpPr>
          <p:cNvPr id="322" name="Google Shape;322;p73"/>
          <p:cNvSpPr txBox="1"/>
          <p:nvPr/>
        </p:nvSpPr>
        <p:spPr>
          <a:xfrm>
            <a:off x="6324268" y="2365270"/>
            <a:ext cx="1156685" cy="124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472"/>
              <a:buFont typeface="Arial"/>
              <a:buNone/>
            </a:pPr>
            <a:r>
              <a:rPr lang="es-PE" sz="7472" b="1" i="0" u="none" strike="noStrike" cap="none">
                <a:solidFill>
                  <a:srgbClr val="FFFFFF"/>
                </a:solidFill>
                <a:latin typeface="Lato"/>
                <a:ea typeface="Lato"/>
                <a:cs typeface="Lato"/>
                <a:sym typeface="Lato"/>
              </a:rPr>
              <a:t>F</a:t>
            </a:r>
            <a:endParaRPr sz="1400" b="0" i="0" u="none" strike="noStrike" cap="none">
              <a:solidFill>
                <a:srgbClr val="000000"/>
              </a:solidFill>
              <a:latin typeface="Arial"/>
              <a:ea typeface="Arial"/>
              <a:cs typeface="Arial"/>
              <a:sym typeface="Arial"/>
            </a:endParaRPr>
          </a:p>
        </p:txBody>
      </p:sp>
      <p:sp>
        <p:nvSpPr>
          <p:cNvPr id="323" name="Google Shape;323;p73"/>
          <p:cNvSpPr txBox="1"/>
          <p:nvPr/>
        </p:nvSpPr>
        <p:spPr>
          <a:xfrm>
            <a:off x="4821374" y="4315861"/>
            <a:ext cx="857164" cy="124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472"/>
              <a:buFont typeface="Arial"/>
              <a:buNone/>
            </a:pPr>
            <a:r>
              <a:rPr lang="es-PE" sz="7472" b="1" i="0" u="none" strike="noStrike" cap="none">
                <a:solidFill>
                  <a:srgbClr val="FFFFFF"/>
                </a:solidFill>
                <a:latin typeface="Lato"/>
                <a:ea typeface="Lato"/>
                <a:cs typeface="Lato"/>
                <a:sym typeface="Lato"/>
              </a:rPr>
              <a:t>R</a:t>
            </a:r>
            <a:endParaRPr sz="1400" b="0" i="0" u="none" strike="noStrike" cap="none">
              <a:solidFill>
                <a:srgbClr val="000000"/>
              </a:solidFill>
              <a:latin typeface="Arial"/>
              <a:ea typeface="Arial"/>
              <a:cs typeface="Arial"/>
              <a:sym typeface="Arial"/>
            </a:endParaRPr>
          </a:p>
        </p:txBody>
      </p:sp>
      <p:sp>
        <p:nvSpPr>
          <p:cNvPr id="324" name="Google Shape;324;p73"/>
          <p:cNvSpPr txBox="1"/>
          <p:nvPr/>
        </p:nvSpPr>
        <p:spPr>
          <a:xfrm>
            <a:off x="6481313" y="4314897"/>
            <a:ext cx="857164" cy="1242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7472"/>
              <a:buFont typeface="Arial"/>
              <a:buNone/>
            </a:pPr>
            <a:r>
              <a:rPr lang="es-PE" sz="7472" b="1" i="0" u="none" strike="noStrike" cap="none">
                <a:solidFill>
                  <a:srgbClr val="FFFFFF"/>
                </a:solidFill>
                <a:latin typeface="Lato"/>
                <a:ea typeface="Lato"/>
                <a:cs typeface="Lato"/>
                <a:sym typeface="Lato"/>
              </a:rPr>
              <a:t>F</a:t>
            </a:r>
            <a:endParaRPr sz="1400" b="0" i="0" u="none" strike="noStrike" cap="none">
              <a:solidFill>
                <a:srgbClr val="000000"/>
              </a:solidFill>
              <a:latin typeface="Arial"/>
              <a:ea typeface="Arial"/>
              <a:cs typeface="Arial"/>
              <a:sym typeface="Arial"/>
            </a:endParaRPr>
          </a:p>
        </p:txBody>
      </p:sp>
      <p:sp>
        <p:nvSpPr>
          <p:cNvPr id="325" name="Google Shape;325;p73"/>
          <p:cNvSpPr/>
          <p:nvPr/>
        </p:nvSpPr>
        <p:spPr>
          <a:xfrm>
            <a:off x="690834" y="4938379"/>
            <a:ext cx="421445" cy="280326"/>
          </a:xfrm>
          <a:custGeom>
            <a:avLst/>
            <a:gdLst/>
            <a:ahLst/>
            <a:cxnLst/>
            <a:rect l="l" t="t" r="r" b="b"/>
            <a:pathLst>
              <a:path w="87" h="58" extrusionOk="0">
                <a:moveTo>
                  <a:pt x="86" y="15"/>
                </a:moveTo>
                <a:cubicBezTo>
                  <a:pt x="44" y="29"/>
                  <a:pt x="44" y="29"/>
                  <a:pt x="44" y="29"/>
                </a:cubicBezTo>
                <a:cubicBezTo>
                  <a:pt x="44" y="29"/>
                  <a:pt x="44" y="29"/>
                  <a:pt x="43" y="29"/>
                </a:cubicBezTo>
                <a:cubicBezTo>
                  <a:pt x="43" y="29"/>
                  <a:pt x="43" y="29"/>
                  <a:pt x="43" y="29"/>
                </a:cubicBezTo>
                <a:cubicBezTo>
                  <a:pt x="18" y="21"/>
                  <a:pt x="18" y="21"/>
                  <a:pt x="18" y="21"/>
                </a:cubicBezTo>
                <a:cubicBezTo>
                  <a:pt x="16" y="23"/>
                  <a:pt x="15" y="27"/>
                  <a:pt x="14" y="32"/>
                </a:cubicBezTo>
                <a:cubicBezTo>
                  <a:pt x="16" y="33"/>
                  <a:pt x="17" y="34"/>
                  <a:pt x="17" y="36"/>
                </a:cubicBezTo>
                <a:cubicBezTo>
                  <a:pt x="17" y="38"/>
                  <a:pt x="16" y="39"/>
                  <a:pt x="15" y="40"/>
                </a:cubicBezTo>
                <a:cubicBezTo>
                  <a:pt x="17" y="56"/>
                  <a:pt x="17" y="56"/>
                  <a:pt x="17" y="56"/>
                </a:cubicBezTo>
                <a:cubicBezTo>
                  <a:pt x="17" y="57"/>
                  <a:pt x="17" y="57"/>
                  <a:pt x="16" y="57"/>
                </a:cubicBezTo>
                <a:cubicBezTo>
                  <a:pt x="16" y="58"/>
                  <a:pt x="16" y="58"/>
                  <a:pt x="16" y="58"/>
                </a:cubicBezTo>
                <a:cubicBezTo>
                  <a:pt x="8" y="58"/>
                  <a:pt x="8" y="58"/>
                  <a:pt x="8" y="58"/>
                </a:cubicBezTo>
                <a:cubicBezTo>
                  <a:pt x="8" y="58"/>
                  <a:pt x="8" y="58"/>
                  <a:pt x="7" y="57"/>
                </a:cubicBezTo>
                <a:cubicBezTo>
                  <a:pt x="7" y="57"/>
                  <a:pt x="7" y="57"/>
                  <a:pt x="7" y="56"/>
                </a:cubicBezTo>
                <a:cubicBezTo>
                  <a:pt x="9" y="40"/>
                  <a:pt x="9" y="40"/>
                  <a:pt x="9" y="40"/>
                </a:cubicBezTo>
                <a:cubicBezTo>
                  <a:pt x="8" y="39"/>
                  <a:pt x="7" y="38"/>
                  <a:pt x="7" y="36"/>
                </a:cubicBezTo>
                <a:cubicBezTo>
                  <a:pt x="7" y="34"/>
                  <a:pt x="8" y="33"/>
                  <a:pt x="10" y="32"/>
                </a:cubicBezTo>
                <a:cubicBezTo>
                  <a:pt x="10" y="27"/>
                  <a:pt x="11" y="23"/>
                  <a:pt x="13" y="19"/>
                </a:cubicBezTo>
                <a:cubicBezTo>
                  <a:pt x="1" y="15"/>
                  <a:pt x="1" y="15"/>
                  <a:pt x="1" y="15"/>
                </a:cubicBezTo>
                <a:cubicBezTo>
                  <a:pt x="0" y="15"/>
                  <a:pt x="0" y="15"/>
                  <a:pt x="0" y="14"/>
                </a:cubicBezTo>
                <a:cubicBezTo>
                  <a:pt x="0" y="14"/>
                  <a:pt x="0" y="13"/>
                  <a:pt x="1" y="13"/>
                </a:cubicBezTo>
                <a:cubicBezTo>
                  <a:pt x="43" y="0"/>
                  <a:pt x="43" y="0"/>
                  <a:pt x="43" y="0"/>
                </a:cubicBezTo>
                <a:cubicBezTo>
                  <a:pt x="43" y="0"/>
                  <a:pt x="43" y="0"/>
                  <a:pt x="43" y="0"/>
                </a:cubicBezTo>
                <a:cubicBezTo>
                  <a:pt x="44" y="0"/>
                  <a:pt x="44" y="0"/>
                  <a:pt x="44" y="0"/>
                </a:cubicBezTo>
                <a:cubicBezTo>
                  <a:pt x="86" y="13"/>
                  <a:pt x="86" y="13"/>
                  <a:pt x="86" y="13"/>
                </a:cubicBezTo>
                <a:cubicBezTo>
                  <a:pt x="87" y="13"/>
                  <a:pt x="87" y="14"/>
                  <a:pt x="87" y="14"/>
                </a:cubicBezTo>
                <a:cubicBezTo>
                  <a:pt x="87" y="15"/>
                  <a:pt x="87" y="15"/>
                  <a:pt x="86" y="15"/>
                </a:cubicBezTo>
                <a:close/>
                <a:moveTo>
                  <a:pt x="68" y="38"/>
                </a:moveTo>
                <a:cubicBezTo>
                  <a:pt x="68" y="44"/>
                  <a:pt x="57" y="48"/>
                  <a:pt x="43" y="48"/>
                </a:cubicBezTo>
                <a:cubicBezTo>
                  <a:pt x="30" y="48"/>
                  <a:pt x="19" y="44"/>
                  <a:pt x="19" y="38"/>
                </a:cubicBezTo>
                <a:cubicBezTo>
                  <a:pt x="20" y="26"/>
                  <a:pt x="20" y="26"/>
                  <a:pt x="20" y="26"/>
                </a:cubicBezTo>
                <a:cubicBezTo>
                  <a:pt x="42" y="33"/>
                  <a:pt x="42" y="33"/>
                  <a:pt x="42" y="33"/>
                </a:cubicBezTo>
                <a:cubicBezTo>
                  <a:pt x="42" y="33"/>
                  <a:pt x="43" y="34"/>
                  <a:pt x="43" y="34"/>
                </a:cubicBezTo>
                <a:cubicBezTo>
                  <a:pt x="44" y="34"/>
                  <a:pt x="45" y="33"/>
                  <a:pt x="45" y="33"/>
                </a:cubicBezTo>
                <a:cubicBezTo>
                  <a:pt x="67" y="26"/>
                  <a:pt x="67" y="26"/>
                  <a:pt x="67" y="26"/>
                </a:cubicBezTo>
                <a:lnTo>
                  <a:pt x="68" y="38"/>
                </a:lnTo>
                <a:close/>
              </a:path>
            </a:pathLst>
          </a:custGeom>
          <a:solidFill>
            <a:srgbClr val="FFFFFF"/>
          </a:solidFill>
          <a:ln>
            <a:noFill/>
          </a:ln>
        </p:spPr>
        <p:txBody>
          <a:bodyPr spcFirstLastPara="1" wrap="square" lIns="41150" tIns="20575" rIns="41150" bIns="20575" anchor="t"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326" name="Google Shape;326;p73"/>
          <p:cNvSpPr/>
          <p:nvPr/>
        </p:nvSpPr>
        <p:spPr>
          <a:xfrm>
            <a:off x="11145930" y="4854670"/>
            <a:ext cx="304874" cy="329663"/>
          </a:xfrm>
          <a:custGeom>
            <a:avLst/>
            <a:gdLst/>
            <a:ahLst/>
            <a:cxnLst/>
            <a:rect l="l" t="t" r="r" b="b"/>
            <a:pathLst>
              <a:path w="63" h="68" extrusionOk="0">
                <a:moveTo>
                  <a:pt x="58" y="58"/>
                </a:moveTo>
                <a:cubicBezTo>
                  <a:pt x="41" y="58"/>
                  <a:pt x="41" y="58"/>
                  <a:pt x="41" y="58"/>
                </a:cubicBezTo>
                <a:cubicBezTo>
                  <a:pt x="41" y="63"/>
                  <a:pt x="37" y="68"/>
                  <a:pt x="31" y="68"/>
                </a:cubicBezTo>
                <a:cubicBezTo>
                  <a:pt x="26" y="68"/>
                  <a:pt x="22" y="63"/>
                  <a:pt x="22" y="58"/>
                </a:cubicBezTo>
                <a:cubicBezTo>
                  <a:pt x="5" y="58"/>
                  <a:pt x="5" y="58"/>
                  <a:pt x="5" y="58"/>
                </a:cubicBezTo>
                <a:cubicBezTo>
                  <a:pt x="2" y="58"/>
                  <a:pt x="0" y="56"/>
                  <a:pt x="0" y="53"/>
                </a:cubicBezTo>
                <a:cubicBezTo>
                  <a:pt x="5" y="48"/>
                  <a:pt x="12" y="40"/>
                  <a:pt x="12" y="22"/>
                </a:cubicBezTo>
                <a:cubicBezTo>
                  <a:pt x="12" y="14"/>
                  <a:pt x="18" y="6"/>
                  <a:pt x="28" y="5"/>
                </a:cubicBezTo>
                <a:cubicBezTo>
                  <a:pt x="28" y="4"/>
                  <a:pt x="28" y="4"/>
                  <a:pt x="28" y="3"/>
                </a:cubicBezTo>
                <a:cubicBezTo>
                  <a:pt x="28" y="1"/>
                  <a:pt x="29" y="0"/>
                  <a:pt x="31" y="0"/>
                </a:cubicBezTo>
                <a:cubicBezTo>
                  <a:pt x="33" y="0"/>
                  <a:pt x="35" y="1"/>
                  <a:pt x="35" y="3"/>
                </a:cubicBezTo>
                <a:cubicBezTo>
                  <a:pt x="35" y="4"/>
                  <a:pt x="35" y="4"/>
                  <a:pt x="35" y="5"/>
                </a:cubicBezTo>
                <a:cubicBezTo>
                  <a:pt x="45" y="6"/>
                  <a:pt x="51" y="14"/>
                  <a:pt x="51" y="22"/>
                </a:cubicBezTo>
                <a:cubicBezTo>
                  <a:pt x="51" y="40"/>
                  <a:pt x="57" y="48"/>
                  <a:pt x="63" y="53"/>
                </a:cubicBezTo>
                <a:cubicBezTo>
                  <a:pt x="63" y="56"/>
                  <a:pt x="61" y="58"/>
                  <a:pt x="58" y="58"/>
                </a:cubicBezTo>
                <a:close/>
                <a:moveTo>
                  <a:pt x="31" y="63"/>
                </a:moveTo>
                <a:cubicBezTo>
                  <a:pt x="28" y="63"/>
                  <a:pt x="26" y="61"/>
                  <a:pt x="26" y="58"/>
                </a:cubicBezTo>
                <a:cubicBezTo>
                  <a:pt x="26" y="58"/>
                  <a:pt x="26" y="57"/>
                  <a:pt x="25" y="57"/>
                </a:cubicBezTo>
                <a:cubicBezTo>
                  <a:pt x="25" y="57"/>
                  <a:pt x="25" y="58"/>
                  <a:pt x="25" y="58"/>
                </a:cubicBezTo>
                <a:cubicBezTo>
                  <a:pt x="25" y="62"/>
                  <a:pt x="28" y="65"/>
                  <a:pt x="31" y="65"/>
                </a:cubicBezTo>
                <a:cubicBezTo>
                  <a:pt x="32" y="65"/>
                  <a:pt x="32" y="64"/>
                  <a:pt x="32" y="64"/>
                </a:cubicBezTo>
                <a:cubicBezTo>
                  <a:pt x="32" y="64"/>
                  <a:pt x="32" y="63"/>
                  <a:pt x="31" y="63"/>
                </a:cubicBezTo>
                <a:close/>
              </a:path>
            </a:pathLst>
          </a:custGeom>
          <a:solidFill>
            <a:srgbClr val="FFFFFF"/>
          </a:solidFill>
          <a:ln>
            <a:noFill/>
          </a:ln>
        </p:spPr>
        <p:txBody>
          <a:bodyPr spcFirstLastPara="1" wrap="square" lIns="41150" tIns="20575" rIns="41150" bIns="20575" anchor="t"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327" name="Google Shape;327;p73"/>
          <p:cNvSpPr/>
          <p:nvPr/>
        </p:nvSpPr>
        <p:spPr>
          <a:xfrm>
            <a:off x="11104408" y="2772750"/>
            <a:ext cx="328792" cy="331339"/>
          </a:xfrm>
          <a:custGeom>
            <a:avLst/>
            <a:gdLst/>
            <a:ahLst/>
            <a:cxnLst/>
            <a:rect l="l" t="t" r="r" b="b"/>
            <a:pathLst>
              <a:path w="63" h="63" extrusionOk="0">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rgbClr val="FFFFFF"/>
          </a:solidFill>
          <a:ln>
            <a:noFill/>
          </a:ln>
        </p:spPr>
        <p:txBody>
          <a:bodyPr spcFirstLastPara="1" wrap="square" lIns="41150" tIns="20575" rIns="41150" bIns="20575" anchor="t"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328" name="Google Shape;328;p73"/>
          <p:cNvSpPr/>
          <p:nvPr/>
        </p:nvSpPr>
        <p:spPr>
          <a:xfrm>
            <a:off x="712822" y="2794373"/>
            <a:ext cx="342263" cy="343738"/>
          </a:xfrm>
          <a:custGeom>
            <a:avLst/>
            <a:gdLst/>
            <a:ahLst/>
            <a:cxnLst/>
            <a:rect l="l" t="t" r="r" b="b"/>
            <a:pathLst>
              <a:path w="249" h="250" extrusionOk="0">
                <a:moveTo>
                  <a:pt x="231" y="86"/>
                </a:moveTo>
                <a:cubicBezTo>
                  <a:pt x="198" y="119"/>
                  <a:pt x="198" y="119"/>
                  <a:pt x="198" y="119"/>
                </a:cubicBezTo>
                <a:cubicBezTo>
                  <a:pt x="185" y="131"/>
                  <a:pt x="168" y="136"/>
                  <a:pt x="152" y="131"/>
                </a:cubicBezTo>
                <a:cubicBezTo>
                  <a:pt x="180" y="103"/>
                  <a:pt x="180" y="103"/>
                  <a:pt x="180" y="103"/>
                </a:cubicBezTo>
                <a:cubicBezTo>
                  <a:pt x="180" y="103"/>
                  <a:pt x="180" y="103"/>
                  <a:pt x="181" y="102"/>
                </a:cubicBezTo>
                <a:cubicBezTo>
                  <a:pt x="214" y="69"/>
                  <a:pt x="214" y="69"/>
                  <a:pt x="214" y="69"/>
                </a:cubicBezTo>
                <a:cubicBezTo>
                  <a:pt x="223" y="60"/>
                  <a:pt x="223" y="45"/>
                  <a:pt x="214" y="35"/>
                </a:cubicBezTo>
                <a:cubicBezTo>
                  <a:pt x="205" y="26"/>
                  <a:pt x="190" y="26"/>
                  <a:pt x="181" y="35"/>
                </a:cubicBezTo>
                <a:cubicBezTo>
                  <a:pt x="147" y="69"/>
                  <a:pt x="147" y="69"/>
                  <a:pt x="147" y="69"/>
                </a:cubicBezTo>
                <a:cubicBezTo>
                  <a:pt x="147" y="69"/>
                  <a:pt x="147" y="69"/>
                  <a:pt x="147" y="69"/>
                </a:cubicBezTo>
                <a:cubicBezTo>
                  <a:pt x="147" y="69"/>
                  <a:pt x="147" y="69"/>
                  <a:pt x="147" y="69"/>
                </a:cubicBezTo>
                <a:cubicBezTo>
                  <a:pt x="119" y="98"/>
                  <a:pt x="119" y="98"/>
                  <a:pt x="119" y="98"/>
                </a:cubicBezTo>
                <a:cubicBezTo>
                  <a:pt x="114" y="82"/>
                  <a:pt x="118" y="64"/>
                  <a:pt x="131" y="52"/>
                </a:cubicBezTo>
                <a:cubicBezTo>
                  <a:pt x="164" y="19"/>
                  <a:pt x="164" y="19"/>
                  <a:pt x="164" y="19"/>
                </a:cubicBezTo>
                <a:cubicBezTo>
                  <a:pt x="183" y="0"/>
                  <a:pt x="212" y="0"/>
                  <a:pt x="231" y="19"/>
                </a:cubicBezTo>
                <a:cubicBezTo>
                  <a:pt x="249" y="37"/>
                  <a:pt x="249" y="67"/>
                  <a:pt x="231" y="86"/>
                </a:cubicBezTo>
                <a:moveTo>
                  <a:pt x="94" y="173"/>
                </a:moveTo>
                <a:cubicBezTo>
                  <a:pt x="94" y="173"/>
                  <a:pt x="94" y="173"/>
                  <a:pt x="94" y="173"/>
                </a:cubicBezTo>
                <a:cubicBezTo>
                  <a:pt x="91" y="176"/>
                  <a:pt x="88" y="177"/>
                  <a:pt x="85" y="177"/>
                </a:cubicBezTo>
                <a:cubicBezTo>
                  <a:pt x="78" y="177"/>
                  <a:pt x="73" y="172"/>
                  <a:pt x="73" y="165"/>
                </a:cubicBezTo>
                <a:cubicBezTo>
                  <a:pt x="73" y="162"/>
                  <a:pt x="75" y="158"/>
                  <a:pt x="77" y="156"/>
                </a:cubicBezTo>
                <a:cubicBezTo>
                  <a:pt x="156" y="77"/>
                  <a:pt x="156" y="77"/>
                  <a:pt x="156" y="77"/>
                </a:cubicBezTo>
                <a:cubicBezTo>
                  <a:pt x="158" y="75"/>
                  <a:pt x="162" y="73"/>
                  <a:pt x="165" y="73"/>
                </a:cubicBezTo>
                <a:cubicBezTo>
                  <a:pt x="172" y="73"/>
                  <a:pt x="177" y="78"/>
                  <a:pt x="177" y="85"/>
                </a:cubicBezTo>
                <a:cubicBezTo>
                  <a:pt x="177" y="88"/>
                  <a:pt x="176" y="91"/>
                  <a:pt x="174" y="93"/>
                </a:cubicBezTo>
                <a:cubicBezTo>
                  <a:pt x="174" y="93"/>
                  <a:pt x="174" y="93"/>
                  <a:pt x="174" y="93"/>
                </a:cubicBezTo>
                <a:lnTo>
                  <a:pt x="94" y="173"/>
                </a:lnTo>
                <a:close/>
                <a:moveTo>
                  <a:pt x="69" y="147"/>
                </a:moveTo>
                <a:cubicBezTo>
                  <a:pt x="35" y="181"/>
                  <a:pt x="35" y="181"/>
                  <a:pt x="35" y="181"/>
                </a:cubicBezTo>
                <a:cubicBezTo>
                  <a:pt x="26" y="190"/>
                  <a:pt x="26" y="205"/>
                  <a:pt x="35" y="214"/>
                </a:cubicBezTo>
                <a:cubicBezTo>
                  <a:pt x="45" y="224"/>
                  <a:pt x="60" y="224"/>
                  <a:pt x="69" y="214"/>
                </a:cubicBezTo>
                <a:cubicBezTo>
                  <a:pt x="102" y="181"/>
                  <a:pt x="102" y="181"/>
                  <a:pt x="102" y="181"/>
                </a:cubicBezTo>
                <a:cubicBezTo>
                  <a:pt x="102" y="181"/>
                  <a:pt x="103" y="180"/>
                  <a:pt x="103" y="180"/>
                </a:cubicBezTo>
                <a:cubicBezTo>
                  <a:pt x="131" y="152"/>
                  <a:pt x="131" y="152"/>
                  <a:pt x="131" y="152"/>
                </a:cubicBezTo>
                <a:cubicBezTo>
                  <a:pt x="135" y="168"/>
                  <a:pt x="131" y="185"/>
                  <a:pt x="119" y="198"/>
                </a:cubicBezTo>
                <a:cubicBezTo>
                  <a:pt x="86" y="231"/>
                  <a:pt x="86" y="231"/>
                  <a:pt x="86" y="231"/>
                </a:cubicBezTo>
                <a:cubicBezTo>
                  <a:pt x="67" y="250"/>
                  <a:pt x="37" y="250"/>
                  <a:pt x="19" y="231"/>
                </a:cubicBezTo>
                <a:cubicBezTo>
                  <a:pt x="0" y="213"/>
                  <a:pt x="0" y="183"/>
                  <a:pt x="19" y="164"/>
                </a:cubicBezTo>
                <a:cubicBezTo>
                  <a:pt x="52" y="131"/>
                  <a:pt x="52" y="131"/>
                  <a:pt x="52" y="131"/>
                </a:cubicBezTo>
                <a:cubicBezTo>
                  <a:pt x="65" y="118"/>
                  <a:pt x="82" y="114"/>
                  <a:pt x="98" y="118"/>
                </a:cubicBezTo>
                <a:cubicBezTo>
                  <a:pt x="69" y="147"/>
                  <a:pt x="69" y="147"/>
                  <a:pt x="69" y="147"/>
                </a:cubicBezTo>
                <a:cubicBezTo>
                  <a:pt x="69" y="147"/>
                  <a:pt x="69" y="147"/>
                  <a:pt x="69" y="147"/>
                </a:cubicBezTo>
              </a:path>
            </a:pathLst>
          </a:custGeom>
          <a:solidFill>
            <a:srgbClr val="FFFFFF"/>
          </a:solidFill>
          <a:ln>
            <a:noFill/>
          </a:ln>
        </p:spPr>
        <p:txBody>
          <a:bodyPr spcFirstLastPara="1" wrap="square" lIns="41150" tIns="20575" rIns="41150" bIns="20575" anchor="t" anchorCtr="0">
            <a:noAutofit/>
          </a:bodyPr>
          <a:lstStyle/>
          <a:p>
            <a:pPr marL="0" marR="0" lvl="0" indent="0" algn="l" rtl="0">
              <a:lnSpc>
                <a:spcPct val="100000"/>
              </a:lnSpc>
              <a:spcBef>
                <a:spcPts val="0"/>
              </a:spcBef>
              <a:spcAft>
                <a:spcPts val="0"/>
              </a:spcAft>
              <a:buClr>
                <a:srgbClr val="000000"/>
              </a:buClr>
              <a:buSzPts val="1264"/>
              <a:buFont typeface="Arial"/>
              <a:buNone/>
            </a:pPr>
            <a:endParaRPr sz="1264" b="0" i="0" u="none" strike="noStrike" cap="none">
              <a:solidFill>
                <a:schemeClr val="dk1"/>
              </a:solidFill>
              <a:latin typeface="Calibri"/>
              <a:ea typeface="Calibri"/>
              <a:cs typeface="Calibri"/>
              <a:sym typeface="Calibri"/>
            </a:endParaRPr>
          </a:p>
        </p:txBody>
      </p:sp>
      <p:sp>
        <p:nvSpPr>
          <p:cNvPr id="329" name="Google Shape;329;p73"/>
          <p:cNvSpPr txBox="1"/>
          <p:nvPr/>
        </p:nvSpPr>
        <p:spPr>
          <a:xfrm>
            <a:off x="2658895" y="1066986"/>
            <a:ext cx="7095333" cy="64629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804389"/>
              </a:buClr>
              <a:buSzPts val="3600"/>
              <a:buFont typeface="Open Sans"/>
              <a:buNone/>
            </a:pPr>
            <a:r>
              <a:rPr lang="es-PE" sz="3600" b="1" i="0" u="none" strike="noStrike" cap="small">
                <a:solidFill>
                  <a:srgbClr val="804389"/>
                </a:solidFill>
                <a:latin typeface="Arial"/>
                <a:ea typeface="Arial"/>
                <a:cs typeface="Arial"/>
                <a:sym typeface="Arial"/>
              </a:rPr>
              <a:t>objetivos</a:t>
            </a:r>
            <a:endParaRPr sz="3600" b="1" i="0" u="none" strike="sngStrike" cap="small">
              <a:solidFill>
                <a:srgbClr val="804389"/>
              </a:solidFill>
              <a:latin typeface="Arial"/>
              <a:ea typeface="Arial"/>
              <a:cs typeface="Arial"/>
              <a:sym typeface="Arial"/>
            </a:endParaRPr>
          </a:p>
        </p:txBody>
      </p:sp>
      <p:pic>
        <p:nvPicPr>
          <p:cNvPr id="330" name="Google Shape;330;p73"/>
          <p:cNvPicPr preferRelativeResize="0"/>
          <p:nvPr/>
        </p:nvPicPr>
        <p:blipFill rotWithShape="1">
          <a:blip r:embed="rId3">
            <a:alphaModFix/>
          </a:blip>
          <a:srcRect/>
          <a:stretch/>
        </p:blipFill>
        <p:spPr>
          <a:xfrm>
            <a:off x="0" y="7498"/>
            <a:ext cx="12192000" cy="96073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89"/>
                                        </p:tgtEl>
                                        <p:attrNameLst>
                                          <p:attrName>style.visibility</p:attrName>
                                        </p:attrNameLst>
                                      </p:cBhvr>
                                      <p:to>
                                        <p:strVal val="visible"/>
                                      </p:to>
                                    </p:set>
                                    <p:anim calcmode="lin" valueType="num">
                                      <p:cBhvr additive="base">
                                        <p:cTn id="7" dur="500"/>
                                        <p:tgtEl>
                                          <p:spTgt spid="289"/>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290"/>
                                        </p:tgtEl>
                                        <p:attrNameLst>
                                          <p:attrName>style.visibility</p:attrName>
                                        </p:attrNameLst>
                                      </p:cBhvr>
                                      <p:to>
                                        <p:strVal val="visible"/>
                                      </p:to>
                                    </p:set>
                                    <p:anim calcmode="lin" valueType="num">
                                      <p:cBhvr additive="base">
                                        <p:cTn id="10" dur="500"/>
                                        <p:tgtEl>
                                          <p:spTgt spid="290"/>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291"/>
                                        </p:tgtEl>
                                        <p:attrNameLst>
                                          <p:attrName>style.visibility</p:attrName>
                                        </p:attrNameLst>
                                      </p:cBhvr>
                                      <p:to>
                                        <p:strVal val="visible"/>
                                      </p:to>
                                    </p:set>
                                    <p:anim calcmode="lin" valueType="num">
                                      <p:cBhvr additive="base">
                                        <p:cTn id="13" dur="500"/>
                                        <p:tgtEl>
                                          <p:spTgt spid="291"/>
                                        </p:tgtEl>
                                        <p:attrNameLst>
                                          <p:attrName>ppt_y</p:attrName>
                                        </p:attrNameLst>
                                      </p:cBhvr>
                                      <p:tavLst>
                                        <p:tav tm="0">
                                          <p:val>
                                            <p:strVal val="#ppt_y+1"/>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292"/>
                                        </p:tgtEl>
                                        <p:attrNameLst>
                                          <p:attrName>style.visibility</p:attrName>
                                        </p:attrNameLst>
                                      </p:cBhvr>
                                      <p:to>
                                        <p:strVal val="visible"/>
                                      </p:to>
                                    </p:set>
                                    <p:anim calcmode="lin" valueType="num">
                                      <p:cBhvr additive="base">
                                        <p:cTn id="16" dur="500"/>
                                        <p:tgtEl>
                                          <p:spTgt spid="292"/>
                                        </p:tgtEl>
                                        <p:attrNameLst>
                                          <p:attrName>ppt_y</p:attrName>
                                        </p:attrNameLst>
                                      </p:cBhvr>
                                      <p:tavLst>
                                        <p:tav tm="0">
                                          <p:val>
                                            <p:strVal val="#ppt_y+1"/>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93"/>
                                        </p:tgtEl>
                                        <p:attrNameLst>
                                          <p:attrName>style.visibility</p:attrName>
                                        </p:attrNameLst>
                                      </p:cBhvr>
                                      <p:to>
                                        <p:strVal val="visible"/>
                                      </p:to>
                                    </p:set>
                                    <p:anim calcmode="lin" valueType="num">
                                      <p:cBhvr additive="base">
                                        <p:cTn id="19" dur="500"/>
                                        <p:tgtEl>
                                          <p:spTgt spid="293"/>
                                        </p:tgtEl>
                                        <p:attrNameLst>
                                          <p:attrName>ppt_y</p:attrName>
                                        </p:attrNameLst>
                                      </p:cBhvr>
                                      <p:tavLst>
                                        <p:tav tm="0">
                                          <p:val>
                                            <p:strVal val="#ppt_y+1"/>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294"/>
                                        </p:tgtEl>
                                        <p:attrNameLst>
                                          <p:attrName>style.visibility</p:attrName>
                                        </p:attrNameLst>
                                      </p:cBhvr>
                                      <p:to>
                                        <p:strVal val="visible"/>
                                      </p:to>
                                    </p:set>
                                    <p:anim calcmode="lin" valueType="num">
                                      <p:cBhvr additive="base">
                                        <p:cTn id="22" dur="500"/>
                                        <p:tgtEl>
                                          <p:spTgt spid="294"/>
                                        </p:tgtEl>
                                        <p:attrNameLst>
                                          <p:attrName>ppt_y</p:attrName>
                                        </p:attrNameLst>
                                      </p:cBhvr>
                                      <p:tavLst>
                                        <p:tav tm="0">
                                          <p:val>
                                            <p:strVal val="#ppt_y+1"/>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95"/>
                                        </p:tgtEl>
                                        <p:attrNameLst>
                                          <p:attrName>style.visibility</p:attrName>
                                        </p:attrNameLst>
                                      </p:cBhvr>
                                      <p:to>
                                        <p:strVal val="visible"/>
                                      </p:to>
                                    </p:set>
                                    <p:anim calcmode="lin" valueType="num">
                                      <p:cBhvr additive="base">
                                        <p:cTn id="25" dur="500"/>
                                        <p:tgtEl>
                                          <p:spTgt spid="295"/>
                                        </p:tgtEl>
                                        <p:attrNameLst>
                                          <p:attrName>ppt_y</p:attrName>
                                        </p:attrNameLst>
                                      </p:cBhvr>
                                      <p:tavLst>
                                        <p:tav tm="0">
                                          <p:val>
                                            <p:strVal val="#ppt_y+1"/>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296"/>
                                        </p:tgtEl>
                                        <p:attrNameLst>
                                          <p:attrName>style.visibility</p:attrName>
                                        </p:attrNameLst>
                                      </p:cBhvr>
                                      <p:to>
                                        <p:strVal val="visible"/>
                                      </p:to>
                                    </p:set>
                                    <p:anim calcmode="lin" valueType="num">
                                      <p:cBhvr additive="base">
                                        <p:cTn id="28" dur="500"/>
                                        <p:tgtEl>
                                          <p:spTgt spid="296"/>
                                        </p:tgtEl>
                                        <p:attrNameLst>
                                          <p:attrName>ppt_y</p:attrName>
                                        </p:attrNameLst>
                                      </p:cBhvr>
                                      <p:tavLst>
                                        <p:tav tm="0">
                                          <p:val>
                                            <p:strVal val="#ppt_y+1"/>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97"/>
                                        </p:tgtEl>
                                        <p:attrNameLst>
                                          <p:attrName>style.visibility</p:attrName>
                                        </p:attrNameLst>
                                      </p:cBhvr>
                                      <p:to>
                                        <p:strVal val="visible"/>
                                      </p:to>
                                    </p:set>
                                    <p:anim calcmode="lin" valueType="num">
                                      <p:cBhvr additive="base">
                                        <p:cTn id="31" dur="500"/>
                                        <p:tgtEl>
                                          <p:spTgt spid="297"/>
                                        </p:tgtEl>
                                        <p:attrNameLst>
                                          <p:attrName>ppt_y</p:attrName>
                                        </p:attrNameLst>
                                      </p:cBhvr>
                                      <p:tavLst>
                                        <p:tav tm="0">
                                          <p:val>
                                            <p:strVal val="#ppt_y+1"/>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98"/>
                                        </p:tgtEl>
                                        <p:attrNameLst>
                                          <p:attrName>style.visibility</p:attrName>
                                        </p:attrNameLst>
                                      </p:cBhvr>
                                      <p:to>
                                        <p:strVal val="visible"/>
                                      </p:to>
                                    </p:set>
                                    <p:anim calcmode="lin" valueType="num">
                                      <p:cBhvr additive="base">
                                        <p:cTn id="34" dur="500"/>
                                        <p:tgtEl>
                                          <p:spTgt spid="298"/>
                                        </p:tgtEl>
                                        <p:attrNameLst>
                                          <p:attrName>ppt_y</p:attrName>
                                        </p:attrNameLst>
                                      </p:cBhvr>
                                      <p:tavLst>
                                        <p:tav tm="0">
                                          <p:val>
                                            <p:strVal val="#ppt_y+1"/>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299"/>
                                        </p:tgtEl>
                                        <p:attrNameLst>
                                          <p:attrName>style.visibility</p:attrName>
                                        </p:attrNameLst>
                                      </p:cBhvr>
                                      <p:to>
                                        <p:strVal val="visible"/>
                                      </p:to>
                                    </p:set>
                                    <p:anim calcmode="lin" valueType="num">
                                      <p:cBhvr additive="base">
                                        <p:cTn id="37" dur="500"/>
                                        <p:tgtEl>
                                          <p:spTgt spid="299"/>
                                        </p:tgtEl>
                                        <p:attrNameLst>
                                          <p:attrName>ppt_y</p:attrName>
                                        </p:attrNameLst>
                                      </p:cBhvr>
                                      <p:tavLst>
                                        <p:tav tm="0">
                                          <p:val>
                                            <p:strVal val="#ppt_y+1"/>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300"/>
                                        </p:tgtEl>
                                        <p:attrNameLst>
                                          <p:attrName>style.visibility</p:attrName>
                                        </p:attrNameLst>
                                      </p:cBhvr>
                                      <p:to>
                                        <p:strVal val="visible"/>
                                      </p:to>
                                    </p:set>
                                    <p:anim calcmode="lin" valueType="num">
                                      <p:cBhvr additive="base">
                                        <p:cTn id="40" dur="500"/>
                                        <p:tgtEl>
                                          <p:spTgt spid="300"/>
                                        </p:tgtEl>
                                        <p:attrNameLst>
                                          <p:attrName>ppt_y</p:attrName>
                                        </p:attrNameLst>
                                      </p:cBhvr>
                                      <p:tavLst>
                                        <p:tav tm="0">
                                          <p:val>
                                            <p:strVal val="#ppt_y+1"/>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01"/>
                                        </p:tgtEl>
                                        <p:attrNameLst>
                                          <p:attrName>style.visibility</p:attrName>
                                        </p:attrNameLst>
                                      </p:cBhvr>
                                      <p:to>
                                        <p:strVal val="visible"/>
                                      </p:to>
                                    </p:set>
                                    <p:anim calcmode="lin" valueType="num">
                                      <p:cBhvr additive="base">
                                        <p:cTn id="43" dur="500"/>
                                        <p:tgtEl>
                                          <p:spTgt spid="301"/>
                                        </p:tgtEl>
                                        <p:attrNameLst>
                                          <p:attrName>ppt_y</p:attrName>
                                        </p:attrNameLst>
                                      </p:cBhvr>
                                      <p:tavLst>
                                        <p:tav tm="0">
                                          <p:val>
                                            <p:strVal val="#ppt_y+1"/>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302"/>
                                        </p:tgtEl>
                                        <p:attrNameLst>
                                          <p:attrName>style.visibility</p:attrName>
                                        </p:attrNameLst>
                                      </p:cBhvr>
                                      <p:to>
                                        <p:strVal val="visible"/>
                                      </p:to>
                                    </p:set>
                                    <p:anim calcmode="lin" valueType="num">
                                      <p:cBhvr additive="base">
                                        <p:cTn id="46" dur="500"/>
                                        <p:tgtEl>
                                          <p:spTgt spid="302"/>
                                        </p:tgtEl>
                                        <p:attrNameLst>
                                          <p:attrName>ppt_y</p:attrName>
                                        </p:attrNameLst>
                                      </p:cBhvr>
                                      <p:tavLst>
                                        <p:tav tm="0">
                                          <p:val>
                                            <p:strVal val="#ppt_y+1"/>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03"/>
                                        </p:tgtEl>
                                        <p:attrNameLst>
                                          <p:attrName>style.visibility</p:attrName>
                                        </p:attrNameLst>
                                      </p:cBhvr>
                                      <p:to>
                                        <p:strVal val="visible"/>
                                      </p:to>
                                    </p:set>
                                    <p:anim calcmode="lin" valueType="num">
                                      <p:cBhvr additive="base">
                                        <p:cTn id="49" dur="500"/>
                                        <p:tgtEl>
                                          <p:spTgt spid="303"/>
                                        </p:tgtEl>
                                        <p:attrNameLst>
                                          <p:attrName>ppt_y</p:attrName>
                                        </p:attrNameLst>
                                      </p:cBhvr>
                                      <p:tavLst>
                                        <p:tav tm="0">
                                          <p:val>
                                            <p:strVal val="#ppt_y+1"/>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304"/>
                                        </p:tgtEl>
                                        <p:attrNameLst>
                                          <p:attrName>style.visibility</p:attrName>
                                        </p:attrNameLst>
                                      </p:cBhvr>
                                      <p:to>
                                        <p:strVal val="visible"/>
                                      </p:to>
                                    </p:set>
                                    <p:anim calcmode="lin" valueType="num">
                                      <p:cBhvr additive="base">
                                        <p:cTn id="52" dur="500"/>
                                        <p:tgtEl>
                                          <p:spTgt spid="304"/>
                                        </p:tgtEl>
                                        <p:attrNameLst>
                                          <p:attrName>ppt_y</p:attrName>
                                        </p:attrNameLst>
                                      </p:cBhvr>
                                      <p:tavLst>
                                        <p:tav tm="0">
                                          <p:val>
                                            <p:strVal val="#ppt_y+1"/>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05"/>
                                        </p:tgtEl>
                                        <p:attrNameLst>
                                          <p:attrName>style.visibility</p:attrName>
                                        </p:attrNameLst>
                                      </p:cBhvr>
                                      <p:to>
                                        <p:strVal val="visible"/>
                                      </p:to>
                                    </p:set>
                                    <p:anim calcmode="lin" valueType="num">
                                      <p:cBhvr additive="base">
                                        <p:cTn id="55" dur="500"/>
                                        <p:tgtEl>
                                          <p:spTgt spid="305"/>
                                        </p:tgtEl>
                                        <p:attrNameLst>
                                          <p:attrName>ppt_y</p:attrName>
                                        </p:attrNameLst>
                                      </p:cBhvr>
                                      <p:tavLst>
                                        <p:tav tm="0">
                                          <p:val>
                                            <p:strVal val="#ppt_y+1"/>
                                          </p:val>
                                        </p:tav>
                                        <p:tav tm="100000">
                                          <p:val>
                                            <p:strVal val="#ppt_y"/>
                                          </p:val>
                                        </p:tav>
                                      </p:tavLst>
                                    </p:anim>
                                  </p:childTnLst>
                                </p:cTn>
                              </p:par>
                              <p:par>
                                <p:cTn id="56" presetID="2" presetClass="entr" presetSubtype="4" fill="hold" nodeType="withEffect">
                                  <p:stCondLst>
                                    <p:cond delay="0"/>
                                  </p:stCondLst>
                                  <p:childTnLst>
                                    <p:set>
                                      <p:cBhvr>
                                        <p:cTn id="57" dur="1" fill="hold">
                                          <p:stCondLst>
                                            <p:cond delay="0"/>
                                          </p:stCondLst>
                                        </p:cTn>
                                        <p:tgtEl>
                                          <p:spTgt spid="309"/>
                                        </p:tgtEl>
                                        <p:attrNameLst>
                                          <p:attrName>style.visibility</p:attrName>
                                        </p:attrNameLst>
                                      </p:cBhvr>
                                      <p:to>
                                        <p:strVal val="visible"/>
                                      </p:to>
                                    </p:set>
                                    <p:anim calcmode="lin" valueType="num">
                                      <p:cBhvr additive="base">
                                        <p:cTn id="58" dur="500"/>
                                        <p:tgtEl>
                                          <p:spTgt spid="309"/>
                                        </p:tgtEl>
                                        <p:attrNameLst>
                                          <p:attrName>ppt_y</p:attrName>
                                        </p:attrNameLst>
                                      </p:cBhvr>
                                      <p:tavLst>
                                        <p:tav tm="0">
                                          <p:val>
                                            <p:strVal val="#ppt_y+1"/>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13"/>
                                        </p:tgtEl>
                                        <p:attrNameLst>
                                          <p:attrName>style.visibility</p:attrName>
                                        </p:attrNameLst>
                                      </p:cBhvr>
                                      <p:to>
                                        <p:strVal val="visible"/>
                                      </p:to>
                                    </p:set>
                                    <p:anim calcmode="lin" valueType="num">
                                      <p:cBhvr additive="base">
                                        <p:cTn id="61" dur="500"/>
                                        <p:tgtEl>
                                          <p:spTgt spid="313"/>
                                        </p:tgtEl>
                                        <p:attrNameLst>
                                          <p:attrName>ppt_y</p:attrName>
                                        </p:attrNameLst>
                                      </p:cBhvr>
                                      <p:tavLst>
                                        <p:tav tm="0">
                                          <p:val>
                                            <p:strVal val="#ppt_y+1"/>
                                          </p:val>
                                        </p:tav>
                                        <p:tav tm="100000">
                                          <p:val>
                                            <p:strVal val="#ppt_y"/>
                                          </p:val>
                                        </p:tav>
                                      </p:tavLst>
                                    </p:anim>
                                  </p:childTnLst>
                                </p:cTn>
                              </p:par>
                              <p:par>
                                <p:cTn id="62" presetID="2" presetClass="entr" presetSubtype="4" fill="hold" nodeType="withEffect">
                                  <p:stCondLst>
                                    <p:cond delay="0"/>
                                  </p:stCondLst>
                                  <p:childTnLst>
                                    <p:set>
                                      <p:cBhvr>
                                        <p:cTn id="63" dur="1" fill="hold">
                                          <p:stCondLst>
                                            <p:cond delay="0"/>
                                          </p:stCondLst>
                                        </p:cTn>
                                        <p:tgtEl>
                                          <p:spTgt spid="317"/>
                                        </p:tgtEl>
                                        <p:attrNameLst>
                                          <p:attrName>style.visibility</p:attrName>
                                        </p:attrNameLst>
                                      </p:cBhvr>
                                      <p:to>
                                        <p:strVal val="visible"/>
                                      </p:to>
                                    </p:set>
                                    <p:anim calcmode="lin" valueType="num">
                                      <p:cBhvr additive="base">
                                        <p:cTn id="64" dur="500"/>
                                        <p:tgtEl>
                                          <p:spTgt spid="317"/>
                                        </p:tgtEl>
                                        <p:attrNameLst>
                                          <p:attrName>ppt_y</p:attrName>
                                        </p:attrNameLst>
                                      </p:cBhvr>
                                      <p:tavLst>
                                        <p:tav tm="0">
                                          <p:val>
                                            <p:strVal val="#ppt_y+1"/>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21"/>
                                        </p:tgtEl>
                                        <p:attrNameLst>
                                          <p:attrName>style.visibility</p:attrName>
                                        </p:attrNameLst>
                                      </p:cBhvr>
                                      <p:to>
                                        <p:strVal val="visible"/>
                                      </p:to>
                                    </p:set>
                                    <p:anim calcmode="lin" valueType="num">
                                      <p:cBhvr additive="base">
                                        <p:cTn id="67" dur="500"/>
                                        <p:tgtEl>
                                          <p:spTgt spid="321"/>
                                        </p:tgtEl>
                                        <p:attrNameLst>
                                          <p:attrName>ppt_y</p:attrName>
                                        </p:attrNameLst>
                                      </p:cBhvr>
                                      <p:tavLst>
                                        <p:tav tm="0">
                                          <p:val>
                                            <p:strVal val="#ppt_y+1"/>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322"/>
                                        </p:tgtEl>
                                        <p:attrNameLst>
                                          <p:attrName>style.visibility</p:attrName>
                                        </p:attrNameLst>
                                      </p:cBhvr>
                                      <p:to>
                                        <p:strVal val="visible"/>
                                      </p:to>
                                    </p:set>
                                    <p:anim calcmode="lin" valueType="num">
                                      <p:cBhvr additive="base">
                                        <p:cTn id="70" dur="500"/>
                                        <p:tgtEl>
                                          <p:spTgt spid="322"/>
                                        </p:tgtEl>
                                        <p:attrNameLst>
                                          <p:attrName>ppt_y</p:attrName>
                                        </p:attrNameLst>
                                      </p:cBhvr>
                                      <p:tavLst>
                                        <p:tav tm="0">
                                          <p:val>
                                            <p:strVal val="#ppt_y+1"/>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23"/>
                                        </p:tgtEl>
                                        <p:attrNameLst>
                                          <p:attrName>style.visibility</p:attrName>
                                        </p:attrNameLst>
                                      </p:cBhvr>
                                      <p:to>
                                        <p:strVal val="visible"/>
                                      </p:to>
                                    </p:set>
                                    <p:anim calcmode="lin" valueType="num">
                                      <p:cBhvr additive="base">
                                        <p:cTn id="73" dur="500"/>
                                        <p:tgtEl>
                                          <p:spTgt spid="323"/>
                                        </p:tgtEl>
                                        <p:attrNameLst>
                                          <p:attrName>ppt_y</p:attrName>
                                        </p:attrNameLst>
                                      </p:cBhvr>
                                      <p:tavLst>
                                        <p:tav tm="0">
                                          <p:val>
                                            <p:strVal val="#ppt_y+1"/>
                                          </p:val>
                                        </p:tav>
                                        <p:tav tm="100000">
                                          <p:val>
                                            <p:strVal val="#ppt_y"/>
                                          </p:val>
                                        </p:tav>
                                      </p:tavLst>
                                    </p:anim>
                                  </p:childTnLst>
                                </p:cTn>
                              </p:par>
                              <p:par>
                                <p:cTn id="74" presetID="2" presetClass="entr" presetSubtype="4" fill="hold" nodeType="withEffect">
                                  <p:stCondLst>
                                    <p:cond delay="0"/>
                                  </p:stCondLst>
                                  <p:childTnLst>
                                    <p:set>
                                      <p:cBhvr>
                                        <p:cTn id="75" dur="1" fill="hold">
                                          <p:stCondLst>
                                            <p:cond delay="0"/>
                                          </p:stCondLst>
                                        </p:cTn>
                                        <p:tgtEl>
                                          <p:spTgt spid="324"/>
                                        </p:tgtEl>
                                        <p:attrNameLst>
                                          <p:attrName>style.visibility</p:attrName>
                                        </p:attrNameLst>
                                      </p:cBhvr>
                                      <p:to>
                                        <p:strVal val="visible"/>
                                      </p:to>
                                    </p:set>
                                    <p:anim calcmode="lin" valueType="num">
                                      <p:cBhvr additive="base">
                                        <p:cTn id="76" dur="500"/>
                                        <p:tgtEl>
                                          <p:spTgt spid="324"/>
                                        </p:tgtEl>
                                        <p:attrNameLst>
                                          <p:attrName>ppt_y</p:attrName>
                                        </p:attrNameLst>
                                      </p:cBhvr>
                                      <p:tavLst>
                                        <p:tav tm="0">
                                          <p:val>
                                            <p:strVal val="#ppt_y+1"/>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325"/>
                                        </p:tgtEl>
                                        <p:attrNameLst>
                                          <p:attrName>style.visibility</p:attrName>
                                        </p:attrNameLst>
                                      </p:cBhvr>
                                      <p:to>
                                        <p:strVal val="visible"/>
                                      </p:to>
                                    </p:set>
                                    <p:anim calcmode="lin" valueType="num">
                                      <p:cBhvr additive="base">
                                        <p:cTn id="79" dur="500"/>
                                        <p:tgtEl>
                                          <p:spTgt spid="325"/>
                                        </p:tgtEl>
                                        <p:attrNameLst>
                                          <p:attrName>ppt_y</p:attrName>
                                        </p:attrNameLst>
                                      </p:cBhvr>
                                      <p:tavLst>
                                        <p:tav tm="0">
                                          <p:val>
                                            <p:strVal val="#ppt_y+1"/>
                                          </p:val>
                                        </p:tav>
                                        <p:tav tm="100000">
                                          <p:val>
                                            <p:strVal val="#ppt_y"/>
                                          </p:val>
                                        </p:tav>
                                      </p:tavLst>
                                    </p:anim>
                                  </p:childTnLst>
                                </p:cTn>
                              </p:par>
                              <p:par>
                                <p:cTn id="80" presetID="2" presetClass="entr" presetSubtype="4" fill="hold" nodeType="withEffect">
                                  <p:stCondLst>
                                    <p:cond delay="0"/>
                                  </p:stCondLst>
                                  <p:childTnLst>
                                    <p:set>
                                      <p:cBhvr>
                                        <p:cTn id="81" dur="1" fill="hold">
                                          <p:stCondLst>
                                            <p:cond delay="0"/>
                                          </p:stCondLst>
                                        </p:cTn>
                                        <p:tgtEl>
                                          <p:spTgt spid="326"/>
                                        </p:tgtEl>
                                        <p:attrNameLst>
                                          <p:attrName>style.visibility</p:attrName>
                                        </p:attrNameLst>
                                      </p:cBhvr>
                                      <p:to>
                                        <p:strVal val="visible"/>
                                      </p:to>
                                    </p:set>
                                    <p:anim calcmode="lin" valueType="num">
                                      <p:cBhvr additive="base">
                                        <p:cTn id="82" dur="500"/>
                                        <p:tgtEl>
                                          <p:spTgt spid="326"/>
                                        </p:tgtEl>
                                        <p:attrNameLst>
                                          <p:attrName>ppt_y</p:attrName>
                                        </p:attrNameLst>
                                      </p:cBhvr>
                                      <p:tavLst>
                                        <p:tav tm="0">
                                          <p:val>
                                            <p:strVal val="#ppt_y+1"/>
                                          </p:val>
                                        </p:tav>
                                        <p:tav tm="100000">
                                          <p:val>
                                            <p:strVal val="#ppt_y"/>
                                          </p:val>
                                        </p:tav>
                                      </p:tavLst>
                                    </p:anim>
                                  </p:childTnLst>
                                </p:cTn>
                              </p:par>
                              <p:par>
                                <p:cTn id="83" presetID="2" presetClass="entr" presetSubtype="4" fill="hold" nodeType="withEffect">
                                  <p:stCondLst>
                                    <p:cond delay="0"/>
                                  </p:stCondLst>
                                  <p:childTnLst>
                                    <p:set>
                                      <p:cBhvr>
                                        <p:cTn id="84" dur="1" fill="hold">
                                          <p:stCondLst>
                                            <p:cond delay="0"/>
                                          </p:stCondLst>
                                        </p:cTn>
                                        <p:tgtEl>
                                          <p:spTgt spid="327"/>
                                        </p:tgtEl>
                                        <p:attrNameLst>
                                          <p:attrName>style.visibility</p:attrName>
                                        </p:attrNameLst>
                                      </p:cBhvr>
                                      <p:to>
                                        <p:strVal val="visible"/>
                                      </p:to>
                                    </p:set>
                                    <p:anim calcmode="lin" valueType="num">
                                      <p:cBhvr additive="base">
                                        <p:cTn id="85" dur="500"/>
                                        <p:tgtEl>
                                          <p:spTgt spid="327"/>
                                        </p:tgtEl>
                                        <p:attrNameLst>
                                          <p:attrName>ppt_y</p:attrName>
                                        </p:attrNameLst>
                                      </p:cBhvr>
                                      <p:tavLst>
                                        <p:tav tm="0">
                                          <p:val>
                                            <p:strVal val="#ppt_y+1"/>
                                          </p:val>
                                        </p:tav>
                                        <p:tav tm="100000">
                                          <p:val>
                                            <p:strVal val="#ppt_y"/>
                                          </p:val>
                                        </p:tav>
                                      </p:tavLst>
                                    </p:anim>
                                  </p:childTnLst>
                                </p:cTn>
                              </p:par>
                              <p:par>
                                <p:cTn id="86" presetID="2" presetClass="entr" presetSubtype="4" fill="hold" nodeType="withEffect">
                                  <p:stCondLst>
                                    <p:cond delay="0"/>
                                  </p:stCondLst>
                                  <p:childTnLst>
                                    <p:set>
                                      <p:cBhvr>
                                        <p:cTn id="87" dur="1" fill="hold">
                                          <p:stCondLst>
                                            <p:cond delay="0"/>
                                          </p:stCondLst>
                                        </p:cTn>
                                        <p:tgtEl>
                                          <p:spTgt spid="328"/>
                                        </p:tgtEl>
                                        <p:attrNameLst>
                                          <p:attrName>style.visibility</p:attrName>
                                        </p:attrNameLst>
                                      </p:cBhvr>
                                      <p:to>
                                        <p:strVal val="visible"/>
                                      </p:to>
                                    </p:set>
                                    <p:anim calcmode="lin" valueType="num">
                                      <p:cBhvr additive="base">
                                        <p:cTn id="88" dur="500"/>
                                        <p:tgtEl>
                                          <p:spTgt spid="3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g1117318e29f_1_1131"/>
          <p:cNvSpPr txBox="1">
            <a:spLocks noGrp="1"/>
          </p:cNvSpPr>
          <p:nvPr>
            <p:ph type="sldNum" idx="12"/>
          </p:nvPr>
        </p:nvSpPr>
        <p:spPr>
          <a:xfrm>
            <a:off x="10474325" y="6373813"/>
            <a:ext cx="2057400" cy="365125"/>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9197A0"/>
              </a:buClr>
              <a:buSzPts val="1000"/>
              <a:buFont typeface="Lato"/>
              <a:buNone/>
            </a:pPr>
            <a:fld id="{00000000-1234-1234-1234-123412341234}" type="slidenum">
              <a:rPr lang="es-PE"/>
              <a:t>6</a:t>
            </a:fld>
            <a:endParaRPr/>
          </a:p>
        </p:txBody>
      </p:sp>
      <p:sp>
        <p:nvSpPr>
          <p:cNvPr id="337" name="Google Shape;337;g1117318e29f_1_1131" descr="Resultado de imagen para INNOVACIÃ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338" name="Google Shape;338;g1117318e29f_1_1131"/>
          <p:cNvSpPr/>
          <p:nvPr/>
        </p:nvSpPr>
        <p:spPr>
          <a:xfrm>
            <a:off x="8967788" y="6424613"/>
            <a:ext cx="2344737" cy="261937"/>
          </a:xfrm>
          <a:prstGeom prst="rect">
            <a:avLst/>
          </a:prstGeom>
          <a:solidFill>
            <a:srgbClr val="FFFFFF"/>
          </a:solid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050"/>
              <a:buFont typeface="Calibri"/>
              <a:buNone/>
            </a:pPr>
            <a:endParaRPr sz="1050" b="0" i="1" u="none" strike="noStrike" cap="none">
              <a:solidFill>
                <a:srgbClr val="333F4E"/>
              </a:solidFill>
              <a:latin typeface="Arial"/>
              <a:ea typeface="Arial"/>
              <a:cs typeface="Arial"/>
              <a:sym typeface="Arial"/>
            </a:endParaRPr>
          </a:p>
        </p:txBody>
      </p:sp>
      <p:sp>
        <p:nvSpPr>
          <p:cNvPr id="339" name="Google Shape;339;g1117318e29f_1_1131"/>
          <p:cNvSpPr/>
          <p:nvPr/>
        </p:nvSpPr>
        <p:spPr>
          <a:xfrm>
            <a:off x="1466441" y="1615708"/>
            <a:ext cx="9126538" cy="1366488"/>
          </a:xfrm>
          <a:prstGeom prst="rect">
            <a:avLst/>
          </a:prstGeom>
          <a:noFill/>
          <a:ln>
            <a:noFill/>
          </a:ln>
        </p:spPr>
        <p:txBody>
          <a:bodyPr spcFirstLastPara="1" wrap="square" lIns="91425" tIns="45700" rIns="91425" bIns="45700" anchor="t" anchorCtr="0">
            <a:spAutoFit/>
          </a:bodyPr>
          <a:lstStyle/>
          <a:p>
            <a:pPr marL="0" marR="0" lvl="0" indent="0" algn="ctr" rtl="0">
              <a:lnSpc>
                <a:spcPct val="115000"/>
              </a:lnSpc>
              <a:spcBef>
                <a:spcPts val="0"/>
              </a:spcBef>
              <a:spcAft>
                <a:spcPts val="0"/>
              </a:spcAft>
              <a:buClr>
                <a:srgbClr val="804389"/>
              </a:buClr>
              <a:buSzPts val="3600"/>
              <a:buFont typeface="Open Sans"/>
              <a:buNone/>
            </a:pPr>
            <a:r>
              <a:rPr lang="es-PE" sz="3600" b="1" i="0" u="none" strike="noStrike" cap="small">
                <a:solidFill>
                  <a:srgbClr val="804389"/>
                </a:solidFill>
                <a:latin typeface="Arial"/>
                <a:ea typeface="Arial"/>
                <a:cs typeface="Arial"/>
                <a:sym typeface="Arial"/>
              </a:rPr>
              <a:t>Etapas del Concurso nacional de proyectos de innovación educativa 2022</a:t>
            </a:r>
            <a:endParaRPr sz="1800" b="0" i="0" u="none" strike="noStrike" cap="none">
              <a:solidFill>
                <a:srgbClr val="804389"/>
              </a:solidFill>
              <a:latin typeface="Arial"/>
              <a:ea typeface="Arial"/>
              <a:cs typeface="Arial"/>
              <a:sym typeface="Arial"/>
            </a:endParaRPr>
          </a:p>
        </p:txBody>
      </p:sp>
      <p:pic>
        <p:nvPicPr>
          <p:cNvPr id="340" name="Google Shape;340;g1117318e29f_1_1131"/>
          <p:cNvPicPr preferRelativeResize="0"/>
          <p:nvPr/>
        </p:nvPicPr>
        <p:blipFill rotWithShape="1">
          <a:blip r:embed="rId3">
            <a:alphaModFix/>
          </a:blip>
          <a:srcRect/>
          <a:stretch/>
        </p:blipFill>
        <p:spPr>
          <a:xfrm>
            <a:off x="0" y="7498"/>
            <a:ext cx="12192000" cy="960730"/>
          </a:xfrm>
          <a:prstGeom prst="rect">
            <a:avLst/>
          </a:prstGeom>
          <a:noFill/>
          <a:ln>
            <a:noFill/>
          </a:ln>
        </p:spPr>
      </p:pic>
      <p:graphicFrame>
        <p:nvGraphicFramePr>
          <p:cNvPr id="341" name="Google Shape;341;g1117318e29f_1_1131"/>
          <p:cNvGraphicFramePr/>
          <p:nvPr/>
        </p:nvGraphicFramePr>
        <p:xfrm>
          <a:off x="1173175" y="3534637"/>
          <a:ext cx="10329850" cy="2183450"/>
        </p:xfrm>
        <a:graphic>
          <a:graphicData uri="http://schemas.openxmlformats.org/drawingml/2006/table">
            <a:tbl>
              <a:tblPr>
                <a:noFill/>
                <a:tableStyleId>{D7612927-8679-430B-8A59-3AFF9E5379E3}</a:tableStyleId>
              </a:tblPr>
              <a:tblGrid>
                <a:gridCol w="3443425">
                  <a:extLst>
                    <a:ext uri="{9D8B030D-6E8A-4147-A177-3AD203B41FA5}">
                      <a16:colId xmlns:a16="http://schemas.microsoft.com/office/drawing/2014/main" val="20000"/>
                    </a:ext>
                  </a:extLst>
                </a:gridCol>
                <a:gridCol w="3256150">
                  <a:extLst>
                    <a:ext uri="{9D8B030D-6E8A-4147-A177-3AD203B41FA5}">
                      <a16:colId xmlns:a16="http://schemas.microsoft.com/office/drawing/2014/main" val="20001"/>
                    </a:ext>
                  </a:extLst>
                </a:gridCol>
                <a:gridCol w="3630275">
                  <a:extLst>
                    <a:ext uri="{9D8B030D-6E8A-4147-A177-3AD203B41FA5}">
                      <a16:colId xmlns:a16="http://schemas.microsoft.com/office/drawing/2014/main" val="20002"/>
                    </a:ext>
                  </a:extLst>
                </a:gridCol>
              </a:tblGrid>
              <a:tr h="370850">
                <a:tc>
                  <a:txBody>
                    <a:bodyPr/>
                    <a:lstStyle/>
                    <a:p>
                      <a:pPr marL="0" marR="0" lvl="0" indent="0" algn="ctr" rtl="0">
                        <a:lnSpc>
                          <a:spcPct val="107000"/>
                        </a:lnSpc>
                        <a:spcBef>
                          <a:spcPts val="0"/>
                        </a:spcBef>
                        <a:spcAft>
                          <a:spcPts val="0"/>
                        </a:spcAft>
                        <a:buClr>
                          <a:srgbClr val="000000"/>
                        </a:buClr>
                        <a:buSzPts val="2000"/>
                        <a:buFont typeface="Arial"/>
                        <a:buNone/>
                      </a:pPr>
                      <a:r>
                        <a:rPr lang="es-PE" sz="2000" b="1" u="none" strike="noStrike" cap="none">
                          <a:solidFill>
                            <a:schemeClr val="lt1"/>
                          </a:solidFill>
                          <a:latin typeface="Arial"/>
                          <a:ea typeface="Arial"/>
                          <a:cs typeface="Arial"/>
                          <a:sym typeface="Arial"/>
                        </a:rPr>
                        <a:t>Etapa</a:t>
                      </a:r>
                      <a:endParaRPr sz="2000" u="none"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04389"/>
                    </a:solidFill>
                  </a:tcPr>
                </a:tc>
                <a:tc>
                  <a:txBody>
                    <a:bodyPr/>
                    <a:lstStyle/>
                    <a:p>
                      <a:pPr marL="0" marR="0" lvl="0" indent="0" algn="ctr" rtl="0">
                        <a:lnSpc>
                          <a:spcPct val="107000"/>
                        </a:lnSpc>
                        <a:spcBef>
                          <a:spcPts val="0"/>
                        </a:spcBef>
                        <a:spcAft>
                          <a:spcPts val="0"/>
                        </a:spcAft>
                        <a:buClr>
                          <a:srgbClr val="000000"/>
                        </a:buClr>
                        <a:buSzPts val="2000"/>
                        <a:buFont typeface="Arial"/>
                        <a:buNone/>
                      </a:pPr>
                      <a:r>
                        <a:rPr lang="es-PE" sz="2000" b="1" u="none" strike="noStrike" cap="none">
                          <a:solidFill>
                            <a:schemeClr val="lt1"/>
                          </a:solidFill>
                          <a:latin typeface="Arial"/>
                          <a:ea typeface="Arial"/>
                          <a:cs typeface="Arial"/>
                          <a:sym typeface="Arial"/>
                        </a:rPr>
                        <a:t>Fecha de inicio</a:t>
                      </a:r>
                      <a:endParaRPr sz="2000" u="none" strike="noStrike" cap="none">
                        <a:solidFill>
                          <a:schemeClr val="lt1"/>
                        </a:solidFill>
                        <a:latin typeface="Calibri"/>
                        <a:ea typeface="Calibri"/>
                        <a:cs typeface="Calibri"/>
                        <a:sym typeface="Calibri"/>
                      </a:endParaRPr>
                    </a:p>
                  </a:txBody>
                  <a:tcPr marL="63500" marR="63500" marT="63500" marB="63500" anchor="ctr">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04389"/>
                    </a:solidFill>
                  </a:tcPr>
                </a:tc>
                <a:tc>
                  <a:txBody>
                    <a:bodyPr/>
                    <a:lstStyle/>
                    <a:p>
                      <a:pPr marL="0" marR="0" lvl="0" indent="0" algn="ctr" rtl="0">
                        <a:lnSpc>
                          <a:spcPct val="107000"/>
                        </a:lnSpc>
                        <a:spcBef>
                          <a:spcPts val="0"/>
                        </a:spcBef>
                        <a:spcAft>
                          <a:spcPts val="0"/>
                        </a:spcAft>
                        <a:buClr>
                          <a:srgbClr val="000000"/>
                        </a:buClr>
                        <a:buSzPts val="2000"/>
                        <a:buFont typeface="Arial"/>
                        <a:buNone/>
                      </a:pPr>
                      <a:r>
                        <a:rPr lang="es-PE" sz="2000" b="1" u="none" strike="noStrike" cap="none">
                          <a:solidFill>
                            <a:schemeClr val="lt1"/>
                          </a:solidFill>
                          <a:latin typeface="Arial"/>
                          <a:ea typeface="Arial"/>
                          <a:cs typeface="Arial"/>
                          <a:sym typeface="Arial"/>
                        </a:rPr>
                        <a:t>Fecha de término</a:t>
                      </a:r>
                      <a:endParaRPr sz="2000" u="none" strike="noStrike" cap="none">
                        <a:solidFill>
                          <a:schemeClr val="lt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rgbClr val="804389"/>
                    </a:solidFill>
                  </a:tcPr>
                </a:tc>
                <a:extLst>
                  <a:ext uri="{0D108BD9-81ED-4DB2-BD59-A6C34878D82A}">
                    <a16:rowId xmlns:a16="http://schemas.microsoft.com/office/drawing/2014/main" val="10000"/>
                  </a:ext>
                </a:extLst>
              </a:tr>
              <a:tr h="370850">
                <a:tc>
                  <a:txBody>
                    <a:bodyPr/>
                    <a:lstStyle/>
                    <a:p>
                      <a:pPr marL="0" marR="0" lvl="0" indent="0" algn="just"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Publicación de las bases</a:t>
                      </a:r>
                      <a:endParaRPr sz="1400" u="none" strike="noStrike" cap="none">
                        <a:solidFill>
                          <a:schemeClr val="dk1"/>
                        </a:solidFill>
                      </a:endParaRPr>
                    </a:p>
                  </a:txBody>
                  <a:tcPr marL="91450" marR="91450" marT="45725" marB="45725">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gridSpan="2">
                  <a:txBody>
                    <a:bodyPr/>
                    <a:lstStyle/>
                    <a:p>
                      <a:pPr marL="0" marR="0" lvl="0" indent="0" algn="ctr"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   2</a:t>
                      </a:r>
                      <a:r>
                        <a:rPr lang="es-PE" sz="2000" u="none" strike="noStrike" cap="none">
                          <a:solidFill>
                            <a:schemeClr val="dk1"/>
                          </a:solidFill>
                        </a:rPr>
                        <a:t>8</a:t>
                      </a:r>
                      <a:r>
                        <a:rPr lang="es-PE" sz="2000" u="none" strike="noStrike" cap="none">
                          <a:solidFill>
                            <a:schemeClr val="dk1"/>
                          </a:solidFill>
                          <a:latin typeface="Arial"/>
                          <a:ea typeface="Arial"/>
                          <a:cs typeface="Arial"/>
                          <a:sym typeface="Arial"/>
                        </a:rPr>
                        <a:t> de febrero del 2022</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hMerge="1">
                  <a:txBody>
                    <a:bodyPr/>
                    <a:lstStyle/>
                    <a:p>
                      <a:endParaRPr lang="es-PE"/>
                    </a:p>
                  </a:txBody>
                  <a:tcPr/>
                </a:tc>
                <a:extLst>
                  <a:ext uri="{0D108BD9-81ED-4DB2-BD59-A6C34878D82A}">
                    <a16:rowId xmlns:a16="http://schemas.microsoft.com/office/drawing/2014/main" val="10001"/>
                  </a:ext>
                </a:extLst>
              </a:tr>
              <a:tr h="370850">
                <a:tc>
                  <a:txBody>
                    <a:bodyPr/>
                    <a:lstStyle/>
                    <a:p>
                      <a:pPr marL="0" marR="0" lvl="0" indent="0" algn="just"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Inscripción</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l"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       2</a:t>
                      </a:r>
                      <a:r>
                        <a:rPr lang="es-PE" sz="2000" u="none" strike="noStrike" cap="none">
                          <a:solidFill>
                            <a:schemeClr val="dk1"/>
                          </a:solidFill>
                        </a:rPr>
                        <a:t>8</a:t>
                      </a:r>
                      <a:r>
                        <a:rPr lang="es-PE" sz="2000" u="none" strike="noStrike" cap="none">
                          <a:solidFill>
                            <a:schemeClr val="dk1"/>
                          </a:solidFill>
                          <a:latin typeface="Arial"/>
                          <a:ea typeface="Arial"/>
                          <a:cs typeface="Arial"/>
                          <a:sym typeface="Arial"/>
                        </a:rPr>
                        <a:t> de febrero de 2022</a:t>
                      </a:r>
                      <a:endParaRPr sz="2000" u="none" strike="noStrike" cap="none">
                        <a:solidFill>
                          <a:schemeClr val="dk1"/>
                        </a:solidFill>
                        <a:latin typeface="Calibri"/>
                        <a:ea typeface="Calibri"/>
                        <a:cs typeface="Calibri"/>
                        <a:sym typeface="Calibri"/>
                      </a:endParaRPr>
                    </a:p>
                  </a:txBody>
                  <a:tcPr marL="63500" marR="63500" marT="0" marB="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18 de abril de 2022</a:t>
                      </a:r>
                      <a:endParaRPr sz="2000" u="none" strike="noStrike" cap="none">
                        <a:solidFill>
                          <a:schemeClr val="dk1"/>
                        </a:solidFill>
                        <a:latin typeface="Calibri"/>
                        <a:ea typeface="Calibri"/>
                        <a:cs typeface="Calibri"/>
                        <a:sym typeface="Calibri"/>
                      </a:endParaRPr>
                    </a:p>
                  </a:txBody>
                  <a:tcPr marL="63500" marR="63500" marT="0" marB="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70850">
                <a:tc>
                  <a:txBody>
                    <a:bodyPr/>
                    <a:lstStyle/>
                    <a:p>
                      <a:pPr marL="0" marR="0" lvl="0" indent="0" algn="just"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Evaluación</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    19 de abril de 2022</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a:txBody>
                    <a:bodyPr/>
                    <a:lstStyle/>
                    <a:p>
                      <a:pPr marL="0" marR="0" lvl="0" indent="0" algn="ctr"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09 de mayo de 2022</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70850">
                <a:tc>
                  <a:txBody>
                    <a:bodyPr/>
                    <a:lstStyle/>
                    <a:p>
                      <a:pPr marL="0" marR="0" lvl="0" indent="0" algn="just"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Publicación de resultados</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gridSpan="2">
                  <a:txBody>
                    <a:bodyPr/>
                    <a:lstStyle/>
                    <a:p>
                      <a:pPr marL="0" marR="0" lvl="0" indent="0" algn="ctr" rtl="0">
                        <a:lnSpc>
                          <a:spcPct val="107000"/>
                        </a:lnSpc>
                        <a:spcBef>
                          <a:spcPts val="0"/>
                        </a:spcBef>
                        <a:spcAft>
                          <a:spcPts val="0"/>
                        </a:spcAft>
                        <a:buClr>
                          <a:srgbClr val="000000"/>
                        </a:buClr>
                        <a:buSzPts val="2000"/>
                        <a:buFont typeface="Arial"/>
                        <a:buNone/>
                      </a:pPr>
                      <a:r>
                        <a:rPr lang="es-PE" sz="2000" u="none" strike="noStrike" cap="none">
                          <a:solidFill>
                            <a:schemeClr val="dk1"/>
                          </a:solidFill>
                          <a:latin typeface="Arial"/>
                          <a:ea typeface="Arial"/>
                          <a:cs typeface="Arial"/>
                          <a:sym typeface="Arial"/>
                        </a:rPr>
                        <a:t>10 de mayo de 2022</a:t>
                      </a:r>
                      <a:endParaRPr sz="2000" u="none" strike="noStrike" cap="none">
                        <a:solidFill>
                          <a:schemeClr val="dk1"/>
                        </a:solidFill>
                        <a:latin typeface="Calibri"/>
                        <a:ea typeface="Calibri"/>
                        <a:cs typeface="Calibri"/>
                        <a:sym typeface="Calibri"/>
                      </a:endParaRPr>
                    </a:p>
                  </a:txBody>
                  <a:tcPr marL="63500" marR="63500" marT="63500" marB="63500">
                    <a:lnL w="9525" cap="flat" cmpd="sng">
                      <a:solidFill>
                        <a:schemeClr val="dk2"/>
                      </a:solidFill>
                      <a:prstDash val="solid"/>
                      <a:round/>
                      <a:headEnd type="none" w="sm" len="sm"/>
                      <a:tailEnd type="none" w="sm" len="sm"/>
                    </a:lnL>
                    <a:lnR w="9525" cap="flat" cmpd="sng">
                      <a:solidFill>
                        <a:schemeClr val="dk2"/>
                      </a:solidFill>
                      <a:prstDash val="solid"/>
                      <a:round/>
                      <a:headEnd type="none" w="sm" len="sm"/>
                      <a:tailEnd type="none" w="sm" len="sm"/>
                    </a:lnR>
                    <a:lnT w="9525" cap="flat" cmpd="sng">
                      <a:solidFill>
                        <a:schemeClr val="dk2"/>
                      </a:solidFill>
                      <a:prstDash val="solid"/>
                      <a:round/>
                      <a:headEnd type="none" w="sm" len="sm"/>
                      <a:tailEnd type="none" w="sm" len="sm"/>
                    </a:lnT>
                    <a:lnB w="9525" cap="flat" cmpd="sng">
                      <a:solidFill>
                        <a:schemeClr val="dk2"/>
                      </a:solidFill>
                      <a:prstDash val="solid"/>
                      <a:round/>
                      <a:headEnd type="none" w="sm" len="sm"/>
                      <a:tailEnd type="none" w="sm" len="sm"/>
                    </a:lnB>
                    <a:solidFill>
                      <a:schemeClr val="lt1"/>
                    </a:solidFill>
                  </a:tcPr>
                </a:tc>
                <a:tc hMerge="1">
                  <a:txBody>
                    <a:bodyPr/>
                    <a:lstStyle/>
                    <a:p>
                      <a:endParaRPr lang="es-PE"/>
                    </a:p>
                  </a:txBody>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84"/>
          <p:cNvSpPr txBox="1"/>
          <p:nvPr/>
        </p:nvSpPr>
        <p:spPr>
          <a:xfrm>
            <a:off x="0" y="1122521"/>
            <a:ext cx="12183979" cy="768979"/>
          </a:xfrm>
          <a:prstGeom prst="rect">
            <a:avLst/>
          </a:prstGeom>
          <a:noFill/>
          <a:ln>
            <a:noFill/>
          </a:ln>
        </p:spPr>
        <p:txBody>
          <a:bodyPr spcFirstLastPara="1" wrap="square" lIns="91425" tIns="45700" rIns="91425" bIns="45700" anchor="ctr" anchorCtr="0">
            <a:noAutofit/>
          </a:bodyPr>
          <a:lstStyle/>
          <a:p>
            <a:pPr marL="457200" marR="0" lvl="1" indent="0" algn="ctr" rtl="0">
              <a:lnSpc>
                <a:spcPct val="100000"/>
              </a:lnSpc>
              <a:spcBef>
                <a:spcPts val="0"/>
              </a:spcBef>
              <a:spcAft>
                <a:spcPts val="0"/>
              </a:spcAft>
              <a:buClr>
                <a:srgbClr val="000000"/>
              </a:buClr>
              <a:buSzPts val="3600"/>
              <a:buFont typeface="Arial"/>
              <a:buNone/>
            </a:pPr>
            <a:r>
              <a:rPr lang="es-PE" sz="3600" b="1" i="0" u="none" strike="noStrike" cap="small">
                <a:solidFill>
                  <a:srgbClr val="804389"/>
                </a:solidFill>
                <a:latin typeface="Open Sans"/>
                <a:ea typeface="Open Sans"/>
                <a:cs typeface="Open Sans"/>
                <a:sym typeface="Open Sans"/>
              </a:rPr>
              <a:t>Beneficios </a:t>
            </a:r>
            <a:endParaRPr sz="1400" b="0" i="0" u="none" strike="noStrike" cap="none">
              <a:solidFill>
                <a:srgbClr val="000000"/>
              </a:solidFill>
              <a:latin typeface="Arial"/>
              <a:ea typeface="Arial"/>
              <a:cs typeface="Arial"/>
              <a:sym typeface="Arial"/>
            </a:endParaRPr>
          </a:p>
        </p:txBody>
      </p:sp>
      <p:graphicFrame>
        <p:nvGraphicFramePr>
          <p:cNvPr id="348" name="Google Shape;348;p84"/>
          <p:cNvGraphicFramePr/>
          <p:nvPr/>
        </p:nvGraphicFramePr>
        <p:xfrm>
          <a:off x="2130851" y="1990632"/>
          <a:ext cx="8550450" cy="4423155"/>
        </p:xfrm>
        <a:graphic>
          <a:graphicData uri="http://schemas.openxmlformats.org/drawingml/2006/table">
            <a:tbl>
              <a:tblPr>
                <a:noFill/>
                <a:tableStyleId>{D7612927-8679-430B-8A59-3AFF9E5379E3}</a:tableStyleId>
              </a:tblPr>
              <a:tblGrid>
                <a:gridCol w="1892975">
                  <a:extLst>
                    <a:ext uri="{9D8B030D-6E8A-4147-A177-3AD203B41FA5}">
                      <a16:colId xmlns:a16="http://schemas.microsoft.com/office/drawing/2014/main" val="20000"/>
                    </a:ext>
                  </a:extLst>
                </a:gridCol>
                <a:gridCol w="6657475">
                  <a:extLst>
                    <a:ext uri="{9D8B030D-6E8A-4147-A177-3AD203B41FA5}">
                      <a16:colId xmlns:a16="http://schemas.microsoft.com/office/drawing/2014/main" val="20001"/>
                    </a:ext>
                  </a:extLst>
                </a:gridCol>
              </a:tblGrid>
              <a:tr h="1335075">
                <a:tc>
                  <a:txBody>
                    <a:bodyPr/>
                    <a:lstStyle/>
                    <a:p>
                      <a:pPr marL="0" marR="0" lvl="0" indent="0" algn="just" rtl="0">
                        <a:lnSpc>
                          <a:spcPct val="100000"/>
                        </a:lnSpc>
                        <a:spcBef>
                          <a:spcPts val="0"/>
                        </a:spcBef>
                        <a:spcAft>
                          <a:spcPts val="0"/>
                        </a:spcAft>
                        <a:buClr>
                          <a:srgbClr val="000000"/>
                        </a:buClr>
                        <a:buSzPts val="1800"/>
                        <a:buFont typeface="Arial"/>
                        <a:buNone/>
                      </a:pPr>
                      <a:r>
                        <a:rPr lang="es-PE" sz="1800" b="1" u="none" strike="noStrike" cap="none">
                          <a:latin typeface="Calibri"/>
                          <a:ea typeface="Calibri"/>
                          <a:cs typeface="Calibri"/>
                          <a:sym typeface="Calibri"/>
                        </a:rPr>
                        <a:t>Reconocimiento y difusión</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342900" marR="0" lvl="0" indent="-277200" algn="just" rtl="0">
                        <a:lnSpc>
                          <a:spcPct val="100000"/>
                        </a:lnSpc>
                        <a:spcBef>
                          <a:spcPts val="0"/>
                        </a:spcBef>
                        <a:spcAft>
                          <a:spcPts val="0"/>
                        </a:spcAft>
                        <a:buClr>
                          <a:schemeClr val="dk1"/>
                        </a:buClr>
                        <a:buSzPts val="1800"/>
                        <a:buFont typeface="Calibri"/>
                        <a:buAutoNum type="alphaLcPeriod"/>
                      </a:pPr>
                      <a:r>
                        <a:rPr lang="es-PE" sz="1800" u="none" strike="noStrike" cap="none">
                          <a:solidFill>
                            <a:schemeClr val="dk1"/>
                          </a:solidFill>
                          <a:latin typeface="Calibri"/>
                          <a:ea typeface="Calibri"/>
                          <a:cs typeface="Calibri"/>
                          <a:sym typeface="Calibri"/>
                        </a:rPr>
                        <a:t>Resolución Ministerial de felicitación y reconocimiento a los docentes y personal directivo (directores y subdirectores) que integran los equipos responsables de los proyectos de innovación educativa ganadores indistintamente su condición laboral.</a:t>
                      </a:r>
                      <a:endParaRPr sz="1400" u="none" strike="noStrike" cap="none"/>
                    </a:p>
                    <a:p>
                      <a:pPr marL="342900" marR="0" lvl="0" indent="-277200" algn="just" rtl="0">
                        <a:lnSpc>
                          <a:spcPct val="100000"/>
                        </a:lnSpc>
                        <a:spcBef>
                          <a:spcPts val="0"/>
                        </a:spcBef>
                        <a:spcAft>
                          <a:spcPts val="0"/>
                        </a:spcAft>
                        <a:buClr>
                          <a:schemeClr val="dk1"/>
                        </a:buClr>
                        <a:buSzPts val="1800"/>
                        <a:buFont typeface="Calibri"/>
                        <a:buAutoNum type="alphaLcPeriod"/>
                      </a:pPr>
                      <a:r>
                        <a:rPr lang="es-PE" sz="1800" u="none" strike="noStrike" cap="none">
                          <a:solidFill>
                            <a:schemeClr val="dk1"/>
                          </a:solidFill>
                          <a:latin typeface="Calibri"/>
                          <a:ea typeface="Calibri"/>
                          <a:cs typeface="Calibri"/>
                          <a:sym typeface="Calibri"/>
                        </a:rPr>
                        <a:t>Diploma de felicitación a las IIEE con proyectos de innovación educativa ganadores otorgada por el FONDEP. </a:t>
                      </a:r>
                      <a:endParaRPr sz="180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582675">
                <a:tc>
                  <a:txBody>
                    <a:bodyPr/>
                    <a:lstStyle/>
                    <a:p>
                      <a:pPr marL="0" marR="0" lvl="0" indent="0" algn="just" rtl="0">
                        <a:lnSpc>
                          <a:spcPct val="100000"/>
                        </a:lnSpc>
                        <a:spcBef>
                          <a:spcPts val="0"/>
                        </a:spcBef>
                        <a:spcAft>
                          <a:spcPts val="0"/>
                        </a:spcAft>
                        <a:buClr>
                          <a:srgbClr val="000000"/>
                        </a:buClr>
                        <a:buSzPts val="1800"/>
                        <a:buFont typeface="Arial"/>
                        <a:buNone/>
                      </a:pPr>
                      <a:r>
                        <a:rPr lang="es-PE" sz="1800" b="1" u="none" strike="noStrike" cap="none">
                          <a:latin typeface="Calibri"/>
                          <a:ea typeface="Calibri"/>
                          <a:cs typeface="Calibri"/>
                          <a:sym typeface="Calibri"/>
                        </a:rPr>
                        <a:t>Acompañamiento</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73050" marR="0" lvl="0" indent="-273050" algn="just" rtl="0">
                        <a:lnSpc>
                          <a:spcPct val="100000"/>
                        </a:lnSpc>
                        <a:spcBef>
                          <a:spcPts val="0"/>
                        </a:spcBef>
                        <a:spcAft>
                          <a:spcPts val="0"/>
                        </a:spcAft>
                        <a:buClr>
                          <a:schemeClr val="dk1"/>
                        </a:buClr>
                        <a:buSzPts val="1800"/>
                        <a:buFont typeface="Calibri"/>
                        <a:buNone/>
                      </a:pPr>
                      <a:r>
                        <a:rPr lang="es-PE" sz="1800" u="none" strike="noStrike" cap="none">
                          <a:solidFill>
                            <a:schemeClr val="dk1"/>
                          </a:solidFill>
                          <a:latin typeface="Calibri"/>
                          <a:ea typeface="Calibri"/>
                          <a:cs typeface="Calibri"/>
                          <a:sym typeface="Calibri"/>
                        </a:rPr>
                        <a:t>c. Asistencia técnica en la gestión del proyecto durante un año escolar.</a:t>
                      </a:r>
                      <a:endParaRPr sz="1800" u="none" strike="noStrike" cap="none">
                        <a:solidFill>
                          <a:schemeClr val="dk1"/>
                        </a:solidFill>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582675">
                <a:tc>
                  <a:txBody>
                    <a:bodyPr/>
                    <a:lstStyle/>
                    <a:p>
                      <a:pPr marL="0" marR="0" lvl="0" indent="0" algn="just" rtl="0">
                        <a:lnSpc>
                          <a:spcPct val="100000"/>
                        </a:lnSpc>
                        <a:spcBef>
                          <a:spcPts val="0"/>
                        </a:spcBef>
                        <a:spcAft>
                          <a:spcPts val="0"/>
                        </a:spcAft>
                        <a:buClr>
                          <a:srgbClr val="000000"/>
                        </a:buClr>
                        <a:buSzPts val="1800"/>
                        <a:buFont typeface="Arial"/>
                        <a:buNone/>
                      </a:pPr>
                      <a:r>
                        <a:rPr lang="es-PE" sz="1800" b="1" u="none" strike="noStrike" cap="none">
                          <a:latin typeface="Calibri"/>
                          <a:ea typeface="Calibri"/>
                          <a:cs typeface="Calibri"/>
                          <a:sym typeface="Calibri"/>
                        </a:rPr>
                        <a:t>Financiamiento</a:t>
                      </a:r>
                      <a:endParaRPr sz="1800" u="none" strike="noStrike" cap="none">
                        <a:latin typeface="Calibri"/>
                        <a:ea typeface="Calibri"/>
                        <a:cs typeface="Calibri"/>
                        <a:sym typeface="Calibri"/>
                      </a:endParaRPr>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273050" marR="0" lvl="0" indent="-273050" algn="just" rtl="0">
                        <a:lnSpc>
                          <a:spcPct val="100000"/>
                        </a:lnSpc>
                        <a:spcBef>
                          <a:spcPts val="0"/>
                        </a:spcBef>
                        <a:spcAft>
                          <a:spcPts val="0"/>
                        </a:spcAft>
                        <a:buClr>
                          <a:schemeClr val="dk1"/>
                        </a:buClr>
                        <a:buSzPts val="1800"/>
                        <a:buFont typeface="Calibri"/>
                        <a:buNone/>
                      </a:pPr>
                      <a:r>
                        <a:rPr lang="es-PE" sz="1800" u="none" strike="noStrike" cap="none">
                          <a:solidFill>
                            <a:schemeClr val="dk1"/>
                          </a:solidFill>
                          <a:latin typeface="Calibri"/>
                          <a:ea typeface="Calibri"/>
                          <a:cs typeface="Calibri"/>
                          <a:sym typeface="Calibri"/>
                        </a:rPr>
                        <a:t>d. Financiamiento directo a los proyectos de innovación educativa ganadores, a través de subvenciones para la adquisición de bienes y contratación de servicios por un monto de hasta S/ 16,000 (dieciséis mil soles), regulado según Norma Técnica: “Disposiciones generales para el financiamiento, monitoreo y rendición de cuentas de proyectos de innovación y desarrollo educativo – 2022, bajo la modalidad de subvenciones”, aprobada por Resolución Ministerial N°042-2022-MINEDU.</a:t>
                      </a:r>
                      <a:endParaRPr sz="1400" u="none" strike="noStrike" cap="none"/>
                    </a:p>
                  </a:txBody>
                  <a:tcPr marL="68575" marR="68575" marT="0" marB="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349" name="Google Shape;349;p84"/>
          <p:cNvPicPr preferRelativeResize="0"/>
          <p:nvPr/>
        </p:nvPicPr>
        <p:blipFill rotWithShape="1">
          <a:blip r:embed="rId3">
            <a:alphaModFix/>
          </a:blip>
          <a:srcRect/>
          <a:stretch/>
        </p:blipFill>
        <p:spPr>
          <a:xfrm>
            <a:off x="74328" y="-132375"/>
            <a:ext cx="12192000" cy="1155764"/>
          </a:xfrm>
          <a:prstGeom prst="rect">
            <a:avLst/>
          </a:prstGeom>
          <a:noFill/>
          <a:ln>
            <a:noFill/>
          </a:ln>
        </p:spPr>
      </p:pic>
      <p:pic>
        <p:nvPicPr>
          <p:cNvPr id="350" name="Google Shape;350;p84"/>
          <p:cNvPicPr preferRelativeResize="0"/>
          <p:nvPr/>
        </p:nvPicPr>
        <p:blipFill rotWithShape="1">
          <a:blip r:embed="rId4">
            <a:alphaModFix/>
          </a:blip>
          <a:srcRect/>
          <a:stretch/>
        </p:blipFill>
        <p:spPr>
          <a:xfrm>
            <a:off x="36018" y="1718959"/>
            <a:ext cx="2094833" cy="4966500"/>
          </a:xfrm>
          <a:prstGeom prst="rect">
            <a:avLst/>
          </a:prstGeom>
          <a:noFill/>
          <a:ln>
            <a:noFill/>
          </a:ln>
        </p:spPr>
      </p:pic>
      <p:pic>
        <p:nvPicPr>
          <p:cNvPr id="351" name="Google Shape;351;p84"/>
          <p:cNvPicPr preferRelativeResize="0"/>
          <p:nvPr/>
        </p:nvPicPr>
        <p:blipFill rotWithShape="1">
          <a:blip r:embed="rId5">
            <a:alphaModFix/>
          </a:blip>
          <a:srcRect/>
          <a:stretch/>
        </p:blipFill>
        <p:spPr>
          <a:xfrm>
            <a:off x="10681301" y="858117"/>
            <a:ext cx="1347323" cy="245347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7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9197A0"/>
              </a:buClr>
              <a:buSzPts val="1000"/>
              <a:buFont typeface="Lato"/>
              <a:buNone/>
            </a:pPr>
            <a:fld id="{00000000-1234-1234-1234-123412341234}" type="slidenum">
              <a:rPr lang="es-PE"/>
              <a:t>8</a:t>
            </a:fld>
            <a:endParaRPr/>
          </a:p>
        </p:txBody>
      </p:sp>
      <p:sp>
        <p:nvSpPr>
          <p:cNvPr id="358" name="Google Shape;358;p74"/>
          <p:cNvSpPr txBox="1"/>
          <p:nvPr/>
        </p:nvSpPr>
        <p:spPr>
          <a:xfrm>
            <a:off x="5545667" y="2574870"/>
            <a:ext cx="4309500" cy="2241000"/>
          </a:xfrm>
          <a:prstGeom prst="rect">
            <a:avLst/>
          </a:prstGeom>
          <a:noFill/>
          <a:ln>
            <a:noFill/>
          </a:ln>
        </p:spPr>
        <p:txBody>
          <a:bodyPr spcFirstLastPara="1" wrap="square" lIns="91425" tIns="45700" rIns="91425" bIns="45700" anchor="t" anchorCtr="0">
            <a:spAutoFit/>
          </a:bodyPr>
          <a:lstStyle/>
          <a:p>
            <a:pPr marL="0" marR="0" lvl="0" indent="0" algn="ctr" rtl="0">
              <a:lnSpc>
                <a:spcPct val="90000"/>
              </a:lnSpc>
              <a:spcBef>
                <a:spcPts val="0"/>
              </a:spcBef>
              <a:spcAft>
                <a:spcPts val="0"/>
              </a:spcAft>
              <a:buClr>
                <a:srgbClr val="804389"/>
              </a:buClr>
              <a:buSzPts val="3600"/>
              <a:buFont typeface="Open Sans"/>
              <a:buNone/>
            </a:pPr>
            <a:r>
              <a:rPr lang="es-PE" sz="3600" b="1" i="0" u="none" strike="noStrike" cap="small">
                <a:solidFill>
                  <a:srgbClr val="804389"/>
                </a:solidFill>
                <a:latin typeface="Arial"/>
                <a:ea typeface="Arial"/>
                <a:cs typeface="Arial"/>
                <a:sym typeface="Arial"/>
              </a:rPr>
              <a:t>Público objetivo</a:t>
            </a:r>
            <a:endParaRPr sz="1800" b="0" i="0" u="none" strike="noStrike" cap="none">
              <a:solidFill>
                <a:schemeClr val="dk1"/>
              </a:solidFill>
              <a:latin typeface="Arial"/>
              <a:ea typeface="Arial"/>
              <a:cs typeface="Arial"/>
              <a:sym typeface="Arial"/>
            </a:endParaRPr>
          </a:p>
          <a:p>
            <a:pPr marL="0" marR="0" lvl="0" indent="0" algn="ctr" rtl="0">
              <a:lnSpc>
                <a:spcPct val="90000"/>
              </a:lnSpc>
              <a:spcBef>
                <a:spcPts val="1200"/>
              </a:spcBef>
              <a:spcAft>
                <a:spcPts val="0"/>
              </a:spcAft>
              <a:buClr>
                <a:srgbClr val="000000"/>
              </a:buClr>
              <a:buSzPts val="1800"/>
              <a:buFont typeface="Arial"/>
              <a:buNone/>
            </a:pPr>
            <a:r>
              <a:rPr lang="es-PE" sz="1800" b="0" i="0" u="none" strike="noStrike" cap="none">
                <a:solidFill>
                  <a:schemeClr val="dk1"/>
                </a:solidFill>
                <a:latin typeface="Calibri"/>
                <a:ea typeface="Calibri"/>
                <a:cs typeface="Calibri"/>
                <a:sym typeface="Calibri"/>
              </a:rPr>
              <a:t>El </a:t>
            </a:r>
            <a:r>
              <a:rPr lang="es-PE" sz="1800" b="1" i="0" u="none" strike="noStrike" cap="none">
                <a:solidFill>
                  <a:schemeClr val="dk1"/>
                </a:solidFill>
                <a:latin typeface="Calibri"/>
                <a:ea typeface="Calibri"/>
                <a:cs typeface="Calibri"/>
                <a:sym typeface="Calibri"/>
              </a:rPr>
              <a:t>IV Concurso Nacional de Proyectos de Innovación Educativa </a:t>
            </a:r>
            <a:r>
              <a:rPr lang="es-PE" sz="1800" b="0" i="0" u="none" strike="noStrike" cap="none">
                <a:solidFill>
                  <a:schemeClr val="dk1"/>
                </a:solidFill>
                <a:latin typeface="Calibri"/>
                <a:ea typeface="Calibri"/>
                <a:cs typeface="Calibri"/>
                <a:sym typeface="Calibri"/>
              </a:rPr>
              <a:t>está dirigido a las Instituciones Educativas Públicas urbanas y rurales de EBR, EBA y EBE que de manera individual presenten propuestas de Proyectos de Innovación Educativa.</a:t>
            </a:r>
            <a:endParaRPr sz="1800" b="0" i="0" u="none" strike="noStrike" cap="none">
              <a:solidFill>
                <a:schemeClr val="dk1"/>
              </a:solidFill>
              <a:latin typeface="Calibri"/>
              <a:ea typeface="Calibri"/>
              <a:cs typeface="Calibri"/>
              <a:sym typeface="Calibri"/>
            </a:endParaRPr>
          </a:p>
        </p:txBody>
      </p:sp>
      <p:sp>
        <p:nvSpPr>
          <p:cNvPr id="359" name="Google Shape;359;p74" descr="Resultado de imagen para INNOVACIÃN"/>
          <p:cNvSpPr/>
          <p:nvPr/>
        </p:nvSpPr>
        <p:spPr>
          <a:xfrm>
            <a:off x="155575" y="-144463"/>
            <a:ext cx="304800" cy="304801"/>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pic>
        <p:nvPicPr>
          <p:cNvPr id="360" name="Google Shape;360;p74"/>
          <p:cNvPicPr preferRelativeResize="0"/>
          <p:nvPr/>
        </p:nvPicPr>
        <p:blipFill rotWithShape="1">
          <a:blip r:embed="rId3">
            <a:alphaModFix/>
          </a:blip>
          <a:srcRect/>
          <a:stretch/>
        </p:blipFill>
        <p:spPr>
          <a:xfrm>
            <a:off x="0" y="7498"/>
            <a:ext cx="12192000" cy="960730"/>
          </a:xfrm>
          <a:prstGeom prst="rect">
            <a:avLst/>
          </a:prstGeom>
          <a:noFill/>
          <a:ln>
            <a:noFill/>
          </a:ln>
        </p:spPr>
      </p:pic>
      <p:pic>
        <p:nvPicPr>
          <p:cNvPr id="361" name="Google Shape;361;p74"/>
          <p:cNvPicPr preferRelativeResize="0"/>
          <p:nvPr/>
        </p:nvPicPr>
        <p:blipFill rotWithShape="1">
          <a:blip r:embed="rId4">
            <a:alphaModFix/>
          </a:blip>
          <a:srcRect/>
          <a:stretch/>
        </p:blipFill>
        <p:spPr>
          <a:xfrm flipH="1">
            <a:off x="2085259" y="1655537"/>
            <a:ext cx="2993157" cy="354692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250">
        <p14:flip dir="l"/>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g1174e9c421f_1_755"/>
          <p:cNvSpPr/>
          <p:nvPr/>
        </p:nvSpPr>
        <p:spPr>
          <a:xfrm>
            <a:off x="0" y="0"/>
            <a:ext cx="12192000" cy="6858000"/>
          </a:xfrm>
          <a:prstGeom prst="rect">
            <a:avLst/>
          </a:prstGeom>
          <a:solidFill>
            <a:srgbClr val="7D358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368" name="Google Shape;368;g1174e9c421f_1_755"/>
          <p:cNvSpPr txBox="1">
            <a:spLocks noGrp="1"/>
          </p:cNvSpPr>
          <p:nvPr>
            <p:ph type="title"/>
          </p:nvPr>
        </p:nvSpPr>
        <p:spPr>
          <a:xfrm>
            <a:off x="1947115" y="3128726"/>
            <a:ext cx="4880400" cy="8202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15000"/>
              </a:lnSpc>
              <a:spcBef>
                <a:spcPts val="0"/>
              </a:spcBef>
              <a:spcAft>
                <a:spcPts val="0"/>
              </a:spcAft>
              <a:buClr>
                <a:srgbClr val="804389"/>
              </a:buClr>
              <a:buSzPct val="72000"/>
              <a:buFont typeface="Open Sans"/>
              <a:buNone/>
            </a:pPr>
            <a:r>
              <a:rPr lang="es-PE" sz="5000" b="1" cap="small">
                <a:solidFill>
                  <a:schemeClr val="lt1"/>
                </a:solidFill>
                <a:latin typeface="Open Sans"/>
                <a:ea typeface="Open Sans"/>
                <a:cs typeface="Open Sans"/>
                <a:sym typeface="Open Sans"/>
              </a:rPr>
              <a:t>Tipo de Proyectos</a:t>
            </a:r>
            <a:endParaRPr sz="5000">
              <a:solidFill>
                <a:schemeClr val="lt1"/>
              </a:solidFill>
              <a:latin typeface="Calibri"/>
              <a:ea typeface="Calibri"/>
              <a:cs typeface="Calibri"/>
              <a:sym typeface="Calibri"/>
            </a:endParaRPr>
          </a:p>
          <a:p>
            <a:pPr marL="0" lvl="0" indent="0" algn="l" rtl="0">
              <a:lnSpc>
                <a:spcPct val="90000"/>
              </a:lnSpc>
              <a:spcBef>
                <a:spcPts val="0"/>
              </a:spcBef>
              <a:spcAft>
                <a:spcPts val="0"/>
              </a:spcAft>
              <a:buSzPct val="111111"/>
              <a:buNone/>
            </a:pPr>
            <a:endParaRPr sz="1800">
              <a:solidFill>
                <a:schemeClr val="lt1"/>
              </a:solidFill>
              <a:latin typeface="Calibri"/>
              <a:ea typeface="Calibri"/>
              <a:cs typeface="Calibri"/>
              <a:sym typeface="Calibri"/>
            </a:endParaRPr>
          </a:p>
          <a:p>
            <a:pPr marL="0" lvl="0" indent="0" algn="l" rtl="0">
              <a:lnSpc>
                <a:spcPct val="90000"/>
              </a:lnSpc>
              <a:spcBef>
                <a:spcPts val="0"/>
              </a:spcBef>
              <a:spcAft>
                <a:spcPts val="0"/>
              </a:spcAft>
              <a:buSzPct val="50517"/>
              <a:buNone/>
            </a:pPr>
            <a:endParaRPr b="1">
              <a:solidFill>
                <a:schemeClr val="lt1"/>
              </a:solidFill>
              <a:latin typeface="Open Sans"/>
              <a:ea typeface="Open Sans"/>
              <a:cs typeface="Open Sans"/>
              <a:sym typeface="Open Sans"/>
            </a:endParaRPr>
          </a:p>
        </p:txBody>
      </p:sp>
      <p:sp>
        <p:nvSpPr>
          <p:cNvPr id="369" name="Google Shape;369;g1174e9c421f_1_755"/>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Clr>
                <a:srgbClr val="000000"/>
              </a:buClr>
              <a:buSzPts val="1080"/>
              <a:buFont typeface="Arial"/>
              <a:buNone/>
            </a:pPr>
            <a:fld id="{00000000-1234-1234-1234-123412341234}" type="slidenum">
              <a:rPr lang="es-PE"/>
              <a:t>9</a:t>
            </a:fld>
            <a:endParaRPr/>
          </a:p>
        </p:txBody>
      </p:sp>
      <p:pic>
        <p:nvPicPr>
          <p:cNvPr id="370" name="Google Shape;370;g1174e9c421f_1_755"/>
          <p:cNvPicPr preferRelativeResize="0"/>
          <p:nvPr/>
        </p:nvPicPr>
        <p:blipFill rotWithShape="1">
          <a:blip r:embed="rId3">
            <a:alphaModFix/>
          </a:blip>
          <a:srcRect/>
          <a:stretch/>
        </p:blipFill>
        <p:spPr>
          <a:xfrm>
            <a:off x="6827520" y="984069"/>
            <a:ext cx="2537334" cy="5873928"/>
          </a:xfrm>
          <a:prstGeom prst="rect">
            <a:avLst/>
          </a:prstGeom>
          <a:noFill/>
          <a:ln>
            <a:noFill/>
          </a:ln>
        </p:spPr>
      </p:pic>
    </p:spTree>
  </p:cSld>
  <p:clrMapOvr>
    <a:masterClrMapping/>
  </p:clrMapOvr>
</p:sld>
</file>

<file path=ppt/theme/theme1.xml><?xml version="1.0" encoding="utf-8"?>
<a:theme xmlns:a="http://schemas.openxmlformats.org/drawingml/2006/main" name="1_Default Theme">
  <a:themeElements>
    <a:clrScheme name="motagua light prueba">
      <a:dk1>
        <a:srgbClr val="445469"/>
      </a:dk1>
      <a:lt1>
        <a:srgbClr val="FFFFFF"/>
      </a:lt1>
      <a:dk2>
        <a:srgbClr val="445469"/>
      </a:dk2>
      <a:lt2>
        <a:srgbClr val="FFFFFF"/>
      </a:lt2>
      <a:accent1>
        <a:srgbClr val="1EA185"/>
      </a:accent1>
      <a:accent2>
        <a:srgbClr val="9BBB5C"/>
      </a:accent2>
      <a:accent3>
        <a:srgbClr val="F29B26"/>
      </a:accent3>
      <a:accent4>
        <a:srgbClr val="BD392F"/>
      </a:accent4>
      <a:accent5>
        <a:srgbClr val="445469"/>
      </a:accent5>
      <a:accent6>
        <a:srgbClr val="445469"/>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1072</TotalTime>
  <Words>3075</Words>
  <Application>Microsoft Office PowerPoint</Application>
  <PresentationFormat>Panorámica</PresentationFormat>
  <Paragraphs>266</Paragraphs>
  <Slides>28</Slides>
  <Notes>28</Notes>
  <HiddenSlides>1</HiddenSlides>
  <MMClips>0</MMClips>
  <ScaleCrop>false</ScaleCrop>
  <HeadingPairs>
    <vt:vector size="6" baseType="variant">
      <vt:variant>
        <vt:lpstr>Fuentes usadas</vt:lpstr>
      </vt:variant>
      <vt:variant>
        <vt:i4>8</vt:i4>
      </vt:variant>
      <vt:variant>
        <vt:lpstr>Tema</vt:lpstr>
      </vt:variant>
      <vt:variant>
        <vt:i4>1</vt:i4>
      </vt:variant>
      <vt:variant>
        <vt:lpstr>Títulos de diapositiva</vt:lpstr>
      </vt:variant>
      <vt:variant>
        <vt:i4>28</vt:i4>
      </vt:variant>
    </vt:vector>
  </HeadingPairs>
  <TitlesOfParts>
    <vt:vector size="37" baseType="lpstr">
      <vt:lpstr>Arial</vt:lpstr>
      <vt:lpstr>Gill Sans</vt:lpstr>
      <vt:lpstr>Lato</vt:lpstr>
      <vt:lpstr>Candara</vt:lpstr>
      <vt:lpstr>Lato Light</vt:lpstr>
      <vt:lpstr>Calibri</vt:lpstr>
      <vt:lpstr>Open Sans</vt:lpstr>
      <vt:lpstr>Raleway Light</vt:lpstr>
      <vt:lpstr>1_Default Theme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Tipo de Proyectos  </vt:lpstr>
      <vt:lpstr>Presentación de PowerPoint</vt:lpstr>
      <vt:lpstr>Presentación de PowerPoint</vt:lpstr>
      <vt:lpstr>Presentación de PowerPoint</vt:lpstr>
      <vt:lpstr>Presentación de PowerPoint</vt:lpstr>
      <vt:lpstr>Presentación de PowerPoint</vt:lpstr>
      <vt:lpstr>Tipologías – Componentes - subcomponentes</vt:lpstr>
      <vt:lpstr>Tipologías – Componentes - subcomponentes</vt:lpstr>
      <vt:lpstr>Tipologías – Componentes - subcomponentes</vt:lpstr>
      <vt:lpstr>Presentación de PowerPoint</vt:lpstr>
      <vt:lpstr>Presentación de PowerPoint</vt:lpstr>
      <vt:lpstr>Presentación de PowerPoint</vt:lpstr>
      <vt:lpstr>Presentación de PowerPoint</vt:lpstr>
      <vt:lpstr>Presentación de PowerPoint</vt:lpstr>
      <vt:lpstr>Evaluación y Publicación </vt:lpstr>
      <vt:lpstr>Proceso de Inscripción CNPIE 2022  </vt:lpstr>
      <vt:lpstr> </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Vanessa Toribio</dc:creator>
  <cp:lastModifiedBy>Sandra Lazarte</cp:lastModifiedBy>
  <cp:revision>7</cp:revision>
  <dcterms:created xsi:type="dcterms:W3CDTF">2017-05-02T03:57:23Z</dcterms:created>
  <dcterms:modified xsi:type="dcterms:W3CDTF">2022-03-08T13:31:24Z</dcterms:modified>
</cp:coreProperties>
</file>