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6" r:id="rId2"/>
    <p:sldId id="258" r:id="rId3"/>
    <p:sldId id="257" r:id="rId4"/>
    <p:sldId id="598" r:id="rId5"/>
    <p:sldId id="599" r:id="rId6"/>
    <p:sldId id="624" r:id="rId7"/>
    <p:sldId id="601" r:id="rId8"/>
    <p:sldId id="602" r:id="rId9"/>
    <p:sldId id="625" r:id="rId10"/>
    <p:sldId id="603" r:id="rId11"/>
    <p:sldId id="615" r:id="rId12"/>
    <p:sldId id="626" r:id="rId13"/>
    <p:sldId id="616" r:id="rId14"/>
    <p:sldId id="627" r:id="rId15"/>
    <p:sldId id="617" r:id="rId16"/>
    <p:sldId id="618" r:id="rId17"/>
    <p:sldId id="628" r:id="rId18"/>
    <p:sldId id="620" r:id="rId19"/>
    <p:sldId id="622" r:id="rId20"/>
    <p:sldId id="623" r:id="rId21"/>
    <p:sldId id="621" r:id="rId22"/>
    <p:sldId id="614" r:id="rId23"/>
    <p:sldId id="259" r:id="rId24"/>
  </p:sldIdLst>
  <p:sldSz cx="12192000" cy="6858000"/>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S ANTONIO IZAGUIRRE MINAYA" initials="AAIM" lastIdx="2" clrIdx="0">
    <p:extLst>
      <p:ext uri="{19B8F6BF-5375-455C-9EA6-DF929625EA0E}">
        <p15:presenceInfo xmlns:p15="http://schemas.microsoft.com/office/powerpoint/2012/main" userId="S-1-5-21-1280482202-4056878361-557001864-109990" providerId="AD"/>
      </p:ext>
    </p:extLst>
  </p:cmAuthor>
  <p:cmAuthor id="2" name="Melissa Lozada Morales" initials="ML" lastIdx="1" clrIdx="1">
    <p:extLst>
      <p:ext uri="{19B8F6BF-5375-455C-9EA6-DF929625EA0E}">
        <p15:presenceInfo xmlns:p15="http://schemas.microsoft.com/office/powerpoint/2012/main" userId="477f1675d191a3e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E3041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11" autoAdjust="0"/>
    <p:restoredTop sz="94694"/>
  </p:normalViewPr>
  <p:slideViewPr>
    <p:cSldViewPr snapToGrid="0">
      <p:cViewPr varScale="1">
        <p:scale>
          <a:sx n="104" d="100"/>
          <a:sy n="104" d="100"/>
        </p:scale>
        <p:origin x="1014"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B1B84C-7D87-4227-AB18-848D87CF2B9B}" type="datetimeFigureOut">
              <a:rPr lang="es-PE" smtClean="0"/>
              <a:t>26/12/2024</a:t>
            </a:fld>
            <a:endParaRPr lang="es-PE"/>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9BE2FE-9F3E-49A6-BC95-30520D2281F6}" type="slidenum">
              <a:rPr lang="es-PE" smtClean="0"/>
              <a:t>‹Nº›</a:t>
            </a:fld>
            <a:endParaRPr lang="es-PE"/>
          </a:p>
        </p:txBody>
      </p:sp>
    </p:spTree>
    <p:extLst>
      <p:ext uri="{BB962C8B-B14F-4D97-AF65-F5344CB8AC3E}">
        <p14:creationId xmlns:p14="http://schemas.microsoft.com/office/powerpoint/2010/main" val="2469458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6BDEAF-98C6-3563-054A-E97D87FA0C00}"/>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endParaRPr lang="es-PE"/>
          </a:p>
        </p:txBody>
      </p:sp>
      <p:sp>
        <p:nvSpPr>
          <p:cNvPr id="3" name="Subtítulo 2">
            <a:extLst>
              <a:ext uri="{FF2B5EF4-FFF2-40B4-BE49-F238E27FC236}">
                <a16:creationId xmlns:a16="http://schemas.microsoft.com/office/drawing/2014/main" id="{72126583-2238-CEB4-214B-4FF20F847F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s-PE"/>
          </a:p>
        </p:txBody>
      </p:sp>
      <p:sp>
        <p:nvSpPr>
          <p:cNvPr id="4" name="Marcador de fecha 3">
            <a:extLst>
              <a:ext uri="{FF2B5EF4-FFF2-40B4-BE49-F238E27FC236}">
                <a16:creationId xmlns:a16="http://schemas.microsoft.com/office/drawing/2014/main" id="{291A81A7-AB93-630D-E41C-A63E1202480F}"/>
              </a:ext>
            </a:extLst>
          </p:cNvPr>
          <p:cNvSpPr>
            <a:spLocks noGrp="1"/>
          </p:cNvSpPr>
          <p:nvPr>
            <p:ph type="dt" sz="half" idx="10"/>
          </p:nvPr>
        </p:nvSpPr>
        <p:spPr/>
        <p:txBody>
          <a:bodyPr/>
          <a:lstStyle/>
          <a:p>
            <a:fld id="{6FDEC475-99D2-6040-86F3-FB2411DAF9A8}" type="datetimeFigureOut">
              <a:rPr lang="es-PE" smtClean="0"/>
              <a:t>26/12/2024</a:t>
            </a:fld>
            <a:endParaRPr lang="es-PE"/>
          </a:p>
        </p:txBody>
      </p:sp>
      <p:sp>
        <p:nvSpPr>
          <p:cNvPr id="5" name="Marcador de pie de página 4">
            <a:extLst>
              <a:ext uri="{FF2B5EF4-FFF2-40B4-BE49-F238E27FC236}">
                <a16:creationId xmlns:a16="http://schemas.microsoft.com/office/drawing/2014/main" id="{C930D14D-CA16-D736-C788-B5A96409413F}"/>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CA0A50F5-73E2-49B2-07D3-6974CAD5FB72}"/>
              </a:ext>
            </a:extLst>
          </p:cNvPr>
          <p:cNvSpPr>
            <a:spLocks noGrp="1"/>
          </p:cNvSpPr>
          <p:nvPr>
            <p:ph type="sldNum" sz="quarter" idx="12"/>
          </p:nvPr>
        </p:nvSpPr>
        <p:spPr/>
        <p:txBody>
          <a:bodyPr/>
          <a:lstStyle/>
          <a:p>
            <a:fld id="{0B448CDA-1222-D547-9BC9-A009548068F9}" type="slidenum">
              <a:rPr lang="es-PE" smtClean="0"/>
              <a:t>‹Nº›</a:t>
            </a:fld>
            <a:endParaRPr lang="es-PE"/>
          </a:p>
        </p:txBody>
      </p:sp>
    </p:spTree>
    <p:extLst>
      <p:ext uri="{BB962C8B-B14F-4D97-AF65-F5344CB8AC3E}">
        <p14:creationId xmlns:p14="http://schemas.microsoft.com/office/powerpoint/2010/main" val="1373089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AC127A-2DD3-A5E8-EE71-2BC058A8EF25}"/>
              </a:ext>
            </a:extLst>
          </p:cNvPr>
          <p:cNvSpPr>
            <a:spLocks noGrp="1"/>
          </p:cNvSpPr>
          <p:nvPr>
            <p:ph type="title"/>
          </p:nvPr>
        </p:nvSpPr>
        <p:spPr/>
        <p:txBody>
          <a:bodyPr/>
          <a:lstStyle/>
          <a:p>
            <a:r>
              <a:rPr lang="es-MX"/>
              <a:t>Haz clic para modificar el estilo de título del patrón</a:t>
            </a:r>
            <a:endParaRPr lang="es-PE"/>
          </a:p>
        </p:txBody>
      </p:sp>
      <p:sp>
        <p:nvSpPr>
          <p:cNvPr id="3" name="Marcador de texto vertical 2">
            <a:extLst>
              <a:ext uri="{FF2B5EF4-FFF2-40B4-BE49-F238E27FC236}">
                <a16:creationId xmlns:a16="http://schemas.microsoft.com/office/drawing/2014/main" id="{12F9EF0F-5A58-5492-2C92-166BE2EF2A88}"/>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PE"/>
          </a:p>
        </p:txBody>
      </p:sp>
      <p:sp>
        <p:nvSpPr>
          <p:cNvPr id="4" name="Marcador de fecha 3">
            <a:extLst>
              <a:ext uri="{FF2B5EF4-FFF2-40B4-BE49-F238E27FC236}">
                <a16:creationId xmlns:a16="http://schemas.microsoft.com/office/drawing/2014/main" id="{B5D3249E-766E-C2A1-F1A5-C3648F12AC28}"/>
              </a:ext>
            </a:extLst>
          </p:cNvPr>
          <p:cNvSpPr>
            <a:spLocks noGrp="1"/>
          </p:cNvSpPr>
          <p:nvPr>
            <p:ph type="dt" sz="half" idx="10"/>
          </p:nvPr>
        </p:nvSpPr>
        <p:spPr/>
        <p:txBody>
          <a:bodyPr/>
          <a:lstStyle/>
          <a:p>
            <a:fld id="{6FDEC475-99D2-6040-86F3-FB2411DAF9A8}" type="datetimeFigureOut">
              <a:rPr lang="es-PE" smtClean="0"/>
              <a:t>26/12/2024</a:t>
            </a:fld>
            <a:endParaRPr lang="es-PE"/>
          </a:p>
        </p:txBody>
      </p:sp>
      <p:sp>
        <p:nvSpPr>
          <p:cNvPr id="5" name="Marcador de pie de página 4">
            <a:extLst>
              <a:ext uri="{FF2B5EF4-FFF2-40B4-BE49-F238E27FC236}">
                <a16:creationId xmlns:a16="http://schemas.microsoft.com/office/drawing/2014/main" id="{0E676241-4CEC-04F7-F4D8-61B6D7922F99}"/>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006D86B7-0BD2-9DB3-0E26-AC1DB7AA6B9B}"/>
              </a:ext>
            </a:extLst>
          </p:cNvPr>
          <p:cNvSpPr>
            <a:spLocks noGrp="1"/>
          </p:cNvSpPr>
          <p:nvPr>
            <p:ph type="sldNum" sz="quarter" idx="12"/>
          </p:nvPr>
        </p:nvSpPr>
        <p:spPr/>
        <p:txBody>
          <a:bodyPr/>
          <a:lstStyle/>
          <a:p>
            <a:fld id="{0B448CDA-1222-D547-9BC9-A009548068F9}" type="slidenum">
              <a:rPr lang="es-PE" smtClean="0"/>
              <a:t>‹Nº›</a:t>
            </a:fld>
            <a:endParaRPr lang="es-PE"/>
          </a:p>
        </p:txBody>
      </p:sp>
    </p:spTree>
    <p:extLst>
      <p:ext uri="{BB962C8B-B14F-4D97-AF65-F5344CB8AC3E}">
        <p14:creationId xmlns:p14="http://schemas.microsoft.com/office/powerpoint/2010/main" val="116358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972EB24-D2BB-2CB2-4673-12FD5AFEB4FE}"/>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endParaRPr lang="es-PE"/>
          </a:p>
        </p:txBody>
      </p:sp>
      <p:sp>
        <p:nvSpPr>
          <p:cNvPr id="3" name="Marcador de texto vertical 2">
            <a:extLst>
              <a:ext uri="{FF2B5EF4-FFF2-40B4-BE49-F238E27FC236}">
                <a16:creationId xmlns:a16="http://schemas.microsoft.com/office/drawing/2014/main" id="{5767D324-042B-3338-B338-2A2ECCB0649F}"/>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PE"/>
          </a:p>
        </p:txBody>
      </p:sp>
      <p:sp>
        <p:nvSpPr>
          <p:cNvPr id="4" name="Marcador de fecha 3">
            <a:extLst>
              <a:ext uri="{FF2B5EF4-FFF2-40B4-BE49-F238E27FC236}">
                <a16:creationId xmlns:a16="http://schemas.microsoft.com/office/drawing/2014/main" id="{EF383086-3E40-A324-F743-93398C7E7493}"/>
              </a:ext>
            </a:extLst>
          </p:cNvPr>
          <p:cNvSpPr>
            <a:spLocks noGrp="1"/>
          </p:cNvSpPr>
          <p:nvPr>
            <p:ph type="dt" sz="half" idx="10"/>
          </p:nvPr>
        </p:nvSpPr>
        <p:spPr/>
        <p:txBody>
          <a:bodyPr/>
          <a:lstStyle/>
          <a:p>
            <a:fld id="{6FDEC475-99D2-6040-86F3-FB2411DAF9A8}" type="datetimeFigureOut">
              <a:rPr lang="es-PE" smtClean="0"/>
              <a:t>26/12/2024</a:t>
            </a:fld>
            <a:endParaRPr lang="es-PE"/>
          </a:p>
        </p:txBody>
      </p:sp>
      <p:sp>
        <p:nvSpPr>
          <p:cNvPr id="5" name="Marcador de pie de página 4">
            <a:extLst>
              <a:ext uri="{FF2B5EF4-FFF2-40B4-BE49-F238E27FC236}">
                <a16:creationId xmlns:a16="http://schemas.microsoft.com/office/drawing/2014/main" id="{1C021378-6CE3-D5E8-7E34-77C8DD865AE8}"/>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314B9A96-6F06-84FC-1965-735FDA6A937F}"/>
              </a:ext>
            </a:extLst>
          </p:cNvPr>
          <p:cNvSpPr>
            <a:spLocks noGrp="1"/>
          </p:cNvSpPr>
          <p:nvPr>
            <p:ph type="sldNum" sz="quarter" idx="12"/>
          </p:nvPr>
        </p:nvSpPr>
        <p:spPr/>
        <p:txBody>
          <a:bodyPr/>
          <a:lstStyle/>
          <a:p>
            <a:fld id="{0B448CDA-1222-D547-9BC9-A009548068F9}" type="slidenum">
              <a:rPr lang="es-PE" smtClean="0"/>
              <a:t>‹Nº›</a:t>
            </a:fld>
            <a:endParaRPr lang="es-PE"/>
          </a:p>
        </p:txBody>
      </p:sp>
    </p:spTree>
    <p:extLst>
      <p:ext uri="{BB962C8B-B14F-4D97-AF65-F5344CB8AC3E}">
        <p14:creationId xmlns:p14="http://schemas.microsoft.com/office/powerpoint/2010/main" val="3836453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76241B-D595-3AE2-06A1-5230799206C5}"/>
              </a:ext>
            </a:extLst>
          </p:cNvPr>
          <p:cNvSpPr>
            <a:spLocks noGrp="1"/>
          </p:cNvSpPr>
          <p:nvPr>
            <p:ph type="title"/>
          </p:nvPr>
        </p:nvSpPr>
        <p:spPr/>
        <p:txBody>
          <a:bodyPr/>
          <a:lstStyle/>
          <a:p>
            <a:r>
              <a:rPr lang="es-MX"/>
              <a:t>Haz clic para modificar el estilo de título del patrón</a:t>
            </a:r>
            <a:endParaRPr lang="es-PE"/>
          </a:p>
        </p:txBody>
      </p:sp>
      <p:sp>
        <p:nvSpPr>
          <p:cNvPr id="3" name="Marcador de contenido 2">
            <a:extLst>
              <a:ext uri="{FF2B5EF4-FFF2-40B4-BE49-F238E27FC236}">
                <a16:creationId xmlns:a16="http://schemas.microsoft.com/office/drawing/2014/main" id="{B6F3B2A9-A1B8-D360-919B-F858C620C47D}"/>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PE"/>
          </a:p>
        </p:txBody>
      </p:sp>
      <p:sp>
        <p:nvSpPr>
          <p:cNvPr id="4" name="Marcador de fecha 3">
            <a:extLst>
              <a:ext uri="{FF2B5EF4-FFF2-40B4-BE49-F238E27FC236}">
                <a16:creationId xmlns:a16="http://schemas.microsoft.com/office/drawing/2014/main" id="{C17BB429-F48F-88CE-CD87-D9F74A1C4390}"/>
              </a:ext>
            </a:extLst>
          </p:cNvPr>
          <p:cNvSpPr>
            <a:spLocks noGrp="1"/>
          </p:cNvSpPr>
          <p:nvPr>
            <p:ph type="dt" sz="half" idx="10"/>
          </p:nvPr>
        </p:nvSpPr>
        <p:spPr/>
        <p:txBody>
          <a:bodyPr/>
          <a:lstStyle/>
          <a:p>
            <a:fld id="{6FDEC475-99D2-6040-86F3-FB2411DAF9A8}" type="datetimeFigureOut">
              <a:rPr lang="es-PE" smtClean="0"/>
              <a:t>26/12/2024</a:t>
            </a:fld>
            <a:endParaRPr lang="es-PE"/>
          </a:p>
        </p:txBody>
      </p:sp>
      <p:sp>
        <p:nvSpPr>
          <p:cNvPr id="5" name="Marcador de pie de página 4">
            <a:extLst>
              <a:ext uri="{FF2B5EF4-FFF2-40B4-BE49-F238E27FC236}">
                <a16:creationId xmlns:a16="http://schemas.microsoft.com/office/drawing/2014/main" id="{6D6048A7-3CA6-CE3C-90F0-DD95427B6E7B}"/>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98679C7F-7BE6-D4A4-3EDC-F99AF33EC369}"/>
              </a:ext>
            </a:extLst>
          </p:cNvPr>
          <p:cNvSpPr>
            <a:spLocks noGrp="1"/>
          </p:cNvSpPr>
          <p:nvPr>
            <p:ph type="sldNum" sz="quarter" idx="12"/>
          </p:nvPr>
        </p:nvSpPr>
        <p:spPr/>
        <p:txBody>
          <a:bodyPr/>
          <a:lstStyle/>
          <a:p>
            <a:fld id="{0B448CDA-1222-D547-9BC9-A009548068F9}" type="slidenum">
              <a:rPr lang="es-PE" smtClean="0"/>
              <a:t>‹Nº›</a:t>
            </a:fld>
            <a:endParaRPr lang="es-PE"/>
          </a:p>
        </p:txBody>
      </p:sp>
    </p:spTree>
    <p:extLst>
      <p:ext uri="{BB962C8B-B14F-4D97-AF65-F5344CB8AC3E}">
        <p14:creationId xmlns:p14="http://schemas.microsoft.com/office/powerpoint/2010/main" val="453047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214AA3-6C0E-CE7C-9DB1-EE812AE21CCB}"/>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endParaRPr lang="es-PE"/>
          </a:p>
        </p:txBody>
      </p:sp>
      <p:sp>
        <p:nvSpPr>
          <p:cNvPr id="3" name="Marcador de texto 2">
            <a:extLst>
              <a:ext uri="{FF2B5EF4-FFF2-40B4-BE49-F238E27FC236}">
                <a16:creationId xmlns:a16="http://schemas.microsoft.com/office/drawing/2014/main" id="{2D1DF029-9225-2EE1-2634-1A2C0E6E40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6E47B9C4-8A48-BF3E-E290-4E415825EDC6}"/>
              </a:ext>
            </a:extLst>
          </p:cNvPr>
          <p:cNvSpPr>
            <a:spLocks noGrp="1"/>
          </p:cNvSpPr>
          <p:nvPr>
            <p:ph type="dt" sz="half" idx="10"/>
          </p:nvPr>
        </p:nvSpPr>
        <p:spPr/>
        <p:txBody>
          <a:bodyPr/>
          <a:lstStyle/>
          <a:p>
            <a:fld id="{6FDEC475-99D2-6040-86F3-FB2411DAF9A8}" type="datetimeFigureOut">
              <a:rPr lang="es-PE" smtClean="0"/>
              <a:t>26/12/2024</a:t>
            </a:fld>
            <a:endParaRPr lang="es-PE"/>
          </a:p>
        </p:txBody>
      </p:sp>
      <p:sp>
        <p:nvSpPr>
          <p:cNvPr id="5" name="Marcador de pie de página 4">
            <a:extLst>
              <a:ext uri="{FF2B5EF4-FFF2-40B4-BE49-F238E27FC236}">
                <a16:creationId xmlns:a16="http://schemas.microsoft.com/office/drawing/2014/main" id="{FA566E16-DCDF-02B8-77F3-A039F47E45F2}"/>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3F71CD94-C277-B38B-14CD-358F0AD0351E}"/>
              </a:ext>
            </a:extLst>
          </p:cNvPr>
          <p:cNvSpPr>
            <a:spLocks noGrp="1"/>
          </p:cNvSpPr>
          <p:nvPr>
            <p:ph type="sldNum" sz="quarter" idx="12"/>
          </p:nvPr>
        </p:nvSpPr>
        <p:spPr/>
        <p:txBody>
          <a:bodyPr/>
          <a:lstStyle/>
          <a:p>
            <a:fld id="{0B448CDA-1222-D547-9BC9-A009548068F9}" type="slidenum">
              <a:rPr lang="es-PE" smtClean="0"/>
              <a:t>‹Nº›</a:t>
            </a:fld>
            <a:endParaRPr lang="es-PE"/>
          </a:p>
        </p:txBody>
      </p:sp>
    </p:spTree>
    <p:extLst>
      <p:ext uri="{BB962C8B-B14F-4D97-AF65-F5344CB8AC3E}">
        <p14:creationId xmlns:p14="http://schemas.microsoft.com/office/powerpoint/2010/main" val="1061124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312CFA-AA82-7CAF-0779-67498C28F6A8}"/>
              </a:ext>
            </a:extLst>
          </p:cNvPr>
          <p:cNvSpPr>
            <a:spLocks noGrp="1"/>
          </p:cNvSpPr>
          <p:nvPr>
            <p:ph type="title"/>
          </p:nvPr>
        </p:nvSpPr>
        <p:spPr/>
        <p:txBody>
          <a:bodyPr/>
          <a:lstStyle/>
          <a:p>
            <a:r>
              <a:rPr lang="es-MX"/>
              <a:t>Haz clic para modificar el estilo de título del patrón</a:t>
            </a:r>
            <a:endParaRPr lang="es-PE"/>
          </a:p>
        </p:txBody>
      </p:sp>
      <p:sp>
        <p:nvSpPr>
          <p:cNvPr id="3" name="Marcador de contenido 2">
            <a:extLst>
              <a:ext uri="{FF2B5EF4-FFF2-40B4-BE49-F238E27FC236}">
                <a16:creationId xmlns:a16="http://schemas.microsoft.com/office/drawing/2014/main" id="{AADF725D-ABB1-91A2-4C46-3C893C97ABAB}"/>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PE"/>
          </a:p>
        </p:txBody>
      </p:sp>
      <p:sp>
        <p:nvSpPr>
          <p:cNvPr id="4" name="Marcador de contenido 3">
            <a:extLst>
              <a:ext uri="{FF2B5EF4-FFF2-40B4-BE49-F238E27FC236}">
                <a16:creationId xmlns:a16="http://schemas.microsoft.com/office/drawing/2014/main" id="{7C18AAAD-01AF-0E6C-974E-58989031877C}"/>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PE"/>
          </a:p>
        </p:txBody>
      </p:sp>
      <p:sp>
        <p:nvSpPr>
          <p:cNvPr id="5" name="Marcador de fecha 4">
            <a:extLst>
              <a:ext uri="{FF2B5EF4-FFF2-40B4-BE49-F238E27FC236}">
                <a16:creationId xmlns:a16="http://schemas.microsoft.com/office/drawing/2014/main" id="{51C84959-15F0-C01D-00B1-B808BB732EAD}"/>
              </a:ext>
            </a:extLst>
          </p:cNvPr>
          <p:cNvSpPr>
            <a:spLocks noGrp="1"/>
          </p:cNvSpPr>
          <p:nvPr>
            <p:ph type="dt" sz="half" idx="10"/>
          </p:nvPr>
        </p:nvSpPr>
        <p:spPr/>
        <p:txBody>
          <a:bodyPr/>
          <a:lstStyle/>
          <a:p>
            <a:fld id="{6FDEC475-99D2-6040-86F3-FB2411DAF9A8}" type="datetimeFigureOut">
              <a:rPr lang="es-PE" smtClean="0"/>
              <a:t>26/12/2024</a:t>
            </a:fld>
            <a:endParaRPr lang="es-PE"/>
          </a:p>
        </p:txBody>
      </p:sp>
      <p:sp>
        <p:nvSpPr>
          <p:cNvPr id="6" name="Marcador de pie de página 5">
            <a:extLst>
              <a:ext uri="{FF2B5EF4-FFF2-40B4-BE49-F238E27FC236}">
                <a16:creationId xmlns:a16="http://schemas.microsoft.com/office/drawing/2014/main" id="{636D6F13-8B4B-2C9A-E2DE-9A994DE49C87}"/>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FE0B2572-925E-0339-9947-140F0B6089D6}"/>
              </a:ext>
            </a:extLst>
          </p:cNvPr>
          <p:cNvSpPr>
            <a:spLocks noGrp="1"/>
          </p:cNvSpPr>
          <p:nvPr>
            <p:ph type="sldNum" sz="quarter" idx="12"/>
          </p:nvPr>
        </p:nvSpPr>
        <p:spPr/>
        <p:txBody>
          <a:bodyPr/>
          <a:lstStyle/>
          <a:p>
            <a:fld id="{0B448CDA-1222-D547-9BC9-A009548068F9}" type="slidenum">
              <a:rPr lang="es-PE" smtClean="0"/>
              <a:t>‹Nº›</a:t>
            </a:fld>
            <a:endParaRPr lang="es-PE"/>
          </a:p>
        </p:txBody>
      </p:sp>
    </p:spTree>
    <p:extLst>
      <p:ext uri="{BB962C8B-B14F-4D97-AF65-F5344CB8AC3E}">
        <p14:creationId xmlns:p14="http://schemas.microsoft.com/office/powerpoint/2010/main" val="3720525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038711-A2F0-3BFD-2837-279ACB5A66F4}"/>
              </a:ext>
            </a:extLst>
          </p:cNvPr>
          <p:cNvSpPr>
            <a:spLocks noGrp="1"/>
          </p:cNvSpPr>
          <p:nvPr>
            <p:ph type="title"/>
          </p:nvPr>
        </p:nvSpPr>
        <p:spPr>
          <a:xfrm>
            <a:off x="839788" y="365125"/>
            <a:ext cx="10515600" cy="1325563"/>
          </a:xfrm>
        </p:spPr>
        <p:txBody>
          <a:bodyPr/>
          <a:lstStyle/>
          <a:p>
            <a:r>
              <a:rPr lang="es-MX"/>
              <a:t>Haz clic para modificar el estilo de título del patrón</a:t>
            </a:r>
            <a:endParaRPr lang="es-PE"/>
          </a:p>
        </p:txBody>
      </p:sp>
      <p:sp>
        <p:nvSpPr>
          <p:cNvPr id="3" name="Marcador de texto 2">
            <a:extLst>
              <a:ext uri="{FF2B5EF4-FFF2-40B4-BE49-F238E27FC236}">
                <a16:creationId xmlns:a16="http://schemas.microsoft.com/office/drawing/2014/main" id="{49504580-EE28-80C7-6D36-A99948D522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9F30A84F-59B6-DCAD-CA04-356E2FE10DCE}"/>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PE"/>
          </a:p>
        </p:txBody>
      </p:sp>
      <p:sp>
        <p:nvSpPr>
          <p:cNvPr id="5" name="Marcador de texto 4">
            <a:extLst>
              <a:ext uri="{FF2B5EF4-FFF2-40B4-BE49-F238E27FC236}">
                <a16:creationId xmlns:a16="http://schemas.microsoft.com/office/drawing/2014/main" id="{07FE44E1-9EF2-6A59-9B4E-632A1BC8EB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28146037-F8AE-0DFD-DC63-3686A67E8291}"/>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PE"/>
          </a:p>
        </p:txBody>
      </p:sp>
      <p:sp>
        <p:nvSpPr>
          <p:cNvPr id="7" name="Marcador de fecha 6">
            <a:extLst>
              <a:ext uri="{FF2B5EF4-FFF2-40B4-BE49-F238E27FC236}">
                <a16:creationId xmlns:a16="http://schemas.microsoft.com/office/drawing/2014/main" id="{C6DF8BCD-256E-8F25-643B-CBDCB404D519}"/>
              </a:ext>
            </a:extLst>
          </p:cNvPr>
          <p:cNvSpPr>
            <a:spLocks noGrp="1"/>
          </p:cNvSpPr>
          <p:nvPr>
            <p:ph type="dt" sz="half" idx="10"/>
          </p:nvPr>
        </p:nvSpPr>
        <p:spPr/>
        <p:txBody>
          <a:bodyPr/>
          <a:lstStyle/>
          <a:p>
            <a:fld id="{6FDEC475-99D2-6040-86F3-FB2411DAF9A8}" type="datetimeFigureOut">
              <a:rPr lang="es-PE" smtClean="0"/>
              <a:t>26/12/2024</a:t>
            </a:fld>
            <a:endParaRPr lang="es-PE"/>
          </a:p>
        </p:txBody>
      </p:sp>
      <p:sp>
        <p:nvSpPr>
          <p:cNvPr id="8" name="Marcador de pie de página 7">
            <a:extLst>
              <a:ext uri="{FF2B5EF4-FFF2-40B4-BE49-F238E27FC236}">
                <a16:creationId xmlns:a16="http://schemas.microsoft.com/office/drawing/2014/main" id="{C2E94F84-A3FB-C8EF-9F23-F05B1BAF2C3A}"/>
              </a:ext>
            </a:extLst>
          </p:cNvPr>
          <p:cNvSpPr>
            <a:spLocks noGrp="1"/>
          </p:cNvSpPr>
          <p:nvPr>
            <p:ph type="ftr" sz="quarter" idx="11"/>
          </p:nvPr>
        </p:nvSpPr>
        <p:spPr/>
        <p:txBody>
          <a:bodyPr/>
          <a:lstStyle/>
          <a:p>
            <a:endParaRPr lang="es-PE"/>
          </a:p>
        </p:txBody>
      </p:sp>
      <p:sp>
        <p:nvSpPr>
          <p:cNvPr id="9" name="Marcador de número de diapositiva 8">
            <a:extLst>
              <a:ext uri="{FF2B5EF4-FFF2-40B4-BE49-F238E27FC236}">
                <a16:creationId xmlns:a16="http://schemas.microsoft.com/office/drawing/2014/main" id="{D7E5871E-08D1-338D-5929-9CFC0FB44B75}"/>
              </a:ext>
            </a:extLst>
          </p:cNvPr>
          <p:cNvSpPr>
            <a:spLocks noGrp="1"/>
          </p:cNvSpPr>
          <p:nvPr>
            <p:ph type="sldNum" sz="quarter" idx="12"/>
          </p:nvPr>
        </p:nvSpPr>
        <p:spPr/>
        <p:txBody>
          <a:bodyPr/>
          <a:lstStyle/>
          <a:p>
            <a:fld id="{0B448CDA-1222-D547-9BC9-A009548068F9}" type="slidenum">
              <a:rPr lang="es-PE" smtClean="0"/>
              <a:t>‹Nº›</a:t>
            </a:fld>
            <a:endParaRPr lang="es-PE"/>
          </a:p>
        </p:txBody>
      </p:sp>
    </p:spTree>
    <p:extLst>
      <p:ext uri="{BB962C8B-B14F-4D97-AF65-F5344CB8AC3E}">
        <p14:creationId xmlns:p14="http://schemas.microsoft.com/office/powerpoint/2010/main" val="555941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E6D37A-2D94-9038-CF79-B7770837CC74}"/>
              </a:ext>
            </a:extLst>
          </p:cNvPr>
          <p:cNvSpPr>
            <a:spLocks noGrp="1"/>
          </p:cNvSpPr>
          <p:nvPr>
            <p:ph type="title"/>
          </p:nvPr>
        </p:nvSpPr>
        <p:spPr/>
        <p:txBody>
          <a:bodyPr/>
          <a:lstStyle/>
          <a:p>
            <a:r>
              <a:rPr lang="es-MX"/>
              <a:t>Haz clic para modificar el estilo de título del patrón</a:t>
            </a:r>
            <a:endParaRPr lang="es-PE"/>
          </a:p>
        </p:txBody>
      </p:sp>
      <p:sp>
        <p:nvSpPr>
          <p:cNvPr id="3" name="Marcador de fecha 2">
            <a:extLst>
              <a:ext uri="{FF2B5EF4-FFF2-40B4-BE49-F238E27FC236}">
                <a16:creationId xmlns:a16="http://schemas.microsoft.com/office/drawing/2014/main" id="{5ED17ABE-61A3-28CF-CA20-2F2EB1102012}"/>
              </a:ext>
            </a:extLst>
          </p:cNvPr>
          <p:cNvSpPr>
            <a:spLocks noGrp="1"/>
          </p:cNvSpPr>
          <p:nvPr>
            <p:ph type="dt" sz="half" idx="10"/>
          </p:nvPr>
        </p:nvSpPr>
        <p:spPr/>
        <p:txBody>
          <a:bodyPr/>
          <a:lstStyle/>
          <a:p>
            <a:fld id="{6FDEC475-99D2-6040-86F3-FB2411DAF9A8}" type="datetimeFigureOut">
              <a:rPr lang="es-PE" smtClean="0"/>
              <a:t>26/12/2024</a:t>
            </a:fld>
            <a:endParaRPr lang="es-PE"/>
          </a:p>
        </p:txBody>
      </p:sp>
      <p:sp>
        <p:nvSpPr>
          <p:cNvPr id="4" name="Marcador de pie de página 3">
            <a:extLst>
              <a:ext uri="{FF2B5EF4-FFF2-40B4-BE49-F238E27FC236}">
                <a16:creationId xmlns:a16="http://schemas.microsoft.com/office/drawing/2014/main" id="{5B7E5E48-CA19-3599-3851-4964EA5DA992}"/>
              </a:ext>
            </a:extLst>
          </p:cNvPr>
          <p:cNvSpPr>
            <a:spLocks noGrp="1"/>
          </p:cNvSpPr>
          <p:nvPr>
            <p:ph type="ftr" sz="quarter" idx="11"/>
          </p:nvPr>
        </p:nvSpPr>
        <p:spPr/>
        <p:txBody>
          <a:bodyPr/>
          <a:lstStyle/>
          <a:p>
            <a:endParaRPr lang="es-PE"/>
          </a:p>
        </p:txBody>
      </p:sp>
      <p:sp>
        <p:nvSpPr>
          <p:cNvPr id="5" name="Marcador de número de diapositiva 4">
            <a:extLst>
              <a:ext uri="{FF2B5EF4-FFF2-40B4-BE49-F238E27FC236}">
                <a16:creationId xmlns:a16="http://schemas.microsoft.com/office/drawing/2014/main" id="{40D45A88-BE31-C428-8CA2-65803D28B3AA}"/>
              </a:ext>
            </a:extLst>
          </p:cNvPr>
          <p:cNvSpPr>
            <a:spLocks noGrp="1"/>
          </p:cNvSpPr>
          <p:nvPr>
            <p:ph type="sldNum" sz="quarter" idx="12"/>
          </p:nvPr>
        </p:nvSpPr>
        <p:spPr/>
        <p:txBody>
          <a:bodyPr/>
          <a:lstStyle/>
          <a:p>
            <a:fld id="{0B448CDA-1222-D547-9BC9-A009548068F9}" type="slidenum">
              <a:rPr lang="es-PE" smtClean="0"/>
              <a:t>‹Nº›</a:t>
            </a:fld>
            <a:endParaRPr lang="es-PE"/>
          </a:p>
        </p:txBody>
      </p:sp>
    </p:spTree>
    <p:extLst>
      <p:ext uri="{BB962C8B-B14F-4D97-AF65-F5344CB8AC3E}">
        <p14:creationId xmlns:p14="http://schemas.microsoft.com/office/powerpoint/2010/main" val="1692651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577E49D-929A-662A-8BC6-5668E7E4EDDE}"/>
              </a:ext>
            </a:extLst>
          </p:cNvPr>
          <p:cNvSpPr>
            <a:spLocks noGrp="1"/>
          </p:cNvSpPr>
          <p:nvPr>
            <p:ph type="dt" sz="half" idx="10"/>
          </p:nvPr>
        </p:nvSpPr>
        <p:spPr/>
        <p:txBody>
          <a:bodyPr/>
          <a:lstStyle/>
          <a:p>
            <a:fld id="{6FDEC475-99D2-6040-86F3-FB2411DAF9A8}" type="datetimeFigureOut">
              <a:rPr lang="es-PE" smtClean="0"/>
              <a:t>26/12/2024</a:t>
            </a:fld>
            <a:endParaRPr lang="es-PE"/>
          </a:p>
        </p:txBody>
      </p:sp>
      <p:sp>
        <p:nvSpPr>
          <p:cNvPr id="3" name="Marcador de pie de página 2">
            <a:extLst>
              <a:ext uri="{FF2B5EF4-FFF2-40B4-BE49-F238E27FC236}">
                <a16:creationId xmlns:a16="http://schemas.microsoft.com/office/drawing/2014/main" id="{48308DBF-5715-F5EC-28D7-F5C82B398102}"/>
              </a:ext>
            </a:extLst>
          </p:cNvPr>
          <p:cNvSpPr>
            <a:spLocks noGrp="1"/>
          </p:cNvSpPr>
          <p:nvPr>
            <p:ph type="ftr" sz="quarter" idx="11"/>
          </p:nvPr>
        </p:nvSpPr>
        <p:spPr/>
        <p:txBody>
          <a:bodyPr/>
          <a:lstStyle/>
          <a:p>
            <a:endParaRPr lang="es-PE"/>
          </a:p>
        </p:txBody>
      </p:sp>
      <p:sp>
        <p:nvSpPr>
          <p:cNvPr id="4" name="Marcador de número de diapositiva 3">
            <a:extLst>
              <a:ext uri="{FF2B5EF4-FFF2-40B4-BE49-F238E27FC236}">
                <a16:creationId xmlns:a16="http://schemas.microsoft.com/office/drawing/2014/main" id="{663E50EF-1468-3BCC-1AED-09B42C7C4D4B}"/>
              </a:ext>
            </a:extLst>
          </p:cNvPr>
          <p:cNvSpPr>
            <a:spLocks noGrp="1"/>
          </p:cNvSpPr>
          <p:nvPr>
            <p:ph type="sldNum" sz="quarter" idx="12"/>
          </p:nvPr>
        </p:nvSpPr>
        <p:spPr/>
        <p:txBody>
          <a:bodyPr/>
          <a:lstStyle/>
          <a:p>
            <a:fld id="{0B448CDA-1222-D547-9BC9-A009548068F9}" type="slidenum">
              <a:rPr lang="es-PE" smtClean="0"/>
              <a:t>‹Nº›</a:t>
            </a:fld>
            <a:endParaRPr lang="es-PE"/>
          </a:p>
        </p:txBody>
      </p:sp>
    </p:spTree>
    <p:extLst>
      <p:ext uri="{BB962C8B-B14F-4D97-AF65-F5344CB8AC3E}">
        <p14:creationId xmlns:p14="http://schemas.microsoft.com/office/powerpoint/2010/main" val="872617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12061F-C33C-B8A2-CB3A-EE69CDCE5FBA}"/>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PE"/>
          </a:p>
        </p:txBody>
      </p:sp>
      <p:sp>
        <p:nvSpPr>
          <p:cNvPr id="3" name="Marcador de contenido 2">
            <a:extLst>
              <a:ext uri="{FF2B5EF4-FFF2-40B4-BE49-F238E27FC236}">
                <a16:creationId xmlns:a16="http://schemas.microsoft.com/office/drawing/2014/main" id="{EA519F2F-7826-B98E-8E49-2568CC08B6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PE"/>
          </a:p>
        </p:txBody>
      </p:sp>
      <p:sp>
        <p:nvSpPr>
          <p:cNvPr id="4" name="Marcador de texto 3">
            <a:extLst>
              <a:ext uri="{FF2B5EF4-FFF2-40B4-BE49-F238E27FC236}">
                <a16:creationId xmlns:a16="http://schemas.microsoft.com/office/drawing/2014/main" id="{3C698682-9356-7305-28A0-605BB5FA61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9794B566-DB99-CD85-7823-91A4914D54E2}"/>
              </a:ext>
            </a:extLst>
          </p:cNvPr>
          <p:cNvSpPr>
            <a:spLocks noGrp="1"/>
          </p:cNvSpPr>
          <p:nvPr>
            <p:ph type="dt" sz="half" idx="10"/>
          </p:nvPr>
        </p:nvSpPr>
        <p:spPr/>
        <p:txBody>
          <a:bodyPr/>
          <a:lstStyle/>
          <a:p>
            <a:fld id="{6FDEC475-99D2-6040-86F3-FB2411DAF9A8}" type="datetimeFigureOut">
              <a:rPr lang="es-PE" smtClean="0"/>
              <a:t>26/12/2024</a:t>
            </a:fld>
            <a:endParaRPr lang="es-PE"/>
          </a:p>
        </p:txBody>
      </p:sp>
      <p:sp>
        <p:nvSpPr>
          <p:cNvPr id="6" name="Marcador de pie de página 5">
            <a:extLst>
              <a:ext uri="{FF2B5EF4-FFF2-40B4-BE49-F238E27FC236}">
                <a16:creationId xmlns:a16="http://schemas.microsoft.com/office/drawing/2014/main" id="{EF1CA054-53D3-787A-502E-2B133A47DE37}"/>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6B7AEEEC-D0D1-0A4E-6AF4-031C94A05A65}"/>
              </a:ext>
            </a:extLst>
          </p:cNvPr>
          <p:cNvSpPr>
            <a:spLocks noGrp="1"/>
          </p:cNvSpPr>
          <p:nvPr>
            <p:ph type="sldNum" sz="quarter" idx="12"/>
          </p:nvPr>
        </p:nvSpPr>
        <p:spPr/>
        <p:txBody>
          <a:bodyPr/>
          <a:lstStyle/>
          <a:p>
            <a:fld id="{0B448CDA-1222-D547-9BC9-A009548068F9}" type="slidenum">
              <a:rPr lang="es-PE" smtClean="0"/>
              <a:t>‹Nº›</a:t>
            </a:fld>
            <a:endParaRPr lang="es-PE"/>
          </a:p>
        </p:txBody>
      </p:sp>
    </p:spTree>
    <p:extLst>
      <p:ext uri="{BB962C8B-B14F-4D97-AF65-F5344CB8AC3E}">
        <p14:creationId xmlns:p14="http://schemas.microsoft.com/office/powerpoint/2010/main" val="3454242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C9F527-0268-E551-8301-947F49363A3B}"/>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PE"/>
          </a:p>
        </p:txBody>
      </p:sp>
      <p:sp>
        <p:nvSpPr>
          <p:cNvPr id="3" name="Marcador de posición de imagen 2">
            <a:extLst>
              <a:ext uri="{FF2B5EF4-FFF2-40B4-BE49-F238E27FC236}">
                <a16:creationId xmlns:a16="http://schemas.microsoft.com/office/drawing/2014/main" id="{33D639AB-6A7B-90D4-76D2-42FD2FAD23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a:extLst>
              <a:ext uri="{FF2B5EF4-FFF2-40B4-BE49-F238E27FC236}">
                <a16:creationId xmlns:a16="http://schemas.microsoft.com/office/drawing/2014/main" id="{453FEA3E-EFAB-0646-23CD-AD570E1CCB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ADF4B432-D4EC-1643-8A53-75F198BC864D}"/>
              </a:ext>
            </a:extLst>
          </p:cNvPr>
          <p:cNvSpPr>
            <a:spLocks noGrp="1"/>
          </p:cNvSpPr>
          <p:nvPr>
            <p:ph type="dt" sz="half" idx="10"/>
          </p:nvPr>
        </p:nvSpPr>
        <p:spPr/>
        <p:txBody>
          <a:bodyPr/>
          <a:lstStyle/>
          <a:p>
            <a:fld id="{6FDEC475-99D2-6040-86F3-FB2411DAF9A8}" type="datetimeFigureOut">
              <a:rPr lang="es-PE" smtClean="0"/>
              <a:t>26/12/2024</a:t>
            </a:fld>
            <a:endParaRPr lang="es-PE"/>
          </a:p>
        </p:txBody>
      </p:sp>
      <p:sp>
        <p:nvSpPr>
          <p:cNvPr id="6" name="Marcador de pie de página 5">
            <a:extLst>
              <a:ext uri="{FF2B5EF4-FFF2-40B4-BE49-F238E27FC236}">
                <a16:creationId xmlns:a16="http://schemas.microsoft.com/office/drawing/2014/main" id="{86A35488-CEF4-2726-1EC6-9B1692C3F622}"/>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AE228F58-EF68-BB38-0C95-68DA6CD2DBC3}"/>
              </a:ext>
            </a:extLst>
          </p:cNvPr>
          <p:cNvSpPr>
            <a:spLocks noGrp="1"/>
          </p:cNvSpPr>
          <p:nvPr>
            <p:ph type="sldNum" sz="quarter" idx="12"/>
          </p:nvPr>
        </p:nvSpPr>
        <p:spPr/>
        <p:txBody>
          <a:bodyPr/>
          <a:lstStyle/>
          <a:p>
            <a:fld id="{0B448CDA-1222-D547-9BC9-A009548068F9}" type="slidenum">
              <a:rPr lang="es-PE" smtClean="0"/>
              <a:t>‹Nº›</a:t>
            </a:fld>
            <a:endParaRPr lang="es-PE"/>
          </a:p>
        </p:txBody>
      </p:sp>
    </p:spTree>
    <p:extLst>
      <p:ext uri="{BB962C8B-B14F-4D97-AF65-F5344CB8AC3E}">
        <p14:creationId xmlns:p14="http://schemas.microsoft.com/office/powerpoint/2010/main" val="2395041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B98E7F1-AF40-7376-1CEB-895917B4D7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endParaRPr lang="es-PE"/>
          </a:p>
        </p:txBody>
      </p:sp>
      <p:sp>
        <p:nvSpPr>
          <p:cNvPr id="3" name="Marcador de texto 2">
            <a:extLst>
              <a:ext uri="{FF2B5EF4-FFF2-40B4-BE49-F238E27FC236}">
                <a16:creationId xmlns:a16="http://schemas.microsoft.com/office/drawing/2014/main" id="{791732EC-50A5-4400-8677-01F06C97FC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PE"/>
          </a:p>
        </p:txBody>
      </p:sp>
      <p:sp>
        <p:nvSpPr>
          <p:cNvPr id="4" name="Marcador de fecha 3">
            <a:extLst>
              <a:ext uri="{FF2B5EF4-FFF2-40B4-BE49-F238E27FC236}">
                <a16:creationId xmlns:a16="http://schemas.microsoft.com/office/drawing/2014/main" id="{4191D64B-2489-2EB0-17B6-2CF188CB20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DEC475-99D2-6040-86F3-FB2411DAF9A8}" type="datetimeFigureOut">
              <a:rPr lang="es-PE" smtClean="0"/>
              <a:t>26/12/2024</a:t>
            </a:fld>
            <a:endParaRPr lang="es-PE"/>
          </a:p>
        </p:txBody>
      </p:sp>
      <p:sp>
        <p:nvSpPr>
          <p:cNvPr id="5" name="Marcador de pie de página 4">
            <a:extLst>
              <a:ext uri="{FF2B5EF4-FFF2-40B4-BE49-F238E27FC236}">
                <a16:creationId xmlns:a16="http://schemas.microsoft.com/office/drawing/2014/main" id="{F010561B-C60F-84D4-D2AF-DC91B7AE6B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a:extLst>
              <a:ext uri="{FF2B5EF4-FFF2-40B4-BE49-F238E27FC236}">
                <a16:creationId xmlns:a16="http://schemas.microsoft.com/office/drawing/2014/main" id="{3AA685BB-E379-7802-8F09-0B95F45B37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448CDA-1222-D547-9BC9-A009548068F9}" type="slidenum">
              <a:rPr lang="es-PE" smtClean="0"/>
              <a:t>‹Nº›</a:t>
            </a:fld>
            <a:endParaRPr lang="es-PE"/>
          </a:p>
        </p:txBody>
      </p:sp>
    </p:spTree>
    <p:extLst>
      <p:ext uri="{BB962C8B-B14F-4D97-AF65-F5344CB8AC3E}">
        <p14:creationId xmlns:p14="http://schemas.microsoft.com/office/powerpoint/2010/main" val="4933633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7.svg"/><Relationship Id="rId7"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F69AD6-AE95-632B-A515-4DDF5D42F722}"/>
              </a:ext>
            </a:extLst>
          </p:cNvPr>
          <p:cNvSpPr>
            <a:spLocks noGrp="1"/>
          </p:cNvSpPr>
          <p:nvPr>
            <p:ph type="ctrTitle"/>
          </p:nvPr>
        </p:nvSpPr>
        <p:spPr>
          <a:xfrm>
            <a:off x="960120" y="2493712"/>
            <a:ext cx="10132996" cy="1132322"/>
          </a:xfrm>
        </p:spPr>
        <p:txBody>
          <a:bodyPr anchor="ctr">
            <a:noAutofit/>
          </a:bodyPr>
          <a:lstStyle/>
          <a:p>
            <a:r>
              <a:rPr lang="es-ES" sz="4800" b="1" dirty="0">
                <a:solidFill>
                  <a:schemeClr val="bg1"/>
                </a:solidFill>
                <a:latin typeface="Arial" panose="020B0604020202020204" pitchFamily="34" charset="0"/>
                <a:cs typeface="Arial" panose="020B0604020202020204" pitchFamily="34" charset="0"/>
              </a:rPr>
              <a:t>PROCESO DE CONTRATACIÓN DE AUXILIARES DE EDUCACIÓN</a:t>
            </a:r>
            <a:endParaRPr lang="es-PE" sz="4800" b="1" dirty="0">
              <a:solidFill>
                <a:schemeClr val="bg1"/>
              </a:solidFill>
              <a:latin typeface="Arial" panose="020B0604020202020204" pitchFamily="34" charset="0"/>
              <a:cs typeface="Arial" panose="020B0604020202020204" pitchFamily="34" charset="0"/>
            </a:endParaRPr>
          </a:p>
        </p:txBody>
      </p:sp>
      <p:sp>
        <p:nvSpPr>
          <p:cNvPr id="3" name="Subtítulo 2">
            <a:extLst>
              <a:ext uri="{FF2B5EF4-FFF2-40B4-BE49-F238E27FC236}">
                <a16:creationId xmlns:a16="http://schemas.microsoft.com/office/drawing/2014/main" id="{A6079F78-9C65-AE40-AAF8-1AE8C61CD5D9}"/>
              </a:ext>
            </a:extLst>
          </p:cNvPr>
          <p:cNvSpPr>
            <a:spLocks noGrp="1"/>
          </p:cNvSpPr>
          <p:nvPr>
            <p:ph type="subTitle" idx="1"/>
          </p:nvPr>
        </p:nvSpPr>
        <p:spPr>
          <a:xfrm>
            <a:off x="1599964" y="3974435"/>
            <a:ext cx="9144000" cy="1132321"/>
          </a:xfrm>
        </p:spPr>
        <p:txBody>
          <a:bodyPr>
            <a:normAutofit/>
          </a:bodyPr>
          <a:lstStyle/>
          <a:p>
            <a:r>
              <a:rPr lang="es-PE" sz="2000" dirty="0">
                <a:solidFill>
                  <a:schemeClr val="bg1"/>
                </a:solidFill>
                <a:latin typeface="Arial" panose="020B0604020202020204" pitchFamily="34" charset="0"/>
                <a:cs typeface="Arial" panose="020B0604020202020204" pitchFamily="34" charset="0"/>
              </a:rPr>
              <a:t>RVM </a:t>
            </a:r>
            <a:r>
              <a:rPr lang="es-PE" sz="2000" dirty="0" err="1">
                <a:solidFill>
                  <a:schemeClr val="bg1"/>
                </a:solidFill>
                <a:latin typeface="Arial" panose="020B0604020202020204" pitchFamily="34" charset="0"/>
                <a:cs typeface="Arial" panose="020B0604020202020204" pitchFamily="34" charset="0"/>
              </a:rPr>
              <a:t>N.°</a:t>
            </a:r>
            <a:r>
              <a:rPr lang="es-PE" sz="2000" dirty="0">
                <a:solidFill>
                  <a:schemeClr val="bg1"/>
                </a:solidFill>
                <a:latin typeface="Arial" panose="020B0604020202020204" pitchFamily="34" charset="0"/>
                <a:cs typeface="Arial" panose="020B0604020202020204" pitchFamily="34" charset="0"/>
              </a:rPr>
              <a:t> 005-2024-MINEDU/ RVM </a:t>
            </a:r>
            <a:r>
              <a:rPr lang="es-PE" sz="2000" dirty="0" err="1">
                <a:solidFill>
                  <a:schemeClr val="bg1"/>
                </a:solidFill>
                <a:latin typeface="Arial" panose="020B0604020202020204" pitchFamily="34" charset="0"/>
                <a:cs typeface="Arial" panose="020B0604020202020204" pitchFamily="34" charset="0"/>
              </a:rPr>
              <a:t>N.°</a:t>
            </a:r>
            <a:r>
              <a:rPr lang="es-PE" sz="2000" dirty="0">
                <a:solidFill>
                  <a:schemeClr val="bg1"/>
                </a:solidFill>
                <a:latin typeface="Arial" panose="020B0604020202020204" pitchFamily="34" charset="0"/>
                <a:cs typeface="Arial" panose="020B0604020202020204" pitchFamily="34" charset="0"/>
              </a:rPr>
              <a:t> 060-2024-MINEDU</a:t>
            </a:r>
          </a:p>
          <a:p>
            <a:r>
              <a:rPr lang="es-PE" sz="2000" dirty="0">
                <a:solidFill>
                  <a:schemeClr val="bg1"/>
                </a:solidFill>
                <a:latin typeface="Arial" panose="020B0604020202020204" pitchFamily="34" charset="0"/>
                <a:cs typeface="Arial" panose="020B0604020202020204" pitchFamily="34" charset="0"/>
              </a:rPr>
              <a:t>RVM </a:t>
            </a:r>
            <a:r>
              <a:rPr lang="es-PE" sz="2000" dirty="0" err="1">
                <a:solidFill>
                  <a:schemeClr val="bg1"/>
                </a:solidFill>
                <a:latin typeface="Arial" panose="020B0604020202020204" pitchFamily="34" charset="0"/>
                <a:cs typeface="Arial" panose="020B0604020202020204" pitchFamily="34" charset="0"/>
              </a:rPr>
              <a:t>N.°</a:t>
            </a:r>
            <a:r>
              <a:rPr lang="es-PE" sz="2000" dirty="0">
                <a:solidFill>
                  <a:schemeClr val="bg1"/>
                </a:solidFill>
                <a:latin typeface="Arial" panose="020B0604020202020204" pitchFamily="34" charset="0"/>
                <a:cs typeface="Arial" panose="020B0604020202020204" pitchFamily="34" charset="0"/>
              </a:rPr>
              <a:t> 149-2024-MINEDU</a:t>
            </a:r>
          </a:p>
          <a:p>
            <a:endParaRPr lang="es-PE" sz="2000" dirty="0">
              <a:solidFill>
                <a:schemeClr val="bg1"/>
              </a:solidFill>
              <a:latin typeface="Arial" panose="020B0604020202020204" pitchFamily="34" charset="0"/>
              <a:cs typeface="Arial" panose="020B0604020202020204" pitchFamily="34" charset="0"/>
            </a:endParaRPr>
          </a:p>
          <a:p>
            <a:endParaRPr lang="es-PE" sz="2000" dirty="0">
              <a:solidFill>
                <a:schemeClr val="bg1"/>
              </a:solidFill>
              <a:latin typeface="Arial" panose="020B0604020202020204" pitchFamily="34" charset="0"/>
              <a:cs typeface="Arial" panose="020B0604020202020204" pitchFamily="34" charset="0"/>
            </a:endParaRPr>
          </a:p>
        </p:txBody>
      </p:sp>
      <p:cxnSp>
        <p:nvCxnSpPr>
          <p:cNvPr id="7" name="Google Shape;58;p13">
            <a:extLst>
              <a:ext uri="{FF2B5EF4-FFF2-40B4-BE49-F238E27FC236}">
                <a16:creationId xmlns:a16="http://schemas.microsoft.com/office/drawing/2014/main" id="{1E209F4C-1C48-EB82-A1E8-4A0A040CB6D8}"/>
              </a:ext>
            </a:extLst>
          </p:cNvPr>
          <p:cNvCxnSpPr>
            <a:cxnSpLocks/>
          </p:cNvCxnSpPr>
          <p:nvPr/>
        </p:nvCxnSpPr>
        <p:spPr>
          <a:xfrm>
            <a:off x="3790650" y="3786583"/>
            <a:ext cx="4610700" cy="0"/>
          </a:xfrm>
          <a:prstGeom prst="straightConnector1">
            <a:avLst/>
          </a:prstGeom>
          <a:noFill/>
          <a:ln w="12700" cap="flat" cmpd="sng">
            <a:solidFill>
              <a:srgbClr val="FFFFFF"/>
            </a:solidFill>
            <a:prstDash val="solid"/>
            <a:round/>
            <a:headEnd type="none" w="sm" len="sm"/>
            <a:tailEnd type="none" w="sm" len="sm"/>
          </a:ln>
        </p:spPr>
      </p:cxnSp>
      <p:sp>
        <p:nvSpPr>
          <p:cNvPr id="14" name="Subtítulo 2">
            <a:extLst>
              <a:ext uri="{FF2B5EF4-FFF2-40B4-BE49-F238E27FC236}">
                <a16:creationId xmlns:a16="http://schemas.microsoft.com/office/drawing/2014/main" id="{B609CA9B-2F09-A86A-787B-F663259DFFB9}"/>
              </a:ext>
            </a:extLst>
          </p:cNvPr>
          <p:cNvSpPr txBox="1">
            <a:spLocks/>
          </p:cNvSpPr>
          <p:nvPr/>
        </p:nvSpPr>
        <p:spPr>
          <a:xfrm>
            <a:off x="5078437" y="5615708"/>
            <a:ext cx="2035126" cy="58709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PE" sz="2800" spc="300" dirty="0">
                <a:solidFill>
                  <a:schemeClr val="bg1"/>
                </a:solidFill>
                <a:latin typeface="Arial" panose="020B0604020202020204" pitchFamily="34" charset="0"/>
                <a:cs typeface="Arial" panose="020B0604020202020204" pitchFamily="34" charset="0"/>
              </a:rPr>
              <a:t>2025</a:t>
            </a:r>
          </a:p>
        </p:txBody>
      </p:sp>
      <p:pic>
        <p:nvPicPr>
          <p:cNvPr id="10" name="Google Shape;90;p1">
            <a:extLst>
              <a:ext uri="{FF2B5EF4-FFF2-40B4-BE49-F238E27FC236}">
                <a16:creationId xmlns:a16="http://schemas.microsoft.com/office/drawing/2014/main" id="{39BA3ED1-5029-464C-8253-9408524824C0}"/>
              </a:ext>
            </a:extLst>
          </p:cNvPr>
          <p:cNvPicPr preferRelativeResize="0"/>
          <p:nvPr/>
        </p:nvPicPr>
        <p:blipFill>
          <a:blip r:embed="rId3">
            <a:alphaModFix/>
          </a:blip>
          <a:stretch>
            <a:fillRect/>
          </a:stretch>
        </p:blipFill>
        <p:spPr>
          <a:xfrm>
            <a:off x="9932028" y="59812"/>
            <a:ext cx="1313564" cy="866025"/>
          </a:xfrm>
          <a:prstGeom prst="rect">
            <a:avLst/>
          </a:prstGeom>
          <a:noFill/>
          <a:ln>
            <a:noFill/>
          </a:ln>
        </p:spPr>
      </p:pic>
      <p:pic>
        <p:nvPicPr>
          <p:cNvPr id="11" name="Google Shape;91;p1">
            <a:extLst>
              <a:ext uri="{FF2B5EF4-FFF2-40B4-BE49-F238E27FC236}">
                <a16:creationId xmlns:a16="http://schemas.microsoft.com/office/drawing/2014/main" id="{3AE13D41-29FE-46BE-956C-CDE07CE453A3}"/>
              </a:ext>
            </a:extLst>
          </p:cNvPr>
          <p:cNvPicPr preferRelativeResize="0"/>
          <p:nvPr/>
        </p:nvPicPr>
        <p:blipFill rotWithShape="1">
          <a:blip r:embed="rId4">
            <a:alphaModFix/>
          </a:blip>
          <a:srcRect/>
          <a:stretch/>
        </p:blipFill>
        <p:spPr>
          <a:xfrm>
            <a:off x="685368" y="185509"/>
            <a:ext cx="2788669" cy="614631"/>
          </a:xfrm>
          <a:prstGeom prst="rect">
            <a:avLst/>
          </a:prstGeom>
          <a:noFill/>
          <a:ln>
            <a:noFill/>
          </a:ln>
        </p:spPr>
      </p:pic>
      <p:pic>
        <p:nvPicPr>
          <p:cNvPr id="12" name="Imagen 11">
            <a:extLst>
              <a:ext uri="{FF2B5EF4-FFF2-40B4-BE49-F238E27FC236}">
                <a16:creationId xmlns:a16="http://schemas.microsoft.com/office/drawing/2014/main" id="{2FD86F8B-8627-457E-92FE-B4DEB7539CE0}"/>
              </a:ext>
            </a:extLst>
          </p:cNvPr>
          <p:cNvPicPr>
            <a:picLocks noChangeAspect="1"/>
          </p:cNvPicPr>
          <p:nvPr/>
        </p:nvPicPr>
        <p:blipFill>
          <a:blip r:embed="rId5"/>
          <a:srcRect/>
          <a:stretch/>
        </p:blipFill>
        <p:spPr>
          <a:xfrm>
            <a:off x="5208259" y="150355"/>
            <a:ext cx="1927411" cy="583363"/>
          </a:xfrm>
          <a:prstGeom prst="rect">
            <a:avLst/>
          </a:prstGeom>
        </p:spPr>
      </p:pic>
    </p:spTree>
    <p:extLst>
      <p:ext uri="{BB962C8B-B14F-4D97-AF65-F5344CB8AC3E}">
        <p14:creationId xmlns:p14="http://schemas.microsoft.com/office/powerpoint/2010/main" val="1559691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E35040-3ACF-ED2D-1579-A7E41597D7A8}"/>
              </a:ext>
            </a:extLst>
          </p:cNvPr>
          <p:cNvSpPr>
            <a:spLocks noGrp="1"/>
          </p:cNvSpPr>
          <p:nvPr>
            <p:ph type="title"/>
          </p:nvPr>
        </p:nvSpPr>
        <p:spPr>
          <a:xfrm>
            <a:off x="838200" y="784124"/>
            <a:ext cx="10515600" cy="959168"/>
          </a:xfrm>
        </p:spPr>
        <p:txBody>
          <a:bodyPr>
            <a:normAutofit/>
          </a:bodyPr>
          <a:lstStyle/>
          <a:p>
            <a:r>
              <a:rPr lang="es-PE" sz="4000" b="1" dirty="0">
                <a:solidFill>
                  <a:srgbClr val="002060"/>
                </a:solidFill>
                <a:latin typeface="Arial" panose="020B0604020202020204" pitchFamily="34" charset="0"/>
                <a:cs typeface="Arial" panose="020B0604020202020204" pitchFamily="34" charset="0"/>
              </a:rPr>
              <a:t>Identificación y validación de Plazas</a:t>
            </a:r>
          </a:p>
        </p:txBody>
      </p:sp>
      <p:sp>
        <p:nvSpPr>
          <p:cNvPr id="4" name="Redondear rectángulo de esquina del mismo lado 3">
            <a:extLst>
              <a:ext uri="{FF2B5EF4-FFF2-40B4-BE49-F238E27FC236}">
                <a16:creationId xmlns:a16="http://schemas.microsoft.com/office/drawing/2014/main" id="{6DD21BAC-7DC9-CF35-C7C4-82DF33465054}"/>
              </a:ext>
            </a:extLst>
          </p:cNvPr>
          <p:cNvSpPr/>
          <p:nvPr/>
        </p:nvSpPr>
        <p:spPr>
          <a:xfrm rot="10800000">
            <a:off x="0" y="0"/>
            <a:ext cx="12192000" cy="829994"/>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cxnSp>
        <p:nvCxnSpPr>
          <p:cNvPr id="8" name="Google Shape;58;p13">
            <a:extLst>
              <a:ext uri="{FF2B5EF4-FFF2-40B4-BE49-F238E27FC236}">
                <a16:creationId xmlns:a16="http://schemas.microsoft.com/office/drawing/2014/main" id="{087A9F95-DF16-CB2B-C5ED-CCA6DC137F14}"/>
              </a:ext>
            </a:extLst>
          </p:cNvPr>
          <p:cNvCxnSpPr>
            <a:cxnSpLocks/>
          </p:cNvCxnSpPr>
          <p:nvPr/>
        </p:nvCxnSpPr>
        <p:spPr>
          <a:xfrm>
            <a:off x="977111" y="1610289"/>
            <a:ext cx="3763701" cy="0"/>
          </a:xfrm>
          <a:prstGeom prst="straightConnector1">
            <a:avLst/>
          </a:prstGeom>
          <a:noFill/>
          <a:ln w="19050" cap="flat" cmpd="sng">
            <a:solidFill>
              <a:srgbClr val="E30412"/>
            </a:solidFill>
            <a:prstDash val="solid"/>
            <a:round/>
            <a:headEnd type="none" w="sm" len="sm"/>
            <a:tailEnd type="none" w="sm" len="sm"/>
          </a:ln>
        </p:spPr>
      </p:cxnSp>
      <p:sp>
        <p:nvSpPr>
          <p:cNvPr id="12" name="Rectángulo 11">
            <a:extLst>
              <a:ext uri="{FF2B5EF4-FFF2-40B4-BE49-F238E27FC236}">
                <a16:creationId xmlns:a16="http://schemas.microsoft.com/office/drawing/2014/main" id="{DF8A4F63-61B2-41EB-8D91-671A3FBFF0F2}"/>
              </a:ext>
            </a:extLst>
          </p:cNvPr>
          <p:cNvSpPr/>
          <p:nvPr/>
        </p:nvSpPr>
        <p:spPr>
          <a:xfrm>
            <a:off x="4392741" y="4750147"/>
            <a:ext cx="3757314" cy="1891862"/>
          </a:xfrm>
          <a:prstGeom prst="rect">
            <a:avLst/>
          </a:prstGeom>
          <a:solidFill>
            <a:schemeClr val="bg1"/>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just">
              <a:lnSpc>
                <a:spcPct val="107000"/>
              </a:lnSpc>
              <a:spcAft>
                <a:spcPts val="800"/>
              </a:spcAft>
            </a:pPr>
            <a:r>
              <a:rPr lang="es-ES" sz="1400" b="1" dirty="0">
                <a:solidFill>
                  <a:srgbClr val="002060"/>
                </a:solidFill>
                <a:latin typeface="Arial" panose="020B0604020202020204" pitchFamily="34" charset="0"/>
                <a:ea typeface="Calibri" panose="020F0502020204030204" pitchFamily="34" charset="0"/>
                <a:cs typeface="Arial" panose="020B0604020202020204" pitchFamily="34" charset="0"/>
              </a:rPr>
              <a:t>El Minedu realiza la prepublicación de plazas, </a:t>
            </a:r>
            <a:r>
              <a:rPr lang="es-ES" sz="1400" dirty="0">
                <a:solidFill>
                  <a:srgbClr val="002060"/>
                </a:solidFill>
                <a:latin typeface="Arial" panose="020B0604020202020204" pitchFamily="34" charset="0"/>
                <a:ea typeface="Calibri" panose="020F0502020204030204" pitchFamily="34" charset="0"/>
                <a:cs typeface="Arial" panose="020B0604020202020204" pitchFamily="34" charset="0"/>
              </a:rPr>
              <a:t>las mismas que deben ser validadas por el responsable del sistema Nexus de cada DRE/UGEL, </a:t>
            </a:r>
            <a:r>
              <a:rPr lang="es-ES" sz="1400" b="1" dirty="0">
                <a:solidFill>
                  <a:srgbClr val="002060"/>
                </a:solidFill>
                <a:latin typeface="Arial" panose="020B0604020202020204" pitchFamily="34" charset="0"/>
                <a:ea typeface="Calibri" panose="020F0502020204030204" pitchFamily="34" charset="0"/>
                <a:cs typeface="Arial" panose="020B0604020202020204" pitchFamily="34" charset="0"/>
              </a:rPr>
              <a:t>pudiendo la unidad ejecutora incorporar plazas </a:t>
            </a:r>
            <a:r>
              <a:rPr lang="es-ES" sz="1400" dirty="0">
                <a:solidFill>
                  <a:srgbClr val="002060"/>
                </a:solidFill>
                <a:latin typeface="Arial" panose="020B0604020202020204" pitchFamily="34" charset="0"/>
                <a:ea typeface="Calibri" panose="020F0502020204030204" pitchFamily="34" charset="0"/>
                <a:cs typeface="Arial" panose="020B0604020202020204" pitchFamily="34" charset="0"/>
              </a:rPr>
              <a:t>para la publicación final a su cargo en la fecha establecido en el cronograma</a:t>
            </a:r>
            <a:endParaRPr lang="es-PE" sz="1400" dirty="0">
              <a:solidFill>
                <a:srgbClr val="002060"/>
              </a:solidFill>
              <a:latin typeface="Arial" panose="020B0604020202020204" pitchFamily="34" charset="0"/>
              <a:ea typeface="Calibri" panose="020F0502020204030204" pitchFamily="34" charset="0"/>
              <a:cs typeface="Arial" panose="020B0604020202020204" pitchFamily="34" charset="0"/>
            </a:endParaRPr>
          </a:p>
        </p:txBody>
      </p:sp>
      <p:cxnSp>
        <p:nvCxnSpPr>
          <p:cNvPr id="7" name="Conector recto 6">
            <a:extLst>
              <a:ext uri="{FF2B5EF4-FFF2-40B4-BE49-F238E27FC236}">
                <a16:creationId xmlns:a16="http://schemas.microsoft.com/office/drawing/2014/main" id="{810ABCFE-3DFD-466A-9227-B4E02822C91F}"/>
              </a:ext>
            </a:extLst>
          </p:cNvPr>
          <p:cNvCxnSpPr>
            <a:stCxn id="11" idx="0"/>
          </p:cNvCxnSpPr>
          <p:nvPr/>
        </p:nvCxnSpPr>
        <p:spPr>
          <a:xfrm flipV="1">
            <a:off x="2368567" y="3539359"/>
            <a:ext cx="1878657" cy="515339"/>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pic>
        <p:nvPicPr>
          <p:cNvPr id="5" name="Gráfico 4">
            <a:extLst>
              <a:ext uri="{FF2B5EF4-FFF2-40B4-BE49-F238E27FC236}">
                <a16:creationId xmlns:a16="http://schemas.microsoft.com/office/drawing/2014/main" id="{9EA35C27-5745-46C9-8E9F-A0918538A1C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365965" y="2237446"/>
            <a:ext cx="5460069" cy="2379388"/>
          </a:xfrm>
          <a:prstGeom prst="rect">
            <a:avLst/>
          </a:prstGeom>
        </p:spPr>
      </p:pic>
      <p:cxnSp>
        <p:nvCxnSpPr>
          <p:cNvPr id="18" name="Conector recto 17">
            <a:extLst>
              <a:ext uri="{FF2B5EF4-FFF2-40B4-BE49-F238E27FC236}">
                <a16:creationId xmlns:a16="http://schemas.microsoft.com/office/drawing/2014/main" id="{0A8FADFB-6A8A-4E4C-A777-9655D52AFDE3}"/>
              </a:ext>
            </a:extLst>
          </p:cNvPr>
          <p:cNvCxnSpPr>
            <a:cxnSpLocks/>
            <a:stCxn id="13" idx="0"/>
          </p:cNvCxnSpPr>
          <p:nvPr/>
        </p:nvCxnSpPr>
        <p:spPr>
          <a:xfrm flipH="1" flipV="1">
            <a:off x="8004538" y="3539359"/>
            <a:ext cx="2169691" cy="520065"/>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1" name="Rectángulo 10">
            <a:extLst>
              <a:ext uri="{FF2B5EF4-FFF2-40B4-BE49-F238E27FC236}">
                <a16:creationId xmlns:a16="http://schemas.microsoft.com/office/drawing/2014/main" id="{AA965339-2C50-4633-B632-C3DE967DC5DE}"/>
              </a:ext>
            </a:extLst>
          </p:cNvPr>
          <p:cNvSpPr/>
          <p:nvPr/>
        </p:nvSpPr>
        <p:spPr>
          <a:xfrm>
            <a:off x="489910" y="4054698"/>
            <a:ext cx="3757314" cy="1891862"/>
          </a:xfrm>
          <a:prstGeom prst="rect">
            <a:avLst/>
          </a:prstGeom>
          <a:solidFill>
            <a:schemeClr val="bg1"/>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lvl="0" algn="just">
              <a:lnSpc>
                <a:spcPct val="107000"/>
              </a:lnSpc>
              <a:spcAft>
                <a:spcPts val="800"/>
              </a:spcAft>
            </a:pPr>
            <a:r>
              <a:rPr lang="es-ES" sz="1400" dirty="0">
                <a:solidFill>
                  <a:srgbClr val="002060"/>
                </a:solidFill>
                <a:latin typeface="Arial" panose="020B0604020202020204" pitchFamily="34" charset="0"/>
                <a:ea typeface="Calibri" panose="020F0502020204030204" pitchFamily="34" charset="0"/>
                <a:cs typeface="Arial" panose="020B0604020202020204" pitchFamily="34" charset="0"/>
              </a:rPr>
              <a:t>Las plazas (orgánicas, eventuales y temporales por ausencia del auxiliar de educación nombrado) a considerar  </a:t>
            </a:r>
            <a:r>
              <a:rPr lang="es-ES" sz="1400" b="1" dirty="0">
                <a:solidFill>
                  <a:srgbClr val="002060"/>
                </a:solidFill>
                <a:latin typeface="Arial" panose="020B0604020202020204" pitchFamily="34" charset="0"/>
                <a:ea typeface="Calibri" panose="020F0502020204030204" pitchFamily="34" charset="0"/>
                <a:cs typeface="Arial" panose="020B0604020202020204" pitchFamily="34" charset="0"/>
              </a:rPr>
              <a:t>tienen la condición de “vacante” en el sistema Nexus. </a:t>
            </a:r>
            <a:endParaRPr lang="es-PE" sz="1400" b="1" dirty="0">
              <a:solidFill>
                <a:srgbClr val="002060"/>
              </a:solidFill>
              <a:latin typeface="Arial" panose="020B0604020202020204" pitchFamily="34" charset="0"/>
              <a:ea typeface="Calibri" panose="020F0502020204030204" pitchFamily="34" charset="0"/>
              <a:cs typeface="Arial" panose="020B0604020202020204" pitchFamily="34" charset="0"/>
            </a:endParaRPr>
          </a:p>
        </p:txBody>
      </p:sp>
      <p:sp>
        <p:nvSpPr>
          <p:cNvPr id="13" name="Rectángulo 12">
            <a:extLst>
              <a:ext uri="{FF2B5EF4-FFF2-40B4-BE49-F238E27FC236}">
                <a16:creationId xmlns:a16="http://schemas.microsoft.com/office/drawing/2014/main" id="{240819DC-5E4B-40E8-9C72-A3893032E724}"/>
              </a:ext>
            </a:extLst>
          </p:cNvPr>
          <p:cNvSpPr/>
          <p:nvPr/>
        </p:nvSpPr>
        <p:spPr>
          <a:xfrm>
            <a:off x="8295572" y="4059424"/>
            <a:ext cx="3757314" cy="1891862"/>
          </a:xfrm>
          <a:prstGeom prst="rect">
            <a:avLst/>
          </a:prstGeom>
          <a:solidFill>
            <a:schemeClr val="bg1"/>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just">
              <a:lnSpc>
                <a:spcPct val="107000"/>
              </a:lnSpc>
              <a:spcAft>
                <a:spcPts val="800"/>
              </a:spcAft>
            </a:pPr>
            <a:r>
              <a:rPr lang="es-PE" sz="1400" b="1" dirty="0">
                <a:solidFill>
                  <a:srgbClr val="002060"/>
                </a:solidFill>
                <a:latin typeface="Arial" panose="020B0604020202020204" pitchFamily="34" charset="0"/>
                <a:ea typeface="Calibri" panose="020F0502020204030204" pitchFamily="34" charset="0"/>
                <a:cs typeface="Arial" panose="020B0604020202020204" pitchFamily="34" charset="0"/>
              </a:rPr>
              <a:t>No forman parte del procedimiento, las plazas que han sido identificadas/declaradas excedentes </a:t>
            </a:r>
            <a:r>
              <a:rPr lang="es-PE" sz="1400" dirty="0">
                <a:solidFill>
                  <a:srgbClr val="002060"/>
                </a:solidFill>
                <a:latin typeface="Arial" panose="020B0604020202020204" pitchFamily="34" charset="0"/>
                <a:ea typeface="Calibri" panose="020F0502020204030204" pitchFamily="34" charset="0"/>
                <a:cs typeface="Arial" panose="020B0604020202020204" pitchFamily="34" charset="0"/>
              </a:rPr>
              <a:t>en una IE, en tanto no sean reubicadas con acto resolutivo a otra IE, y aquellas que cuenten con disposición judicial.</a:t>
            </a:r>
          </a:p>
          <a:p>
            <a:pPr lvl="0" algn="just">
              <a:lnSpc>
                <a:spcPct val="107000"/>
              </a:lnSpc>
              <a:spcAft>
                <a:spcPts val="800"/>
              </a:spcAft>
            </a:pPr>
            <a:endParaRPr lang="es-PE" sz="1300" dirty="0">
              <a:effectLst/>
              <a:latin typeface="Arial" panose="020B0604020202020204" pitchFamily="34" charset="0"/>
              <a:ea typeface="Times New Roman" panose="02020603050405020304" pitchFamily="18" charset="0"/>
              <a:cs typeface="Arial" panose="020B0604020202020204" pitchFamily="34" charset="0"/>
            </a:endParaRPr>
          </a:p>
        </p:txBody>
      </p:sp>
      <p:cxnSp>
        <p:nvCxnSpPr>
          <p:cNvPr id="19" name="Conector recto 18">
            <a:extLst>
              <a:ext uri="{FF2B5EF4-FFF2-40B4-BE49-F238E27FC236}">
                <a16:creationId xmlns:a16="http://schemas.microsoft.com/office/drawing/2014/main" id="{AE6329A7-BCE1-4438-B7FD-F0E9D9181A1B}"/>
              </a:ext>
            </a:extLst>
          </p:cNvPr>
          <p:cNvCxnSpPr>
            <a:cxnSpLocks/>
          </p:cNvCxnSpPr>
          <p:nvPr/>
        </p:nvCxnSpPr>
        <p:spPr>
          <a:xfrm flipV="1">
            <a:off x="6103890" y="4270879"/>
            <a:ext cx="0" cy="47926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pic>
        <p:nvPicPr>
          <p:cNvPr id="34" name="Imagen 33">
            <a:extLst>
              <a:ext uri="{FF2B5EF4-FFF2-40B4-BE49-F238E27FC236}">
                <a16:creationId xmlns:a16="http://schemas.microsoft.com/office/drawing/2014/main" id="{CB2CCFF4-BBC0-47FA-8B65-F6A9A889CAEB}"/>
              </a:ext>
            </a:extLst>
          </p:cNvPr>
          <p:cNvPicPr>
            <a:picLocks noChangeAspect="1"/>
          </p:cNvPicPr>
          <p:nvPr/>
        </p:nvPicPr>
        <p:blipFill>
          <a:blip r:embed="rId4"/>
          <a:stretch>
            <a:fillRect/>
          </a:stretch>
        </p:blipFill>
        <p:spPr>
          <a:xfrm>
            <a:off x="7170210" y="2626062"/>
            <a:ext cx="725562" cy="725562"/>
          </a:xfrm>
          <a:prstGeom prst="rect">
            <a:avLst/>
          </a:prstGeom>
        </p:spPr>
      </p:pic>
      <p:pic>
        <p:nvPicPr>
          <p:cNvPr id="36" name="Imagen 35">
            <a:extLst>
              <a:ext uri="{FF2B5EF4-FFF2-40B4-BE49-F238E27FC236}">
                <a16:creationId xmlns:a16="http://schemas.microsoft.com/office/drawing/2014/main" id="{30D553EB-E337-4FC5-9AC1-FFE05ABE088D}"/>
              </a:ext>
            </a:extLst>
          </p:cNvPr>
          <p:cNvPicPr>
            <a:picLocks noChangeAspect="1"/>
          </p:cNvPicPr>
          <p:nvPr/>
        </p:nvPicPr>
        <p:blipFill>
          <a:blip r:embed="rId5"/>
          <a:stretch>
            <a:fillRect/>
          </a:stretch>
        </p:blipFill>
        <p:spPr>
          <a:xfrm>
            <a:off x="5763099" y="3231500"/>
            <a:ext cx="725563" cy="725563"/>
          </a:xfrm>
          <a:prstGeom prst="rect">
            <a:avLst/>
          </a:prstGeom>
        </p:spPr>
      </p:pic>
      <p:pic>
        <p:nvPicPr>
          <p:cNvPr id="38" name="Imagen 37">
            <a:extLst>
              <a:ext uri="{FF2B5EF4-FFF2-40B4-BE49-F238E27FC236}">
                <a16:creationId xmlns:a16="http://schemas.microsoft.com/office/drawing/2014/main" id="{47B33E6A-E182-436E-9077-8AF7A7791A75}"/>
              </a:ext>
            </a:extLst>
          </p:cNvPr>
          <p:cNvPicPr>
            <a:picLocks noChangeAspect="1"/>
          </p:cNvPicPr>
          <p:nvPr/>
        </p:nvPicPr>
        <p:blipFill>
          <a:blip r:embed="rId6"/>
          <a:stretch>
            <a:fillRect/>
          </a:stretch>
        </p:blipFill>
        <p:spPr>
          <a:xfrm>
            <a:off x="4212224" y="2594515"/>
            <a:ext cx="869327" cy="869327"/>
          </a:xfrm>
          <a:prstGeom prst="rect">
            <a:avLst/>
          </a:prstGeom>
        </p:spPr>
      </p:pic>
      <p:pic>
        <p:nvPicPr>
          <p:cNvPr id="20" name="Google Shape;101;p2">
            <a:extLst>
              <a:ext uri="{FF2B5EF4-FFF2-40B4-BE49-F238E27FC236}">
                <a16:creationId xmlns:a16="http://schemas.microsoft.com/office/drawing/2014/main" id="{A6F6FDC9-193D-4513-B3E7-CDC7B9E4EA02}"/>
              </a:ext>
            </a:extLst>
          </p:cNvPr>
          <p:cNvPicPr preferRelativeResize="0"/>
          <p:nvPr/>
        </p:nvPicPr>
        <p:blipFill>
          <a:blip r:embed="rId7">
            <a:alphaModFix/>
          </a:blip>
          <a:stretch>
            <a:fillRect/>
          </a:stretch>
        </p:blipFill>
        <p:spPr>
          <a:xfrm>
            <a:off x="10288426" y="48337"/>
            <a:ext cx="1065375" cy="703988"/>
          </a:xfrm>
          <a:prstGeom prst="rect">
            <a:avLst/>
          </a:prstGeom>
          <a:noFill/>
          <a:ln>
            <a:noFill/>
          </a:ln>
        </p:spPr>
      </p:pic>
      <p:pic>
        <p:nvPicPr>
          <p:cNvPr id="21" name="Google Shape;102;p2">
            <a:extLst>
              <a:ext uri="{FF2B5EF4-FFF2-40B4-BE49-F238E27FC236}">
                <a16:creationId xmlns:a16="http://schemas.microsoft.com/office/drawing/2014/main" id="{897B7042-7467-420C-A56F-0074B21DFB83}"/>
              </a:ext>
            </a:extLst>
          </p:cNvPr>
          <p:cNvPicPr preferRelativeResize="0"/>
          <p:nvPr/>
        </p:nvPicPr>
        <p:blipFill rotWithShape="1">
          <a:blip r:embed="rId8">
            <a:alphaModFix/>
          </a:blip>
          <a:srcRect/>
          <a:stretch/>
        </p:blipFill>
        <p:spPr>
          <a:xfrm>
            <a:off x="734657" y="173176"/>
            <a:ext cx="2061275" cy="454311"/>
          </a:xfrm>
          <a:prstGeom prst="rect">
            <a:avLst/>
          </a:prstGeom>
          <a:noFill/>
          <a:ln>
            <a:noFill/>
          </a:ln>
        </p:spPr>
      </p:pic>
      <p:pic>
        <p:nvPicPr>
          <p:cNvPr id="22" name="Imagen 21">
            <a:extLst>
              <a:ext uri="{FF2B5EF4-FFF2-40B4-BE49-F238E27FC236}">
                <a16:creationId xmlns:a16="http://schemas.microsoft.com/office/drawing/2014/main" id="{2D6096DE-0D37-412E-9EAB-D8DC5C2C765B}"/>
              </a:ext>
            </a:extLst>
          </p:cNvPr>
          <p:cNvPicPr>
            <a:picLocks noChangeAspect="1"/>
          </p:cNvPicPr>
          <p:nvPr/>
        </p:nvPicPr>
        <p:blipFill>
          <a:blip r:embed="rId9">
            <a:duotone>
              <a:prstClr val="black"/>
              <a:schemeClr val="tx2">
                <a:tint val="45000"/>
                <a:satMod val="400000"/>
              </a:schemeClr>
            </a:duotone>
          </a:blip>
          <a:srcRect/>
          <a:stretch/>
        </p:blipFill>
        <p:spPr>
          <a:xfrm>
            <a:off x="5468471" y="150356"/>
            <a:ext cx="1667199" cy="504606"/>
          </a:xfrm>
          <a:prstGeom prst="rect">
            <a:avLst/>
          </a:prstGeom>
        </p:spPr>
      </p:pic>
    </p:spTree>
    <p:extLst>
      <p:ext uri="{BB962C8B-B14F-4D97-AF65-F5344CB8AC3E}">
        <p14:creationId xmlns:p14="http://schemas.microsoft.com/office/powerpoint/2010/main" val="5261904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19" name="Elipse 18">
            <a:extLst>
              <a:ext uri="{FF2B5EF4-FFF2-40B4-BE49-F238E27FC236}">
                <a16:creationId xmlns:a16="http://schemas.microsoft.com/office/drawing/2014/main" id="{1C96AB5C-FBA1-48E3-907B-80256005949A}"/>
              </a:ext>
            </a:extLst>
          </p:cNvPr>
          <p:cNvSpPr/>
          <p:nvPr/>
        </p:nvSpPr>
        <p:spPr>
          <a:xfrm>
            <a:off x="8742761" y="2800136"/>
            <a:ext cx="1468037" cy="14680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8" name="Elipse 17">
            <a:extLst>
              <a:ext uri="{FF2B5EF4-FFF2-40B4-BE49-F238E27FC236}">
                <a16:creationId xmlns:a16="http://schemas.microsoft.com/office/drawing/2014/main" id="{CCD1B779-2FCF-4FEF-8C42-D782A3008383}"/>
              </a:ext>
            </a:extLst>
          </p:cNvPr>
          <p:cNvSpPr/>
          <p:nvPr/>
        </p:nvSpPr>
        <p:spPr>
          <a:xfrm>
            <a:off x="2436066" y="2872407"/>
            <a:ext cx="1468037" cy="14680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 name="Título 1">
            <a:extLst>
              <a:ext uri="{FF2B5EF4-FFF2-40B4-BE49-F238E27FC236}">
                <a16:creationId xmlns:a16="http://schemas.microsoft.com/office/drawing/2014/main" id="{3BE35040-3ACF-ED2D-1579-A7E41597D7A8}"/>
              </a:ext>
            </a:extLst>
          </p:cNvPr>
          <p:cNvSpPr>
            <a:spLocks noGrp="1"/>
          </p:cNvSpPr>
          <p:nvPr>
            <p:ph type="title"/>
          </p:nvPr>
        </p:nvSpPr>
        <p:spPr>
          <a:xfrm>
            <a:off x="838200" y="784124"/>
            <a:ext cx="10515600" cy="959168"/>
          </a:xfrm>
        </p:spPr>
        <p:txBody>
          <a:bodyPr>
            <a:normAutofit/>
          </a:bodyPr>
          <a:lstStyle/>
          <a:p>
            <a:r>
              <a:rPr lang="es-PE" sz="4000" b="1" dirty="0">
                <a:solidFill>
                  <a:srgbClr val="002060"/>
                </a:solidFill>
                <a:latin typeface="Arial" panose="020B0604020202020204" pitchFamily="34" charset="0"/>
                <a:cs typeface="Arial" panose="020B0604020202020204" pitchFamily="34" charset="0"/>
              </a:rPr>
              <a:t>Tipos de contratación</a:t>
            </a:r>
          </a:p>
        </p:txBody>
      </p:sp>
      <p:sp>
        <p:nvSpPr>
          <p:cNvPr id="4" name="Redondear rectángulo de esquina del mismo lado 3">
            <a:extLst>
              <a:ext uri="{FF2B5EF4-FFF2-40B4-BE49-F238E27FC236}">
                <a16:creationId xmlns:a16="http://schemas.microsoft.com/office/drawing/2014/main" id="{6DD21BAC-7DC9-CF35-C7C4-82DF33465054}"/>
              </a:ext>
            </a:extLst>
          </p:cNvPr>
          <p:cNvSpPr/>
          <p:nvPr/>
        </p:nvSpPr>
        <p:spPr>
          <a:xfrm rot="10800000">
            <a:off x="0" y="0"/>
            <a:ext cx="12192000" cy="829994"/>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cxnSp>
        <p:nvCxnSpPr>
          <p:cNvPr id="8" name="Google Shape;58;p13">
            <a:extLst>
              <a:ext uri="{FF2B5EF4-FFF2-40B4-BE49-F238E27FC236}">
                <a16:creationId xmlns:a16="http://schemas.microsoft.com/office/drawing/2014/main" id="{087A9F95-DF16-CB2B-C5ED-CCA6DC137F14}"/>
              </a:ext>
            </a:extLst>
          </p:cNvPr>
          <p:cNvCxnSpPr>
            <a:cxnSpLocks/>
          </p:cNvCxnSpPr>
          <p:nvPr/>
        </p:nvCxnSpPr>
        <p:spPr>
          <a:xfrm>
            <a:off x="977111" y="1610289"/>
            <a:ext cx="3763701" cy="0"/>
          </a:xfrm>
          <a:prstGeom prst="straightConnector1">
            <a:avLst/>
          </a:prstGeom>
          <a:noFill/>
          <a:ln w="19050" cap="flat" cmpd="sng">
            <a:solidFill>
              <a:srgbClr val="E30412"/>
            </a:solidFill>
            <a:prstDash val="solid"/>
            <a:round/>
            <a:headEnd type="none" w="sm" len="sm"/>
            <a:tailEnd type="none" w="sm" len="sm"/>
          </a:ln>
        </p:spPr>
      </p:cxnSp>
      <p:sp>
        <p:nvSpPr>
          <p:cNvPr id="20" name="Marcador de contenido 2">
            <a:extLst>
              <a:ext uri="{FF2B5EF4-FFF2-40B4-BE49-F238E27FC236}">
                <a16:creationId xmlns:a16="http://schemas.microsoft.com/office/drawing/2014/main" id="{956ADD5C-C38C-472D-B4CD-32548796F5AE}"/>
              </a:ext>
            </a:extLst>
          </p:cNvPr>
          <p:cNvSpPr>
            <a:spLocks noGrp="1"/>
          </p:cNvSpPr>
          <p:nvPr>
            <p:ph idx="1"/>
          </p:nvPr>
        </p:nvSpPr>
        <p:spPr>
          <a:xfrm>
            <a:off x="1354908" y="4447452"/>
            <a:ext cx="3744619" cy="959168"/>
          </a:xfrm>
        </p:spPr>
        <p:txBody>
          <a:bodyPr>
            <a:noAutofit/>
          </a:bodyPr>
          <a:lstStyle/>
          <a:p>
            <a:pPr marL="0" indent="0" algn="ctr">
              <a:lnSpc>
                <a:spcPct val="110000"/>
              </a:lnSpc>
              <a:spcBef>
                <a:spcPts val="0"/>
              </a:spcBef>
              <a:spcAft>
                <a:spcPts val="1200"/>
              </a:spcAft>
              <a:buClr>
                <a:srgbClr val="E30412"/>
              </a:buClr>
              <a:buNone/>
            </a:pPr>
            <a:r>
              <a:rPr lang="es-MX" sz="1800" b="1" dirty="0">
                <a:solidFill>
                  <a:srgbClr val="002060"/>
                </a:solidFill>
                <a:latin typeface="Arial" panose="020B0604020202020204" pitchFamily="34" charset="0"/>
                <a:cs typeface="Arial" panose="020B0604020202020204" pitchFamily="34" charset="0"/>
              </a:rPr>
              <a:t>Contratación excepcional</a:t>
            </a:r>
            <a:endParaRPr lang="es-MX" sz="1800" dirty="0">
              <a:solidFill>
                <a:srgbClr val="002060"/>
              </a:solidFill>
              <a:latin typeface="Arial" panose="020B0604020202020204" pitchFamily="34" charset="0"/>
              <a:cs typeface="Arial" panose="020B0604020202020204" pitchFamily="34" charset="0"/>
            </a:endParaRPr>
          </a:p>
        </p:txBody>
      </p:sp>
      <p:sp>
        <p:nvSpPr>
          <p:cNvPr id="21" name="Marcador de contenido 2">
            <a:extLst>
              <a:ext uri="{FF2B5EF4-FFF2-40B4-BE49-F238E27FC236}">
                <a16:creationId xmlns:a16="http://schemas.microsoft.com/office/drawing/2014/main" id="{CD44F26D-C4BC-4EE4-ABDC-A426E0BA3A2A}"/>
              </a:ext>
            </a:extLst>
          </p:cNvPr>
          <p:cNvSpPr txBox="1">
            <a:spLocks/>
          </p:cNvSpPr>
          <p:nvPr/>
        </p:nvSpPr>
        <p:spPr>
          <a:xfrm>
            <a:off x="7609181" y="4447452"/>
            <a:ext cx="3744619" cy="9591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spcBef>
                <a:spcPts val="0"/>
              </a:spcBef>
              <a:spcAft>
                <a:spcPts val="1200"/>
              </a:spcAft>
              <a:buClr>
                <a:srgbClr val="E30412"/>
              </a:buClr>
              <a:buFont typeface="Arial" panose="020B0604020202020204" pitchFamily="34" charset="0"/>
              <a:buNone/>
            </a:pPr>
            <a:r>
              <a:rPr lang="es-MX" sz="1800" b="1" dirty="0">
                <a:solidFill>
                  <a:srgbClr val="002060"/>
                </a:solidFill>
                <a:latin typeface="Arial" panose="020B0604020202020204" pitchFamily="34" charset="0"/>
                <a:cs typeface="Arial" panose="020B0604020202020204" pitchFamily="34" charset="0"/>
              </a:rPr>
              <a:t>Contratación por evaluación de expedientes</a:t>
            </a:r>
            <a:endParaRPr lang="es-MX" sz="1800" dirty="0">
              <a:solidFill>
                <a:srgbClr val="002060"/>
              </a:solidFill>
              <a:latin typeface="Arial" panose="020B0604020202020204" pitchFamily="34" charset="0"/>
              <a:cs typeface="Arial" panose="020B0604020202020204" pitchFamily="34" charset="0"/>
            </a:endParaRPr>
          </a:p>
        </p:txBody>
      </p:sp>
      <p:pic>
        <p:nvPicPr>
          <p:cNvPr id="6" name="Imagen 5">
            <a:extLst>
              <a:ext uri="{FF2B5EF4-FFF2-40B4-BE49-F238E27FC236}">
                <a16:creationId xmlns:a16="http://schemas.microsoft.com/office/drawing/2014/main" id="{7B809A30-1C04-4413-B75C-2CE7C7DC5F92}"/>
              </a:ext>
            </a:extLst>
          </p:cNvPr>
          <p:cNvPicPr>
            <a:picLocks noChangeAspect="1"/>
          </p:cNvPicPr>
          <p:nvPr/>
        </p:nvPicPr>
        <p:blipFill>
          <a:blip r:embed="rId2"/>
          <a:stretch>
            <a:fillRect/>
          </a:stretch>
        </p:blipFill>
        <p:spPr>
          <a:xfrm>
            <a:off x="8832135" y="2934726"/>
            <a:ext cx="1298710" cy="1298710"/>
          </a:xfrm>
          <a:prstGeom prst="rect">
            <a:avLst/>
          </a:prstGeom>
        </p:spPr>
      </p:pic>
      <p:pic>
        <p:nvPicPr>
          <p:cNvPr id="14" name="Imagen 13">
            <a:extLst>
              <a:ext uri="{FF2B5EF4-FFF2-40B4-BE49-F238E27FC236}">
                <a16:creationId xmlns:a16="http://schemas.microsoft.com/office/drawing/2014/main" id="{5BD38433-8D6D-4EEB-82B0-1D7DEE9C14BA}"/>
              </a:ext>
            </a:extLst>
          </p:cNvPr>
          <p:cNvPicPr>
            <a:picLocks noChangeAspect="1"/>
          </p:cNvPicPr>
          <p:nvPr/>
        </p:nvPicPr>
        <p:blipFill>
          <a:blip r:embed="rId3"/>
          <a:stretch>
            <a:fillRect/>
          </a:stretch>
        </p:blipFill>
        <p:spPr>
          <a:xfrm>
            <a:off x="2520730" y="2934726"/>
            <a:ext cx="1298710" cy="1298710"/>
          </a:xfrm>
          <a:prstGeom prst="rect">
            <a:avLst/>
          </a:prstGeom>
        </p:spPr>
      </p:pic>
      <p:pic>
        <p:nvPicPr>
          <p:cNvPr id="12" name="Google Shape;101;p2">
            <a:extLst>
              <a:ext uri="{FF2B5EF4-FFF2-40B4-BE49-F238E27FC236}">
                <a16:creationId xmlns:a16="http://schemas.microsoft.com/office/drawing/2014/main" id="{8CB44745-0CA3-48A0-8D84-1D598CD7CA07}"/>
              </a:ext>
            </a:extLst>
          </p:cNvPr>
          <p:cNvPicPr preferRelativeResize="0"/>
          <p:nvPr/>
        </p:nvPicPr>
        <p:blipFill>
          <a:blip r:embed="rId4">
            <a:alphaModFix/>
          </a:blip>
          <a:stretch>
            <a:fillRect/>
          </a:stretch>
        </p:blipFill>
        <p:spPr>
          <a:xfrm>
            <a:off x="10288426" y="48337"/>
            <a:ext cx="1065375" cy="703988"/>
          </a:xfrm>
          <a:prstGeom prst="rect">
            <a:avLst/>
          </a:prstGeom>
          <a:noFill/>
          <a:ln>
            <a:noFill/>
          </a:ln>
        </p:spPr>
      </p:pic>
      <p:pic>
        <p:nvPicPr>
          <p:cNvPr id="13" name="Google Shape;102;p2">
            <a:extLst>
              <a:ext uri="{FF2B5EF4-FFF2-40B4-BE49-F238E27FC236}">
                <a16:creationId xmlns:a16="http://schemas.microsoft.com/office/drawing/2014/main" id="{10E8E4B8-042E-4FC2-9B4A-BB33AA19BE9A}"/>
              </a:ext>
            </a:extLst>
          </p:cNvPr>
          <p:cNvPicPr preferRelativeResize="0"/>
          <p:nvPr/>
        </p:nvPicPr>
        <p:blipFill rotWithShape="1">
          <a:blip r:embed="rId5">
            <a:alphaModFix/>
          </a:blip>
          <a:srcRect/>
          <a:stretch/>
        </p:blipFill>
        <p:spPr>
          <a:xfrm>
            <a:off x="734657" y="173176"/>
            <a:ext cx="2061275" cy="454311"/>
          </a:xfrm>
          <a:prstGeom prst="rect">
            <a:avLst/>
          </a:prstGeom>
          <a:noFill/>
          <a:ln>
            <a:noFill/>
          </a:ln>
        </p:spPr>
      </p:pic>
      <p:pic>
        <p:nvPicPr>
          <p:cNvPr id="15" name="Imagen 14">
            <a:extLst>
              <a:ext uri="{FF2B5EF4-FFF2-40B4-BE49-F238E27FC236}">
                <a16:creationId xmlns:a16="http://schemas.microsoft.com/office/drawing/2014/main" id="{049474C2-3972-4898-B74E-CB8BF358CA07}"/>
              </a:ext>
            </a:extLst>
          </p:cNvPr>
          <p:cNvPicPr>
            <a:picLocks noChangeAspect="1"/>
          </p:cNvPicPr>
          <p:nvPr/>
        </p:nvPicPr>
        <p:blipFill>
          <a:blip r:embed="rId6">
            <a:duotone>
              <a:prstClr val="black"/>
              <a:schemeClr val="tx2">
                <a:tint val="45000"/>
                <a:satMod val="400000"/>
              </a:schemeClr>
            </a:duotone>
          </a:blip>
          <a:srcRect/>
          <a:stretch/>
        </p:blipFill>
        <p:spPr>
          <a:xfrm>
            <a:off x="5468471" y="150356"/>
            <a:ext cx="1667199" cy="504606"/>
          </a:xfrm>
          <a:prstGeom prst="rect">
            <a:avLst/>
          </a:prstGeom>
        </p:spPr>
      </p:pic>
    </p:spTree>
    <p:extLst>
      <p:ext uri="{BB962C8B-B14F-4D97-AF65-F5344CB8AC3E}">
        <p14:creationId xmlns:p14="http://schemas.microsoft.com/office/powerpoint/2010/main" val="29767452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A4C7CE-D1BA-187E-BBE8-C0E59026BB1F}"/>
              </a:ext>
            </a:extLst>
          </p:cNvPr>
          <p:cNvSpPr>
            <a:spLocks noGrp="1"/>
          </p:cNvSpPr>
          <p:nvPr>
            <p:ph type="title"/>
          </p:nvPr>
        </p:nvSpPr>
        <p:spPr>
          <a:xfrm>
            <a:off x="5882185" y="4411391"/>
            <a:ext cx="5828312" cy="1325563"/>
          </a:xfrm>
        </p:spPr>
        <p:txBody>
          <a:bodyPr>
            <a:normAutofit fontScale="90000"/>
          </a:bodyPr>
          <a:lstStyle/>
          <a:p>
            <a:r>
              <a:rPr lang="es-PE" sz="5400" b="1" dirty="0">
                <a:solidFill>
                  <a:schemeClr val="bg1"/>
                </a:solidFill>
                <a:latin typeface="Arial" panose="020B0604020202020204" pitchFamily="34" charset="0"/>
                <a:cs typeface="Arial" panose="020B0604020202020204" pitchFamily="34" charset="0"/>
              </a:rPr>
              <a:t>CONTRATACIÓN EXCEPCIONAL</a:t>
            </a:r>
          </a:p>
        </p:txBody>
      </p:sp>
      <p:cxnSp>
        <p:nvCxnSpPr>
          <p:cNvPr id="5" name="Google Shape;58;p13">
            <a:extLst>
              <a:ext uri="{FF2B5EF4-FFF2-40B4-BE49-F238E27FC236}">
                <a16:creationId xmlns:a16="http://schemas.microsoft.com/office/drawing/2014/main" id="{CE90D336-6368-73DE-81B8-9522B90B5B85}"/>
              </a:ext>
            </a:extLst>
          </p:cNvPr>
          <p:cNvCxnSpPr>
            <a:cxnSpLocks/>
          </p:cNvCxnSpPr>
          <p:nvPr/>
        </p:nvCxnSpPr>
        <p:spPr>
          <a:xfrm>
            <a:off x="5991814" y="5736954"/>
            <a:ext cx="3986391" cy="0"/>
          </a:xfrm>
          <a:prstGeom prst="straightConnector1">
            <a:avLst/>
          </a:prstGeom>
          <a:noFill/>
          <a:ln w="12700" cap="flat" cmpd="sng">
            <a:solidFill>
              <a:srgbClr val="FFFFFF"/>
            </a:solidFill>
            <a:prstDash val="solid"/>
            <a:round/>
            <a:headEnd type="none" w="sm" len="sm"/>
            <a:tailEnd type="none" w="sm" len="sm"/>
          </a:ln>
        </p:spPr>
      </p:cxnSp>
      <p:sp>
        <p:nvSpPr>
          <p:cNvPr id="8" name="Redondear rectángulo de esquina del mismo lado 7">
            <a:extLst>
              <a:ext uri="{FF2B5EF4-FFF2-40B4-BE49-F238E27FC236}">
                <a16:creationId xmlns:a16="http://schemas.microsoft.com/office/drawing/2014/main" id="{245AC189-81AD-4209-7FB8-4DC394FA3CB1}"/>
              </a:ext>
            </a:extLst>
          </p:cNvPr>
          <p:cNvSpPr/>
          <p:nvPr/>
        </p:nvSpPr>
        <p:spPr>
          <a:xfrm rot="10800000">
            <a:off x="0" y="0"/>
            <a:ext cx="12192000" cy="829994"/>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Google Shape;101;p2">
            <a:extLst>
              <a:ext uri="{FF2B5EF4-FFF2-40B4-BE49-F238E27FC236}">
                <a16:creationId xmlns:a16="http://schemas.microsoft.com/office/drawing/2014/main" id="{75E01F88-B86B-419F-A74A-8CAA32FDF2C9}"/>
              </a:ext>
            </a:extLst>
          </p:cNvPr>
          <p:cNvPicPr preferRelativeResize="0"/>
          <p:nvPr/>
        </p:nvPicPr>
        <p:blipFill>
          <a:blip r:embed="rId3">
            <a:alphaModFix/>
          </a:blip>
          <a:stretch>
            <a:fillRect/>
          </a:stretch>
        </p:blipFill>
        <p:spPr>
          <a:xfrm>
            <a:off x="10288426" y="48337"/>
            <a:ext cx="1065375" cy="703988"/>
          </a:xfrm>
          <a:prstGeom prst="rect">
            <a:avLst/>
          </a:prstGeom>
          <a:noFill/>
          <a:ln>
            <a:noFill/>
          </a:ln>
        </p:spPr>
      </p:pic>
      <p:pic>
        <p:nvPicPr>
          <p:cNvPr id="12" name="Google Shape;102;p2">
            <a:extLst>
              <a:ext uri="{FF2B5EF4-FFF2-40B4-BE49-F238E27FC236}">
                <a16:creationId xmlns:a16="http://schemas.microsoft.com/office/drawing/2014/main" id="{37AF8B68-DC8C-4925-8C92-DB5138186A71}"/>
              </a:ext>
            </a:extLst>
          </p:cNvPr>
          <p:cNvPicPr preferRelativeResize="0"/>
          <p:nvPr/>
        </p:nvPicPr>
        <p:blipFill rotWithShape="1">
          <a:blip r:embed="rId4">
            <a:alphaModFix/>
          </a:blip>
          <a:srcRect/>
          <a:stretch/>
        </p:blipFill>
        <p:spPr>
          <a:xfrm>
            <a:off x="734657" y="173176"/>
            <a:ext cx="2061275" cy="454311"/>
          </a:xfrm>
          <a:prstGeom prst="rect">
            <a:avLst/>
          </a:prstGeom>
          <a:noFill/>
          <a:ln>
            <a:noFill/>
          </a:ln>
        </p:spPr>
      </p:pic>
      <p:pic>
        <p:nvPicPr>
          <p:cNvPr id="14" name="Imagen 13">
            <a:extLst>
              <a:ext uri="{FF2B5EF4-FFF2-40B4-BE49-F238E27FC236}">
                <a16:creationId xmlns:a16="http://schemas.microsoft.com/office/drawing/2014/main" id="{84F15913-7383-44D2-8098-F9466D799384}"/>
              </a:ext>
            </a:extLst>
          </p:cNvPr>
          <p:cNvPicPr>
            <a:picLocks noChangeAspect="1"/>
          </p:cNvPicPr>
          <p:nvPr/>
        </p:nvPicPr>
        <p:blipFill>
          <a:blip r:embed="rId5">
            <a:duotone>
              <a:prstClr val="black"/>
              <a:schemeClr val="tx2">
                <a:tint val="45000"/>
                <a:satMod val="400000"/>
              </a:schemeClr>
            </a:duotone>
          </a:blip>
          <a:srcRect/>
          <a:stretch/>
        </p:blipFill>
        <p:spPr>
          <a:xfrm>
            <a:off x="5468471" y="150356"/>
            <a:ext cx="1667199" cy="504606"/>
          </a:xfrm>
          <a:prstGeom prst="rect">
            <a:avLst/>
          </a:prstGeom>
        </p:spPr>
      </p:pic>
    </p:spTree>
    <p:extLst>
      <p:ext uri="{BB962C8B-B14F-4D97-AF65-F5344CB8AC3E}">
        <p14:creationId xmlns:p14="http://schemas.microsoft.com/office/powerpoint/2010/main" val="15222446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E35040-3ACF-ED2D-1579-A7E41597D7A8}"/>
              </a:ext>
            </a:extLst>
          </p:cNvPr>
          <p:cNvSpPr>
            <a:spLocks noGrp="1"/>
          </p:cNvSpPr>
          <p:nvPr>
            <p:ph type="title"/>
          </p:nvPr>
        </p:nvSpPr>
        <p:spPr>
          <a:xfrm>
            <a:off x="838200" y="784124"/>
            <a:ext cx="10515600" cy="959168"/>
          </a:xfrm>
        </p:spPr>
        <p:txBody>
          <a:bodyPr>
            <a:normAutofit/>
          </a:bodyPr>
          <a:lstStyle/>
          <a:p>
            <a:r>
              <a:rPr lang="es-PE" sz="4000" b="1" dirty="0">
                <a:solidFill>
                  <a:srgbClr val="002060"/>
                </a:solidFill>
                <a:latin typeface="Arial" panose="020B0604020202020204" pitchFamily="34" charset="0"/>
                <a:cs typeface="Arial" panose="020B0604020202020204" pitchFamily="34" charset="0"/>
              </a:rPr>
              <a:t>Contratación excepcional</a:t>
            </a:r>
          </a:p>
        </p:txBody>
      </p:sp>
      <p:sp>
        <p:nvSpPr>
          <p:cNvPr id="4" name="Redondear rectángulo de esquina del mismo lado 3">
            <a:extLst>
              <a:ext uri="{FF2B5EF4-FFF2-40B4-BE49-F238E27FC236}">
                <a16:creationId xmlns:a16="http://schemas.microsoft.com/office/drawing/2014/main" id="{6DD21BAC-7DC9-CF35-C7C4-82DF33465054}"/>
              </a:ext>
            </a:extLst>
          </p:cNvPr>
          <p:cNvSpPr/>
          <p:nvPr/>
        </p:nvSpPr>
        <p:spPr>
          <a:xfrm rot="10800000">
            <a:off x="0" y="0"/>
            <a:ext cx="12192000" cy="829994"/>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cxnSp>
        <p:nvCxnSpPr>
          <p:cNvPr id="8" name="Google Shape;58;p13">
            <a:extLst>
              <a:ext uri="{FF2B5EF4-FFF2-40B4-BE49-F238E27FC236}">
                <a16:creationId xmlns:a16="http://schemas.microsoft.com/office/drawing/2014/main" id="{087A9F95-DF16-CB2B-C5ED-CCA6DC137F14}"/>
              </a:ext>
            </a:extLst>
          </p:cNvPr>
          <p:cNvCxnSpPr>
            <a:cxnSpLocks/>
          </p:cNvCxnSpPr>
          <p:nvPr/>
        </p:nvCxnSpPr>
        <p:spPr>
          <a:xfrm>
            <a:off x="977111" y="1610289"/>
            <a:ext cx="3763701" cy="0"/>
          </a:xfrm>
          <a:prstGeom prst="straightConnector1">
            <a:avLst/>
          </a:prstGeom>
          <a:noFill/>
          <a:ln w="19050" cap="flat" cmpd="sng">
            <a:solidFill>
              <a:srgbClr val="E30412"/>
            </a:solidFill>
            <a:prstDash val="solid"/>
            <a:round/>
            <a:headEnd type="none" w="sm" len="sm"/>
            <a:tailEnd type="none" w="sm" len="sm"/>
          </a:ln>
        </p:spPr>
      </p:cxnSp>
      <p:sp>
        <p:nvSpPr>
          <p:cNvPr id="15" name="CuadroTexto 14">
            <a:extLst>
              <a:ext uri="{FF2B5EF4-FFF2-40B4-BE49-F238E27FC236}">
                <a16:creationId xmlns:a16="http://schemas.microsoft.com/office/drawing/2014/main" id="{ABFD78E0-736A-4762-808A-73955A2E251E}"/>
              </a:ext>
            </a:extLst>
          </p:cNvPr>
          <p:cNvSpPr txBox="1"/>
          <p:nvPr/>
        </p:nvSpPr>
        <p:spPr>
          <a:xfrm>
            <a:off x="4118496" y="2390584"/>
            <a:ext cx="7372919" cy="3970318"/>
          </a:xfrm>
          <a:prstGeom prst="rect">
            <a:avLst/>
          </a:prstGeom>
          <a:noFill/>
        </p:spPr>
        <p:txBody>
          <a:bodyPr wrap="square">
            <a:spAutoFit/>
          </a:bodyPr>
          <a:lstStyle/>
          <a:p>
            <a:pPr marL="285750" indent="-285750" algn="just">
              <a:buClr>
                <a:srgbClr val="E30412"/>
              </a:buClr>
              <a:buFont typeface="Arial" panose="020B0604020202020204" pitchFamily="34" charset="0"/>
              <a:buChar char="•"/>
            </a:pPr>
            <a:r>
              <a:rPr lang="es-ES" sz="1800" b="1" dirty="0">
                <a:solidFill>
                  <a:srgbClr val="002060"/>
                </a:solidFill>
                <a:latin typeface="Arial" panose="020B0604020202020204" pitchFamily="34" charset="0"/>
                <a:ea typeface="Calibri" panose="020F0502020204030204" pitchFamily="34" charset="0"/>
                <a:cs typeface="Arial" panose="020B0604020202020204" pitchFamily="34" charset="0"/>
              </a:rPr>
              <a:t>Resp</a:t>
            </a:r>
            <a:r>
              <a:rPr lang="es-ES" b="1" dirty="0">
                <a:solidFill>
                  <a:srgbClr val="002060"/>
                </a:solidFill>
                <a:latin typeface="Arial" panose="020B0604020202020204" pitchFamily="34" charset="0"/>
                <a:ea typeface="Calibri" panose="020F0502020204030204" pitchFamily="34" charset="0"/>
                <a:cs typeface="Arial" panose="020B0604020202020204" pitchFamily="34" charset="0"/>
              </a:rPr>
              <a:t>onsable del proceso: </a:t>
            </a:r>
            <a:r>
              <a:rPr lang="es-PE" dirty="0">
                <a:solidFill>
                  <a:srgbClr val="002060"/>
                </a:solidFill>
                <a:latin typeface="Arial" panose="020B0604020202020204" pitchFamily="34" charset="0"/>
                <a:ea typeface="Calibri" panose="020F0502020204030204" pitchFamily="34" charset="0"/>
                <a:cs typeface="Arial" panose="020B0604020202020204" pitchFamily="34" charset="0"/>
              </a:rPr>
              <a:t>se encuentra a cargo del área de Recursos Humanos, quienes deberán verificar que el personal propuesto cumpla con los requisitos y no tenga impedimento para asumir el cargo.</a:t>
            </a:r>
          </a:p>
          <a:p>
            <a:pPr marL="285750" indent="-285750" algn="just">
              <a:buClr>
                <a:srgbClr val="E30412"/>
              </a:buClr>
              <a:buFont typeface="Arial" panose="020B0604020202020204" pitchFamily="34" charset="0"/>
              <a:buChar char="•"/>
            </a:pPr>
            <a:endParaRPr lang="es-PE" sz="1800"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marL="285750" indent="-285750" algn="just">
              <a:buClr>
                <a:srgbClr val="E30412"/>
              </a:buClr>
              <a:buFont typeface="Arial" panose="020B0604020202020204" pitchFamily="34" charset="0"/>
              <a:buChar char="•"/>
            </a:pPr>
            <a:r>
              <a:rPr lang="es-PE" sz="1800" b="1" dirty="0">
                <a:solidFill>
                  <a:srgbClr val="002060"/>
                </a:solidFill>
                <a:latin typeface="Arial" panose="020B0604020202020204" pitchFamily="34" charset="0"/>
                <a:ea typeface="Calibri" panose="020F0502020204030204" pitchFamily="34" charset="0"/>
                <a:cs typeface="Arial" panose="020B0604020202020204" pitchFamily="34" charset="0"/>
              </a:rPr>
              <a:t>P</a:t>
            </a:r>
            <a:r>
              <a:rPr lang="es-PE" sz="18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lazas: </a:t>
            </a:r>
            <a:r>
              <a:rPr lang="es-PE" sz="1800" dirty="0">
                <a:solidFill>
                  <a:srgbClr val="002060"/>
                </a:solidFill>
                <a:effectLst/>
                <a:latin typeface="Arial" panose="020B0604020202020204" pitchFamily="34" charset="0"/>
                <a:ea typeface="Calibri" panose="020F0502020204030204" pitchFamily="34" charset="0"/>
                <a:cs typeface="Arial" panose="020B0604020202020204" pitchFamily="34" charset="0"/>
              </a:rPr>
              <a:t>se consideran las plazas vacantes de IIEE por convenio o aquellas que tienen la facultad de proponer.</a:t>
            </a:r>
          </a:p>
          <a:p>
            <a:pPr marL="285750" indent="-285750" algn="just">
              <a:buClr>
                <a:srgbClr val="E30412"/>
              </a:buClr>
              <a:buFont typeface="Arial" panose="020B0604020202020204" pitchFamily="34" charset="0"/>
              <a:buChar char="•"/>
            </a:pPr>
            <a:endParaRPr lang="es-PE" sz="1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285750" indent="-285750" algn="just">
              <a:buClr>
                <a:srgbClr val="E30412"/>
              </a:buClr>
              <a:buFont typeface="Arial" panose="020B0604020202020204" pitchFamily="34" charset="0"/>
              <a:buChar char="•"/>
            </a:pPr>
            <a:r>
              <a:rPr lang="es-PE" b="1" dirty="0">
                <a:solidFill>
                  <a:srgbClr val="002060"/>
                </a:solidFill>
                <a:latin typeface="Arial" panose="020B0604020202020204" pitchFamily="34" charset="0"/>
                <a:ea typeface="Calibri" panose="020F0502020204030204" pitchFamily="34" charset="0"/>
                <a:cs typeface="Arial" panose="020B0604020202020204" pitchFamily="34" charset="0"/>
              </a:rPr>
              <a:t>Plazos: </a:t>
            </a:r>
            <a:r>
              <a:rPr lang="es-PE" dirty="0">
                <a:solidFill>
                  <a:srgbClr val="002060"/>
                </a:solidFill>
                <a:latin typeface="Arial" panose="020B0604020202020204" pitchFamily="34" charset="0"/>
                <a:ea typeface="Calibri" panose="020F0502020204030204" pitchFamily="34" charset="0"/>
                <a:cs typeface="Arial" panose="020B0604020202020204" pitchFamily="34" charset="0"/>
              </a:rPr>
              <a:t>d</a:t>
            </a:r>
            <a:r>
              <a:rPr lang="es-PE" sz="1800" dirty="0">
                <a:solidFill>
                  <a:srgbClr val="002060"/>
                </a:solidFill>
                <a:effectLst/>
                <a:latin typeface="Arial" panose="020B0604020202020204" pitchFamily="34" charset="0"/>
                <a:ea typeface="Calibri" panose="020F0502020204030204" pitchFamily="34" charset="0"/>
                <a:cs typeface="Arial" panose="020B0604020202020204" pitchFamily="34" charset="0"/>
              </a:rPr>
              <a:t>el 6 al 24 de enero </a:t>
            </a:r>
            <a:r>
              <a:rPr lang="es-PE" dirty="0">
                <a:solidFill>
                  <a:srgbClr val="002060"/>
                </a:solidFill>
                <a:latin typeface="Arial" panose="020B0604020202020204" pitchFamily="34" charset="0"/>
                <a:ea typeface="Calibri" panose="020F0502020204030204" pitchFamily="34" charset="0"/>
                <a:cs typeface="Arial" panose="020B0604020202020204" pitchFamily="34" charset="0"/>
              </a:rPr>
              <a:t>del 2025 se </a:t>
            </a:r>
            <a:r>
              <a:rPr lang="es-PE" sz="1800" dirty="0">
                <a:solidFill>
                  <a:srgbClr val="002060"/>
                </a:solidFill>
                <a:effectLst/>
                <a:latin typeface="Arial" panose="020B0604020202020204" pitchFamily="34" charset="0"/>
                <a:ea typeface="Calibri" panose="020F0502020204030204" pitchFamily="34" charset="0"/>
                <a:cs typeface="Arial" panose="020B0604020202020204" pitchFamily="34" charset="0"/>
              </a:rPr>
              <a:t>ingresa la propuesta del postulante acreditando los requisitos de formación académica para la modalidad educativa y nivel  señalado en la presente norma.</a:t>
            </a:r>
            <a:r>
              <a:rPr lang="es-PE" dirty="0">
                <a:solidFill>
                  <a:srgbClr val="002060"/>
                </a:solidFill>
                <a:latin typeface="Arial" panose="020B0604020202020204" pitchFamily="34" charset="0"/>
                <a:ea typeface="Calibri" panose="020F0502020204030204" pitchFamily="34" charset="0"/>
                <a:cs typeface="Arial" panose="020B0604020202020204" pitchFamily="34" charset="0"/>
              </a:rPr>
              <a:t> </a:t>
            </a:r>
          </a:p>
          <a:p>
            <a:pPr marL="285750" indent="-285750" algn="just">
              <a:buClr>
                <a:srgbClr val="E30412"/>
              </a:buClr>
              <a:buFont typeface="Arial" panose="020B0604020202020204" pitchFamily="34" charset="0"/>
              <a:buChar char="•"/>
            </a:pPr>
            <a:endParaRPr lang="es-PE"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algn="just">
              <a:buClr>
                <a:srgbClr val="E30412"/>
              </a:buClr>
            </a:pPr>
            <a:endParaRPr lang="es-PE"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marL="285750" indent="-285750" algn="just">
              <a:buClr>
                <a:srgbClr val="E30412"/>
              </a:buClr>
              <a:buFont typeface="Arial" panose="020B0604020202020204" pitchFamily="34" charset="0"/>
              <a:buChar char="•"/>
            </a:pPr>
            <a:endParaRPr lang="es-PE" sz="1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13" name="Gráfico 12">
            <a:extLst>
              <a:ext uri="{FF2B5EF4-FFF2-40B4-BE49-F238E27FC236}">
                <a16:creationId xmlns:a16="http://schemas.microsoft.com/office/drawing/2014/main" id="{50FDB449-D503-4F21-8B17-F83CFC8D141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2062352"/>
            <a:ext cx="2593658" cy="4011524"/>
          </a:xfrm>
          <a:prstGeom prst="rect">
            <a:avLst/>
          </a:prstGeom>
        </p:spPr>
      </p:pic>
      <p:pic>
        <p:nvPicPr>
          <p:cNvPr id="11" name="Google Shape;101;p2">
            <a:extLst>
              <a:ext uri="{FF2B5EF4-FFF2-40B4-BE49-F238E27FC236}">
                <a16:creationId xmlns:a16="http://schemas.microsoft.com/office/drawing/2014/main" id="{843100E6-C320-4F92-8293-A46C12E51576}"/>
              </a:ext>
            </a:extLst>
          </p:cNvPr>
          <p:cNvPicPr preferRelativeResize="0"/>
          <p:nvPr/>
        </p:nvPicPr>
        <p:blipFill>
          <a:blip r:embed="rId4">
            <a:alphaModFix/>
          </a:blip>
          <a:stretch>
            <a:fillRect/>
          </a:stretch>
        </p:blipFill>
        <p:spPr>
          <a:xfrm>
            <a:off x="10288426" y="48337"/>
            <a:ext cx="1065375" cy="703988"/>
          </a:xfrm>
          <a:prstGeom prst="rect">
            <a:avLst/>
          </a:prstGeom>
          <a:noFill/>
          <a:ln>
            <a:noFill/>
          </a:ln>
        </p:spPr>
      </p:pic>
      <p:pic>
        <p:nvPicPr>
          <p:cNvPr id="12" name="Google Shape;102;p2">
            <a:extLst>
              <a:ext uri="{FF2B5EF4-FFF2-40B4-BE49-F238E27FC236}">
                <a16:creationId xmlns:a16="http://schemas.microsoft.com/office/drawing/2014/main" id="{DBB236F7-2932-424F-A858-41A7CE206BB1}"/>
              </a:ext>
            </a:extLst>
          </p:cNvPr>
          <p:cNvPicPr preferRelativeResize="0"/>
          <p:nvPr/>
        </p:nvPicPr>
        <p:blipFill rotWithShape="1">
          <a:blip r:embed="rId5">
            <a:alphaModFix/>
          </a:blip>
          <a:srcRect/>
          <a:stretch/>
        </p:blipFill>
        <p:spPr>
          <a:xfrm>
            <a:off x="734657" y="173176"/>
            <a:ext cx="2061275" cy="454311"/>
          </a:xfrm>
          <a:prstGeom prst="rect">
            <a:avLst/>
          </a:prstGeom>
          <a:noFill/>
          <a:ln>
            <a:noFill/>
          </a:ln>
        </p:spPr>
      </p:pic>
      <p:pic>
        <p:nvPicPr>
          <p:cNvPr id="14" name="Imagen 13">
            <a:extLst>
              <a:ext uri="{FF2B5EF4-FFF2-40B4-BE49-F238E27FC236}">
                <a16:creationId xmlns:a16="http://schemas.microsoft.com/office/drawing/2014/main" id="{3AED90AB-1FAF-40AD-8538-F89925CD9FAD}"/>
              </a:ext>
            </a:extLst>
          </p:cNvPr>
          <p:cNvPicPr>
            <a:picLocks noChangeAspect="1"/>
          </p:cNvPicPr>
          <p:nvPr/>
        </p:nvPicPr>
        <p:blipFill>
          <a:blip r:embed="rId6">
            <a:duotone>
              <a:prstClr val="black"/>
              <a:schemeClr val="tx2">
                <a:tint val="45000"/>
                <a:satMod val="400000"/>
              </a:schemeClr>
            </a:duotone>
          </a:blip>
          <a:srcRect/>
          <a:stretch/>
        </p:blipFill>
        <p:spPr>
          <a:xfrm>
            <a:off x="5468471" y="150356"/>
            <a:ext cx="1667199" cy="504606"/>
          </a:xfrm>
          <a:prstGeom prst="rect">
            <a:avLst/>
          </a:prstGeom>
        </p:spPr>
      </p:pic>
    </p:spTree>
    <p:extLst>
      <p:ext uri="{BB962C8B-B14F-4D97-AF65-F5344CB8AC3E}">
        <p14:creationId xmlns:p14="http://schemas.microsoft.com/office/powerpoint/2010/main" val="41662311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A4C7CE-D1BA-187E-BBE8-C0E59026BB1F}"/>
              </a:ext>
            </a:extLst>
          </p:cNvPr>
          <p:cNvSpPr>
            <a:spLocks noGrp="1"/>
          </p:cNvSpPr>
          <p:nvPr>
            <p:ph type="title"/>
          </p:nvPr>
        </p:nvSpPr>
        <p:spPr>
          <a:xfrm>
            <a:off x="5212308" y="4086233"/>
            <a:ext cx="6141493" cy="1325563"/>
          </a:xfrm>
        </p:spPr>
        <p:txBody>
          <a:bodyPr vert="horz" lIns="91440" tIns="45720" rIns="91440" bIns="45720" rtlCol="0" anchor="ctr">
            <a:normAutofit fontScale="90000"/>
          </a:bodyPr>
          <a:lstStyle/>
          <a:p>
            <a:r>
              <a:rPr lang="es-PE" sz="5400" b="1" dirty="0">
                <a:solidFill>
                  <a:schemeClr val="bg1"/>
                </a:solidFill>
                <a:latin typeface="Arial" panose="020B0604020202020204" pitchFamily="34" charset="0"/>
                <a:cs typeface="Arial" panose="020B0604020202020204" pitchFamily="34" charset="0"/>
              </a:rPr>
              <a:t>CONTRATACIÓN POR EVALUACIÓN DE EXPEDIENTES</a:t>
            </a:r>
          </a:p>
        </p:txBody>
      </p:sp>
      <p:cxnSp>
        <p:nvCxnSpPr>
          <p:cNvPr id="5" name="Google Shape;58;p13">
            <a:extLst>
              <a:ext uri="{FF2B5EF4-FFF2-40B4-BE49-F238E27FC236}">
                <a16:creationId xmlns:a16="http://schemas.microsoft.com/office/drawing/2014/main" id="{CE90D336-6368-73DE-81B8-9522B90B5B85}"/>
              </a:ext>
            </a:extLst>
          </p:cNvPr>
          <p:cNvCxnSpPr>
            <a:cxnSpLocks/>
          </p:cNvCxnSpPr>
          <p:nvPr/>
        </p:nvCxnSpPr>
        <p:spPr>
          <a:xfrm>
            <a:off x="5991814" y="5736954"/>
            <a:ext cx="3986391" cy="0"/>
          </a:xfrm>
          <a:prstGeom prst="straightConnector1">
            <a:avLst/>
          </a:prstGeom>
          <a:noFill/>
          <a:ln w="12700" cap="flat" cmpd="sng">
            <a:solidFill>
              <a:srgbClr val="FFFFFF"/>
            </a:solidFill>
            <a:prstDash val="solid"/>
            <a:round/>
            <a:headEnd type="none" w="sm" len="sm"/>
            <a:tailEnd type="none" w="sm" len="sm"/>
          </a:ln>
        </p:spPr>
      </p:cxnSp>
      <p:sp>
        <p:nvSpPr>
          <p:cNvPr id="8" name="Redondear rectángulo de esquina del mismo lado 7">
            <a:extLst>
              <a:ext uri="{FF2B5EF4-FFF2-40B4-BE49-F238E27FC236}">
                <a16:creationId xmlns:a16="http://schemas.microsoft.com/office/drawing/2014/main" id="{245AC189-81AD-4209-7FB8-4DC394FA3CB1}"/>
              </a:ext>
            </a:extLst>
          </p:cNvPr>
          <p:cNvSpPr/>
          <p:nvPr/>
        </p:nvSpPr>
        <p:spPr>
          <a:xfrm rot="10800000">
            <a:off x="0" y="0"/>
            <a:ext cx="12192000" cy="829994"/>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Google Shape;101;p2">
            <a:extLst>
              <a:ext uri="{FF2B5EF4-FFF2-40B4-BE49-F238E27FC236}">
                <a16:creationId xmlns:a16="http://schemas.microsoft.com/office/drawing/2014/main" id="{75E01F88-B86B-419F-A74A-8CAA32FDF2C9}"/>
              </a:ext>
            </a:extLst>
          </p:cNvPr>
          <p:cNvPicPr preferRelativeResize="0"/>
          <p:nvPr/>
        </p:nvPicPr>
        <p:blipFill>
          <a:blip r:embed="rId3">
            <a:alphaModFix/>
          </a:blip>
          <a:stretch>
            <a:fillRect/>
          </a:stretch>
        </p:blipFill>
        <p:spPr>
          <a:xfrm>
            <a:off x="10288426" y="48337"/>
            <a:ext cx="1065375" cy="703988"/>
          </a:xfrm>
          <a:prstGeom prst="rect">
            <a:avLst/>
          </a:prstGeom>
          <a:noFill/>
          <a:ln>
            <a:noFill/>
          </a:ln>
        </p:spPr>
      </p:pic>
      <p:pic>
        <p:nvPicPr>
          <p:cNvPr id="12" name="Google Shape;102;p2">
            <a:extLst>
              <a:ext uri="{FF2B5EF4-FFF2-40B4-BE49-F238E27FC236}">
                <a16:creationId xmlns:a16="http://schemas.microsoft.com/office/drawing/2014/main" id="{37AF8B68-DC8C-4925-8C92-DB5138186A71}"/>
              </a:ext>
            </a:extLst>
          </p:cNvPr>
          <p:cNvPicPr preferRelativeResize="0"/>
          <p:nvPr/>
        </p:nvPicPr>
        <p:blipFill rotWithShape="1">
          <a:blip r:embed="rId4">
            <a:alphaModFix/>
          </a:blip>
          <a:srcRect/>
          <a:stretch/>
        </p:blipFill>
        <p:spPr>
          <a:xfrm>
            <a:off x="734657" y="173176"/>
            <a:ext cx="2061275" cy="454311"/>
          </a:xfrm>
          <a:prstGeom prst="rect">
            <a:avLst/>
          </a:prstGeom>
          <a:noFill/>
          <a:ln>
            <a:noFill/>
          </a:ln>
        </p:spPr>
      </p:pic>
      <p:pic>
        <p:nvPicPr>
          <p:cNvPr id="14" name="Imagen 13">
            <a:extLst>
              <a:ext uri="{FF2B5EF4-FFF2-40B4-BE49-F238E27FC236}">
                <a16:creationId xmlns:a16="http://schemas.microsoft.com/office/drawing/2014/main" id="{84F15913-7383-44D2-8098-F9466D799384}"/>
              </a:ext>
            </a:extLst>
          </p:cNvPr>
          <p:cNvPicPr>
            <a:picLocks noChangeAspect="1"/>
          </p:cNvPicPr>
          <p:nvPr/>
        </p:nvPicPr>
        <p:blipFill>
          <a:blip r:embed="rId5">
            <a:duotone>
              <a:prstClr val="black"/>
              <a:schemeClr val="tx2">
                <a:tint val="45000"/>
                <a:satMod val="400000"/>
              </a:schemeClr>
            </a:duotone>
          </a:blip>
          <a:srcRect/>
          <a:stretch/>
        </p:blipFill>
        <p:spPr>
          <a:xfrm>
            <a:off x="5468471" y="150356"/>
            <a:ext cx="1667199" cy="504606"/>
          </a:xfrm>
          <a:prstGeom prst="rect">
            <a:avLst/>
          </a:prstGeom>
        </p:spPr>
      </p:pic>
    </p:spTree>
    <p:extLst>
      <p:ext uri="{BB962C8B-B14F-4D97-AF65-F5344CB8AC3E}">
        <p14:creationId xmlns:p14="http://schemas.microsoft.com/office/powerpoint/2010/main" val="20332623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E35040-3ACF-ED2D-1579-A7E41597D7A8}"/>
              </a:ext>
            </a:extLst>
          </p:cNvPr>
          <p:cNvSpPr>
            <a:spLocks noGrp="1"/>
          </p:cNvSpPr>
          <p:nvPr>
            <p:ph type="title"/>
          </p:nvPr>
        </p:nvSpPr>
        <p:spPr>
          <a:xfrm>
            <a:off x="838200" y="784124"/>
            <a:ext cx="12687300" cy="959168"/>
          </a:xfrm>
        </p:spPr>
        <p:txBody>
          <a:bodyPr>
            <a:normAutofit/>
          </a:bodyPr>
          <a:lstStyle/>
          <a:p>
            <a:r>
              <a:rPr lang="es-PE" sz="4000" b="1" dirty="0">
                <a:solidFill>
                  <a:srgbClr val="002060"/>
                </a:solidFill>
                <a:latin typeface="Arial" panose="020B0604020202020204" pitchFamily="34" charset="0"/>
                <a:cs typeface="Arial" panose="020B0604020202020204" pitchFamily="34" charset="0"/>
              </a:rPr>
              <a:t>Contratación por evaluación de expedientes</a:t>
            </a:r>
          </a:p>
        </p:txBody>
      </p:sp>
      <p:sp>
        <p:nvSpPr>
          <p:cNvPr id="4" name="Redondear rectángulo de esquina del mismo lado 3">
            <a:extLst>
              <a:ext uri="{FF2B5EF4-FFF2-40B4-BE49-F238E27FC236}">
                <a16:creationId xmlns:a16="http://schemas.microsoft.com/office/drawing/2014/main" id="{6DD21BAC-7DC9-CF35-C7C4-82DF33465054}"/>
              </a:ext>
            </a:extLst>
          </p:cNvPr>
          <p:cNvSpPr/>
          <p:nvPr/>
        </p:nvSpPr>
        <p:spPr>
          <a:xfrm rot="10800000">
            <a:off x="0" y="0"/>
            <a:ext cx="12192000" cy="829994"/>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cxnSp>
        <p:nvCxnSpPr>
          <p:cNvPr id="8" name="Google Shape;58;p13">
            <a:extLst>
              <a:ext uri="{FF2B5EF4-FFF2-40B4-BE49-F238E27FC236}">
                <a16:creationId xmlns:a16="http://schemas.microsoft.com/office/drawing/2014/main" id="{087A9F95-DF16-CB2B-C5ED-CCA6DC137F14}"/>
              </a:ext>
            </a:extLst>
          </p:cNvPr>
          <p:cNvCxnSpPr>
            <a:cxnSpLocks/>
          </p:cNvCxnSpPr>
          <p:nvPr/>
        </p:nvCxnSpPr>
        <p:spPr>
          <a:xfrm>
            <a:off x="977111" y="1610289"/>
            <a:ext cx="3763701" cy="0"/>
          </a:xfrm>
          <a:prstGeom prst="straightConnector1">
            <a:avLst/>
          </a:prstGeom>
          <a:noFill/>
          <a:ln w="19050" cap="flat" cmpd="sng">
            <a:solidFill>
              <a:srgbClr val="E30412"/>
            </a:solidFill>
            <a:prstDash val="solid"/>
            <a:round/>
            <a:headEnd type="none" w="sm" len="sm"/>
            <a:tailEnd type="none" w="sm" len="sm"/>
          </a:ln>
        </p:spPr>
      </p:cxnSp>
      <p:sp>
        <p:nvSpPr>
          <p:cNvPr id="15" name="CuadroTexto 14">
            <a:extLst>
              <a:ext uri="{FF2B5EF4-FFF2-40B4-BE49-F238E27FC236}">
                <a16:creationId xmlns:a16="http://schemas.microsoft.com/office/drawing/2014/main" id="{ABFD78E0-736A-4762-808A-73955A2E251E}"/>
              </a:ext>
            </a:extLst>
          </p:cNvPr>
          <p:cNvSpPr txBox="1"/>
          <p:nvPr/>
        </p:nvSpPr>
        <p:spPr>
          <a:xfrm>
            <a:off x="977111" y="2523586"/>
            <a:ext cx="3763701" cy="2862322"/>
          </a:xfrm>
          <a:prstGeom prst="rect">
            <a:avLst/>
          </a:prstGeom>
          <a:noFill/>
        </p:spPr>
        <p:txBody>
          <a:bodyPr wrap="square">
            <a:spAutoFit/>
          </a:bodyPr>
          <a:lstStyle/>
          <a:p>
            <a:pPr marL="285750" indent="-285750" algn="just">
              <a:buClr>
                <a:srgbClr val="E30412"/>
              </a:buClr>
              <a:buFont typeface="Arial" panose="020B0604020202020204" pitchFamily="34" charset="0"/>
              <a:buChar char="•"/>
            </a:pPr>
            <a:r>
              <a:rPr lang="es-ES" b="1" dirty="0">
                <a:solidFill>
                  <a:srgbClr val="002060"/>
                </a:solidFill>
                <a:latin typeface="Arial" panose="020B0604020202020204" pitchFamily="34" charset="0"/>
                <a:ea typeface="Calibri" panose="020F0502020204030204" pitchFamily="34" charset="0"/>
                <a:cs typeface="Arial" panose="020B0604020202020204" pitchFamily="34" charset="0"/>
              </a:rPr>
              <a:t>Responsable del proceso: </a:t>
            </a:r>
            <a:r>
              <a:rPr lang="es-PE" dirty="0">
                <a:solidFill>
                  <a:srgbClr val="002060"/>
                </a:solidFill>
                <a:latin typeface="Arial" panose="020B0604020202020204" pitchFamily="34" charset="0"/>
                <a:ea typeface="Calibri" panose="020F0502020204030204" pitchFamily="34" charset="0"/>
                <a:cs typeface="Arial" panose="020B0604020202020204" pitchFamily="34" charset="0"/>
              </a:rPr>
              <a:t>se encuentra a cargo del comité de contrato </a:t>
            </a:r>
            <a:endParaRPr lang="es-MX"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marL="285750" indent="-285750" algn="just">
              <a:buClr>
                <a:srgbClr val="E30412"/>
              </a:buClr>
              <a:buFont typeface="Arial" panose="020B0604020202020204" pitchFamily="34" charset="0"/>
              <a:buChar char="•"/>
            </a:pPr>
            <a:r>
              <a:rPr lang="es-PE" b="1" dirty="0">
                <a:solidFill>
                  <a:srgbClr val="002060"/>
                </a:solidFill>
                <a:latin typeface="Arial" panose="020B0604020202020204" pitchFamily="34" charset="0"/>
                <a:ea typeface="Calibri" panose="020F0502020204030204" pitchFamily="34" charset="0"/>
                <a:cs typeface="Arial" panose="020B0604020202020204" pitchFamily="34" charset="0"/>
              </a:rPr>
              <a:t>Plazas: </a:t>
            </a:r>
            <a:r>
              <a:rPr lang="es-MX" sz="1800" dirty="0">
                <a:solidFill>
                  <a:srgbClr val="002060"/>
                </a:solidFill>
                <a:latin typeface="Arial" panose="020B0604020202020204" pitchFamily="34" charset="0"/>
                <a:ea typeface="Calibri" panose="020F0502020204030204" pitchFamily="34" charset="0"/>
                <a:cs typeface="Arial" panose="020B0604020202020204" pitchFamily="34" charset="0"/>
              </a:rPr>
              <a:t>se consideran todas las plazas vacantes que no son parte de la contratación excepcional.</a:t>
            </a:r>
          </a:p>
          <a:p>
            <a:pPr marL="285750" indent="-285750" algn="just">
              <a:buClr>
                <a:srgbClr val="E30412"/>
              </a:buClr>
              <a:buFont typeface="Arial" panose="020B0604020202020204" pitchFamily="34" charset="0"/>
              <a:buChar char="•"/>
            </a:pPr>
            <a:r>
              <a:rPr lang="es-PE" b="1" dirty="0">
                <a:solidFill>
                  <a:srgbClr val="002060"/>
                </a:solidFill>
                <a:latin typeface="Arial" panose="020B0604020202020204" pitchFamily="34" charset="0"/>
                <a:ea typeface="Calibri" panose="020F0502020204030204" pitchFamily="34" charset="0"/>
                <a:cs typeface="Arial" panose="020B0604020202020204" pitchFamily="34" charset="0"/>
              </a:rPr>
              <a:t>Plazos: </a:t>
            </a:r>
            <a:r>
              <a:rPr lang="es-PE" dirty="0">
                <a:solidFill>
                  <a:srgbClr val="002060"/>
                </a:solidFill>
                <a:latin typeface="Arial" panose="020B0604020202020204" pitchFamily="34" charset="0"/>
                <a:ea typeface="Calibri" panose="020F0502020204030204" pitchFamily="34" charset="0"/>
                <a:cs typeface="Arial" panose="020B0604020202020204" pitchFamily="34" charset="0"/>
              </a:rPr>
              <a:t>s</a:t>
            </a:r>
            <a:r>
              <a:rPr lang="es-MX" sz="1800" dirty="0">
                <a:solidFill>
                  <a:srgbClr val="002060"/>
                </a:solidFill>
                <a:latin typeface="Arial" panose="020B0604020202020204" pitchFamily="34" charset="0"/>
                <a:ea typeface="Calibri" panose="020F0502020204030204" pitchFamily="34" charset="0"/>
                <a:cs typeface="Arial" panose="020B0604020202020204" pitchFamily="34" charset="0"/>
              </a:rPr>
              <a:t>e ejecuta de manera paralela a la contratación excepcional.</a:t>
            </a:r>
          </a:p>
        </p:txBody>
      </p:sp>
      <p:pic>
        <p:nvPicPr>
          <p:cNvPr id="11" name="Google Shape;101;p2">
            <a:extLst>
              <a:ext uri="{FF2B5EF4-FFF2-40B4-BE49-F238E27FC236}">
                <a16:creationId xmlns:a16="http://schemas.microsoft.com/office/drawing/2014/main" id="{799232F6-B24C-4D08-97D6-3FFA4AF1683F}"/>
              </a:ext>
            </a:extLst>
          </p:cNvPr>
          <p:cNvPicPr preferRelativeResize="0"/>
          <p:nvPr/>
        </p:nvPicPr>
        <p:blipFill>
          <a:blip r:embed="rId2">
            <a:alphaModFix/>
          </a:blip>
          <a:stretch>
            <a:fillRect/>
          </a:stretch>
        </p:blipFill>
        <p:spPr>
          <a:xfrm>
            <a:off x="10288426" y="48337"/>
            <a:ext cx="1065375" cy="703988"/>
          </a:xfrm>
          <a:prstGeom prst="rect">
            <a:avLst/>
          </a:prstGeom>
          <a:noFill/>
          <a:ln>
            <a:noFill/>
          </a:ln>
        </p:spPr>
      </p:pic>
      <p:pic>
        <p:nvPicPr>
          <p:cNvPr id="12" name="Google Shape;102;p2">
            <a:extLst>
              <a:ext uri="{FF2B5EF4-FFF2-40B4-BE49-F238E27FC236}">
                <a16:creationId xmlns:a16="http://schemas.microsoft.com/office/drawing/2014/main" id="{9666D28D-994A-4751-8A73-1ED045BFCB70}"/>
              </a:ext>
            </a:extLst>
          </p:cNvPr>
          <p:cNvPicPr preferRelativeResize="0"/>
          <p:nvPr/>
        </p:nvPicPr>
        <p:blipFill rotWithShape="1">
          <a:blip r:embed="rId3">
            <a:alphaModFix/>
          </a:blip>
          <a:srcRect/>
          <a:stretch/>
        </p:blipFill>
        <p:spPr>
          <a:xfrm>
            <a:off x="734657" y="173176"/>
            <a:ext cx="2061275" cy="454311"/>
          </a:xfrm>
          <a:prstGeom prst="rect">
            <a:avLst/>
          </a:prstGeom>
          <a:noFill/>
          <a:ln>
            <a:noFill/>
          </a:ln>
        </p:spPr>
      </p:pic>
      <p:pic>
        <p:nvPicPr>
          <p:cNvPr id="13" name="Imagen 12">
            <a:extLst>
              <a:ext uri="{FF2B5EF4-FFF2-40B4-BE49-F238E27FC236}">
                <a16:creationId xmlns:a16="http://schemas.microsoft.com/office/drawing/2014/main" id="{2737D8C9-1DA2-43A6-BAFD-AB86A231A4B0}"/>
              </a:ext>
            </a:extLst>
          </p:cNvPr>
          <p:cNvPicPr>
            <a:picLocks noChangeAspect="1"/>
          </p:cNvPicPr>
          <p:nvPr/>
        </p:nvPicPr>
        <p:blipFill>
          <a:blip r:embed="rId4">
            <a:duotone>
              <a:prstClr val="black"/>
              <a:schemeClr val="tx2">
                <a:tint val="45000"/>
                <a:satMod val="400000"/>
              </a:schemeClr>
            </a:duotone>
          </a:blip>
          <a:srcRect/>
          <a:stretch/>
        </p:blipFill>
        <p:spPr>
          <a:xfrm>
            <a:off x="5468471" y="150356"/>
            <a:ext cx="1667199" cy="504606"/>
          </a:xfrm>
          <a:prstGeom prst="rect">
            <a:avLst/>
          </a:prstGeom>
        </p:spPr>
      </p:pic>
      <p:sp>
        <p:nvSpPr>
          <p:cNvPr id="3" name="CuadroTexto 2">
            <a:extLst>
              <a:ext uri="{FF2B5EF4-FFF2-40B4-BE49-F238E27FC236}">
                <a16:creationId xmlns:a16="http://schemas.microsoft.com/office/drawing/2014/main" id="{E7D4EA84-D7C9-4B5D-AD6C-739893D3A631}"/>
              </a:ext>
            </a:extLst>
          </p:cNvPr>
          <p:cNvSpPr txBox="1"/>
          <p:nvPr/>
        </p:nvSpPr>
        <p:spPr>
          <a:xfrm>
            <a:off x="5277402" y="1899929"/>
            <a:ext cx="6336842" cy="4185761"/>
          </a:xfrm>
          <a:prstGeom prst="rect">
            <a:avLst/>
          </a:prstGeom>
          <a:noFill/>
        </p:spPr>
        <p:txBody>
          <a:bodyPr wrap="square" rtlCol="0">
            <a:spAutoFit/>
          </a:bodyPr>
          <a:lstStyle/>
          <a:p>
            <a:pPr marL="285750" indent="-285750" algn="just">
              <a:buClr>
                <a:srgbClr val="E30412"/>
              </a:buClr>
              <a:buFont typeface="Arial" panose="020B0604020202020204" pitchFamily="34" charset="0"/>
              <a:buChar char="•"/>
            </a:pPr>
            <a:r>
              <a:rPr lang="es-MX" sz="1600" dirty="0">
                <a:solidFill>
                  <a:srgbClr val="002060"/>
                </a:solidFill>
                <a:latin typeface="Arial" panose="020B0604020202020204" pitchFamily="34" charset="0"/>
                <a:ea typeface="Calibri" panose="020F0502020204030204" pitchFamily="34" charset="0"/>
                <a:cs typeface="Arial" panose="020B0604020202020204" pitchFamily="34" charset="0"/>
              </a:rPr>
              <a:t>Los postulantes deben adjuntar los documentos que acreditan el cumplimiento de los requisitos.</a:t>
            </a:r>
          </a:p>
          <a:p>
            <a:pPr marL="285750" indent="-285750" algn="just">
              <a:buClr>
                <a:srgbClr val="E30412"/>
              </a:buClr>
              <a:buFont typeface="Arial" panose="020B0604020202020204" pitchFamily="34" charset="0"/>
              <a:buChar char="•"/>
            </a:pPr>
            <a:r>
              <a:rPr lang="es-MX" sz="1600" dirty="0">
                <a:solidFill>
                  <a:srgbClr val="002060"/>
                </a:solidFill>
                <a:latin typeface="Arial" panose="020B0604020202020204" pitchFamily="34" charset="0"/>
                <a:ea typeface="Calibri" panose="020F0502020204030204" pitchFamily="34" charset="0"/>
                <a:cs typeface="Arial" panose="020B0604020202020204" pitchFamily="34" charset="0"/>
              </a:rPr>
              <a:t>Si el postulante presenta más de una postulación en la UGEL solo se considera la primera.</a:t>
            </a:r>
          </a:p>
          <a:p>
            <a:pPr marL="285750" indent="-285750" algn="just">
              <a:buClr>
                <a:srgbClr val="E30412"/>
              </a:buClr>
              <a:buFont typeface="Arial" panose="020B0604020202020204" pitchFamily="34" charset="0"/>
              <a:buChar char="•"/>
            </a:pPr>
            <a:r>
              <a:rPr lang="es-MX" sz="1600" dirty="0">
                <a:solidFill>
                  <a:srgbClr val="002060"/>
                </a:solidFill>
                <a:latin typeface="Arial" panose="020B0604020202020204" pitchFamily="34" charset="0"/>
                <a:ea typeface="Calibri" panose="020F0502020204030204" pitchFamily="34" charset="0"/>
                <a:cs typeface="Arial" panose="020B0604020202020204" pitchFamily="34" charset="0"/>
              </a:rPr>
              <a:t>El postulante que estando presente en la adjudicación no elige una plaza, o que no pueda asistir a la adjudicación, o no acredite a un representante mediante carta poder simple, mantiene su lugar en el cuadro de méritos, por una única oportunidad adicional, de no presentarse o no adjudicar, es retirado del cuadro de mérito, pudiendo participar de una nueva convocatoria una vez que se haya terminado con el cuadro de mérito vigente.</a:t>
            </a:r>
          </a:p>
          <a:p>
            <a:pPr marL="285750" indent="-285750" algn="just">
              <a:buClr>
                <a:srgbClr val="E30412"/>
              </a:buClr>
              <a:buFont typeface="Arial" panose="020B0604020202020204" pitchFamily="34" charset="0"/>
              <a:buChar char="•"/>
            </a:pPr>
            <a:r>
              <a:rPr lang="es-MX" sz="1600" dirty="0">
                <a:solidFill>
                  <a:srgbClr val="002060"/>
                </a:solidFill>
                <a:latin typeface="Arial" panose="020B0604020202020204" pitchFamily="34" charset="0"/>
                <a:ea typeface="Calibri" panose="020F0502020204030204" pitchFamily="34" charset="0"/>
                <a:cs typeface="Arial" panose="020B0604020202020204" pitchFamily="34" charset="0"/>
              </a:rPr>
              <a:t>Un auxiliar de educación que se encuentre ocupando una plaza que se ha generado por licencia o sanción del titular, puede continuar con cubrir la misma plaza, siempre que no varíe las condiciones del contrato.</a:t>
            </a:r>
          </a:p>
          <a:p>
            <a:endParaRPr lang="es-PE" sz="1600" dirty="0"/>
          </a:p>
        </p:txBody>
      </p:sp>
      <p:sp>
        <p:nvSpPr>
          <p:cNvPr id="5" name="Abrir llave 4">
            <a:extLst>
              <a:ext uri="{FF2B5EF4-FFF2-40B4-BE49-F238E27FC236}">
                <a16:creationId xmlns:a16="http://schemas.microsoft.com/office/drawing/2014/main" id="{88A07487-5783-42BE-A941-CC2CEC3035CF}"/>
              </a:ext>
            </a:extLst>
          </p:cNvPr>
          <p:cNvSpPr/>
          <p:nvPr/>
        </p:nvSpPr>
        <p:spPr>
          <a:xfrm>
            <a:off x="5172501" y="1743292"/>
            <a:ext cx="104901" cy="4330584"/>
          </a:xfrm>
          <a:prstGeom prst="leftBrace">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PE"/>
          </a:p>
        </p:txBody>
      </p:sp>
    </p:spTree>
    <p:extLst>
      <p:ext uri="{BB962C8B-B14F-4D97-AF65-F5344CB8AC3E}">
        <p14:creationId xmlns:p14="http://schemas.microsoft.com/office/powerpoint/2010/main" val="31411460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E35040-3ACF-ED2D-1579-A7E41597D7A8}"/>
              </a:ext>
            </a:extLst>
          </p:cNvPr>
          <p:cNvSpPr>
            <a:spLocks noGrp="1"/>
          </p:cNvSpPr>
          <p:nvPr>
            <p:ph type="title"/>
          </p:nvPr>
        </p:nvSpPr>
        <p:spPr>
          <a:xfrm>
            <a:off x="838200" y="784124"/>
            <a:ext cx="12687300" cy="959168"/>
          </a:xfrm>
        </p:spPr>
        <p:txBody>
          <a:bodyPr>
            <a:normAutofit/>
          </a:bodyPr>
          <a:lstStyle/>
          <a:p>
            <a:r>
              <a:rPr lang="es-PE" sz="4000" b="1" dirty="0">
                <a:solidFill>
                  <a:srgbClr val="002060"/>
                </a:solidFill>
                <a:latin typeface="Arial" panose="020B0604020202020204" pitchFamily="34" charset="0"/>
                <a:cs typeface="Arial" panose="020B0604020202020204" pitchFamily="34" charset="0"/>
              </a:rPr>
              <a:t>Cronograma</a:t>
            </a:r>
          </a:p>
        </p:txBody>
      </p:sp>
      <p:sp>
        <p:nvSpPr>
          <p:cNvPr id="4" name="Redondear rectángulo de esquina del mismo lado 3">
            <a:extLst>
              <a:ext uri="{FF2B5EF4-FFF2-40B4-BE49-F238E27FC236}">
                <a16:creationId xmlns:a16="http://schemas.microsoft.com/office/drawing/2014/main" id="{6DD21BAC-7DC9-CF35-C7C4-82DF33465054}"/>
              </a:ext>
            </a:extLst>
          </p:cNvPr>
          <p:cNvSpPr/>
          <p:nvPr/>
        </p:nvSpPr>
        <p:spPr>
          <a:xfrm rot="10800000">
            <a:off x="0" y="0"/>
            <a:ext cx="12192000" cy="829994"/>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cxnSp>
        <p:nvCxnSpPr>
          <p:cNvPr id="8" name="Google Shape;58;p13">
            <a:extLst>
              <a:ext uri="{FF2B5EF4-FFF2-40B4-BE49-F238E27FC236}">
                <a16:creationId xmlns:a16="http://schemas.microsoft.com/office/drawing/2014/main" id="{087A9F95-DF16-CB2B-C5ED-CCA6DC137F14}"/>
              </a:ext>
            </a:extLst>
          </p:cNvPr>
          <p:cNvCxnSpPr>
            <a:cxnSpLocks/>
          </p:cNvCxnSpPr>
          <p:nvPr/>
        </p:nvCxnSpPr>
        <p:spPr>
          <a:xfrm>
            <a:off x="914081" y="1546494"/>
            <a:ext cx="3763701" cy="0"/>
          </a:xfrm>
          <a:prstGeom prst="straightConnector1">
            <a:avLst/>
          </a:prstGeom>
          <a:noFill/>
          <a:ln w="19050" cap="flat" cmpd="sng">
            <a:solidFill>
              <a:srgbClr val="E30412"/>
            </a:solidFill>
            <a:prstDash val="solid"/>
            <a:round/>
            <a:headEnd type="none" w="sm" len="sm"/>
            <a:tailEnd type="none" w="sm" len="sm"/>
          </a:ln>
        </p:spPr>
      </p:cxnSp>
      <p:graphicFrame>
        <p:nvGraphicFramePr>
          <p:cNvPr id="5" name="Tabla 4">
            <a:extLst>
              <a:ext uri="{FF2B5EF4-FFF2-40B4-BE49-F238E27FC236}">
                <a16:creationId xmlns:a16="http://schemas.microsoft.com/office/drawing/2014/main" id="{AA1B3BB9-EACB-0AEB-7640-D8F6791EA3E5}"/>
              </a:ext>
            </a:extLst>
          </p:cNvPr>
          <p:cNvGraphicFramePr>
            <a:graphicFrameLocks noGrp="1"/>
          </p:cNvGraphicFramePr>
          <p:nvPr>
            <p:extLst>
              <p:ext uri="{D42A27DB-BD31-4B8C-83A1-F6EECF244321}">
                <p14:modId xmlns:p14="http://schemas.microsoft.com/office/powerpoint/2010/main" val="919761530"/>
              </p:ext>
            </p:extLst>
          </p:nvPr>
        </p:nvGraphicFramePr>
        <p:xfrm>
          <a:off x="1067515" y="1680517"/>
          <a:ext cx="9753598" cy="5003859"/>
        </p:xfrm>
        <a:graphic>
          <a:graphicData uri="http://schemas.openxmlformats.org/drawingml/2006/table">
            <a:tbl>
              <a:tblPr firstRow="1" firstCol="1" bandRow="1">
                <a:tableStyleId>{0505E3EF-67EA-436B-97B2-0124C06EBD24}</a:tableStyleId>
              </a:tblPr>
              <a:tblGrid>
                <a:gridCol w="418376">
                  <a:extLst>
                    <a:ext uri="{9D8B030D-6E8A-4147-A177-3AD203B41FA5}">
                      <a16:colId xmlns:a16="http://schemas.microsoft.com/office/drawing/2014/main" val="3713579482"/>
                    </a:ext>
                  </a:extLst>
                </a:gridCol>
                <a:gridCol w="5304354">
                  <a:extLst>
                    <a:ext uri="{9D8B030D-6E8A-4147-A177-3AD203B41FA5}">
                      <a16:colId xmlns:a16="http://schemas.microsoft.com/office/drawing/2014/main" val="1443547941"/>
                    </a:ext>
                  </a:extLst>
                </a:gridCol>
                <a:gridCol w="2073542">
                  <a:extLst>
                    <a:ext uri="{9D8B030D-6E8A-4147-A177-3AD203B41FA5}">
                      <a16:colId xmlns:a16="http://schemas.microsoft.com/office/drawing/2014/main" val="1959268727"/>
                    </a:ext>
                  </a:extLst>
                </a:gridCol>
                <a:gridCol w="1957326">
                  <a:extLst>
                    <a:ext uri="{9D8B030D-6E8A-4147-A177-3AD203B41FA5}">
                      <a16:colId xmlns:a16="http://schemas.microsoft.com/office/drawing/2014/main" val="407047815"/>
                    </a:ext>
                  </a:extLst>
                </a:gridCol>
              </a:tblGrid>
              <a:tr h="311633">
                <a:tc>
                  <a:txBody>
                    <a:bodyPr/>
                    <a:lstStyle/>
                    <a:p>
                      <a:pPr algn="l">
                        <a:lnSpc>
                          <a:spcPct val="107000"/>
                        </a:lnSpc>
                      </a:pPr>
                      <a:r>
                        <a:rPr lang="es-ES" sz="1250" kern="100" dirty="0" err="1">
                          <a:solidFill>
                            <a:schemeClr val="bg1"/>
                          </a:solidFill>
                          <a:effectLst/>
                        </a:rPr>
                        <a:t>N°</a:t>
                      </a:r>
                      <a:endParaRPr lang="es-PE" sz="1250" kern="1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70" marR="44070" marT="0" marB="0" anchor="b">
                    <a:solidFill>
                      <a:srgbClr val="002060"/>
                    </a:solidFill>
                  </a:tcPr>
                </a:tc>
                <a:tc>
                  <a:txBody>
                    <a:bodyPr/>
                    <a:lstStyle/>
                    <a:p>
                      <a:pPr algn="l">
                        <a:lnSpc>
                          <a:spcPct val="107000"/>
                        </a:lnSpc>
                      </a:pPr>
                      <a:r>
                        <a:rPr lang="es-ES" sz="1250" kern="100" dirty="0">
                          <a:solidFill>
                            <a:schemeClr val="bg1"/>
                          </a:solidFill>
                          <a:effectLst/>
                        </a:rPr>
                        <a:t>ACTIVIDAD</a:t>
                      </a:r>
                      <a:endParaRPr lang="es-PE" sz="1250" kern="1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70" marR="44070" marT="0" marB="0" anchor="b">
                    <a:solidFill>
                      <a:srgbClr val="002060"/>
                    </a:solidFill>
                  </a:tcPr>
                </a:tc>
                <a:tc>
                  <a:txBody>
                    <a:bodyPr/>
                    <a:lstStyle/>
                    <a:p>
                      <a:pPr algn="l">
                        <a:lnSpc>
                          <a:spcPct val="107000"/>
                        </a:lnSpc>
                      </a:pPr>
                      <a:r>
                        <a:rPr lang="es-ES" sz="1250" kern="100" dirty="0">
                          <a:solidFill>
                            <a:schemeClr val="bg1"/>
                          </a:solidFill>
                          <a:effectLst/>
                        </a:rPr>
                        <a:t>RESPONSABLES</a:t>
                      </a:r>
                      <a:endParaRPr lang="es-PE" sz="1250" kern="1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70" marR="44070" marT="0" marB="0" anchor="b">
                    <a:solidFill>
                      <a:srgbClr val="002060"/>
                    </a:solidFill>
                  </a:tcPr>
                </a:tc>
                <a:tc>
                  <a:txBody>
                    <a:bodyPr/>
                    <a:lstStyle/>
                    <a:p>
                      <a:pPr algn="l">
                        <a:lnSpc>
                          <a:spcPct val="107000"/>
                        </a:lnSpc>
                      </a:pPr>
                      <a:r>
                        <a:rPr lang="es-ES" sz="1250" kern="100" dirty="0">
                          <a:solidFill>
                            <a:schemeClr val="bg1"/>
                          </a:solidFill>
                          <a:effectLst/>
                        </a:rPr>
                        <a:t>FECHA</a:t>
                      </a:r>
                      <a:endParaRPr lang="es-PE" sz="1250" kern="1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70" marR="44070" marT="0" marB="0" anchor="b">
                    <a:solidFill>
                      <a:srgbClr val="002060"/>
                    </a:solidFill>
                  </a:tcPr>
                </a:tc>
                <a:extLst>
                  <a:ext uri="{0D108BD9-81ED-4DB2-BD59-A6C34878D82A}">
                    <a16:rowId xmlns:a16="http://schemas.microsoft.com/office/drawing/2014/main" val="79288634"/>
                  </a:ext>
                </a:extLst>
              </a:tr>
              <a:tr h="245098">
                <a:tc>
                  <a:txBody>
                    <a:bodyPr/>
                    <a:lstStyle/>
                    <a:p>
                      <a:pPr algn="ctr">
                        <a:lnSpc>
                          <a:spcPct val="107000"/>
                        </a:lnSpc>
                      </a:pPr>
                      <a:r>
                        <a:rPr lang="es-ES" sz="1250" kern="100" dirty="0">
                          <a:solidFill>
                            <a:srgbClr val="002060"/>
                          </a:solidFill>
                          <a:effectLst/>
                        </a:rPr>
                        <a:t>1</a:t>
                      </a:r>
                      <a:endParaRPr lang="es-PE" sz="1250" kern="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70" marR="44070" marT="0" marB="0" anchor="ctr">
                    <a:solidFill>
                      <a:schemeClr val="bg1"/>
                    </a:solidFill>
                  </a:tcPr>
                </a:tc>
                <a:tc>
                  <a:txBody>
                    <a:bodyPr/>
                    <a:lstStyle/>
                    <a:p>
                      <a:pPr algn="l">
                        <a:lnSpc>
                          <a:spcPct val="107000"/>
                        </a:lnSpc>
                      </a:pPr>
                      <a:r>
                        <a:rPr lang="es-ES" sz="1250" kern="100" dirty="0">
                          <a:solidFill>
                            <a:srgbClr val="002060"/>
                          </a:solidFill>
                          <a:effectLst/>
                        </a:rPr>
                        <a:t>Prepublicación de las plazas vacantes </a:t>
                      </a:r>
                      <a:endParaRPr lang="es-PE" sz="1250" kern="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70" marR="44070" marT="0" marB="0" anchor="ctr">
                    <a:solidFill>
                      <a:schemeClr val="bg1"/>
                    </a:solidFill>
                  </a:tcPr>
                </a:tc>
                <a:tc>
                  <a:txBody>
                    <a:bodyPr/>
                    <a:lstStyle/>
                    <a:p>
                      <a:pPr algn="ctr">
                        <a:lnSpc>
                          <a:spcPct val="107000"/>
                        </a:lnSpc>
                      </a:pPr>
                      <a:r>
                        <a:rPr lang="es-ES" sz="1250" kern="100" dirty="0">
                          <a:solidFill>
                            <a:srgbClr val="002060"/>
                          </a:solidFill>
                          <a:effectLst/>
                        </a:rPr>
                        <a:t>Minedu</a:t>
                      </a:r>
                      <a:endParaRPr lang="es-PE" sz="1250" kern="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70" marR="44070" marT="0" marB="0" anchor="ctr">
                    <a:solidFill>
                      <a:schemeClr val="bg1"/>
                    </a:solidFill>
                  </a:tcPr>
                </a:tc>
                <a:tc>
                  <a:txBody>
                    <a:bodyPr/>
                    <a:lstStyle/>
                    <a:p>
                      <a:pPr algn="l">
                        <a:lnSpc>
                          <a:spcPct val="107000"/>
                        </a:lnSpc>
                      </a:pPr>
                      <a:r>
                        <a:rPr lang="es-ES" sz="1250" kern="100" dirty="0">
                          <a:solidFill>
                            <a:srgbClr val="002060"/>
                          </a:solidFill>
                          <a:effectLst/>
                        </a:rPr>
                        <a:t>3 de enero 2025</a:t>
                      </a:r>
                      <a:endParaRPr lang="es-PE" sz="1250" kern="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70" marR="44070" marT="0" marB="0" anchor="b">
                    <a:solidFill>
                      <a:schemeClr val="bg1"/>
                    </a:solidFill>
                  </a:tcPr>
                </a:tc>
                <a:extLst>
                  <a:ext uri="{0D108BD9-81ED-4DB2-BD59-A6C34878D82A}">
                    <a16:rowId xmlns:a16="http://schemas.microsoft.com/office/drawing/2014/main" val="3473931741"/>
                  </a:ext>
                </a:extLst>
              </a:tr>
              <a:tr h="311423">
                <a:tc>
                  <a:txBody>
                    <a:bodyPr/>
                    <a:lstStyle/>
                    <a:p>
                      <a:pPr algn="ctr">
                        <a:lnSpc>
                          <a:spcPct val="107000"/>
                        </a:lnSpc>
                      </a:pPr>
                      <a:r>
                        <a:rPr lang="es-ES" sz="1250" kern="100" dirty="0">
                          <a:solidFill>
                            <a:srgbClr val="002060"/>
                          </a:solidFill>
                          <a:effectLst/>
                        </a:rPr>
                        <a:t>2</a:t>
                      </a:r>
                      <a:endParaRPr lang="es-PE" sz="1250" kern="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70" marR="44070" marT="0" marB="0" anchor="ctr">
                    <a:solidFill>
                      <a:schemeClr val="bg1"/>
                    </a:solidFill>
                  </a:tcPr>
                </a:tc>
                <a:tc>
                  <a:txBody>
                    <a:bodyPr/>
                    <a:lstStyle/>
                    <a:p>
                      <a:pPr algn="l">
                        <a:lnSpc>
                          <a:spcPct val="107000"/>
                        </a:lnSpc>
                      </a:pPr>
                      <a:r>
                        <a:rPr lang="es-ES" sz="1250" kern="100" dirty="0">
                          <a:solidFill>
                            <a:srgbClr val="002060"/>
                          </a:solidFill>
                          <a:effectLst/>
                        </a:rPr>
                        <a:t>Validación de las plazas vacantes </a:t>
                      </a:r>
                      <a:endParaRPr lang="es-PE" sz="1250" kern="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70" marR="44070" marT="0" marB="0" anchor="ctr">
                    <a:solidFill>
                      <a:schemeClr val="bg1"/>
                    </a:solidFill>
                  </a:tcPr>
                </a:tc>
                <a:tc>
                  <a:txBody>
                    <a:bodyPr/>
                    <a:lstStyle/>
                    <a:p>
                      <a:pPr algn="ctr">
                        <a:lnSpc>
                          <a:spcPct val="107000"/>
                        </a:lnSpc>
                      </a:pPr>
                      <a:r>
                        <a:rPr lang="es-ES" sz="1250" kern="100" dirty="0">
                          <a:solidFill>
                            <a:srgbClr val="002060"/>
                          </a:solidFill>
                          <a:effectLst/>
                        </a:rPr>
                        <a:t>UGEL</a:t>
                      </a:r>
                      <a:endParaRPr lang="es-PE" sz="1250" kern="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70" marR="44070" marT="0" marB="0" anchor="ctr">
                    <a:solidFill>
                      <a:schemeClr val="bg1"/>
                    </a:solidFill>
                  </a:tcPr>
                </a:tc>
                <a:tc>
                  <a:txBody>
                    <a:bodyPr/>
                    <a:lstStyle/>
                    <a:p>
                      <a:pPr algn="l">
                        <a:lnSpc>
                          <a:spcPct val="107000"/>
                        </a:lnSpc>
                      </a:pPr>
                      <a:r>
                        <a:rPr lang="es-ES" sz="1250" kern="100" dirty="0">
                          <a:solidFill>
                            <a:srgbClr val="002060"/>
                          </a:solidFill>
                          <a:effectLst/>
                        </a:rPr>
                        <a:t>6 al 8 de enero 2025</a:t>
                      </a:r>
                      <a:endParaRPr lang="es-PE" sz="1250" kern="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70" marR="44070" marT="0" marB="0" anchor="b">
                    <a:solidFill>
                      <a:schemeClr val="bg1"/>
                    </a:solidFill>
                  </a:tcPr>
                </a:tc>
                <a:extLst>
                  <a:ext uri="{0D108BD9-81ED-4DB2-BD59-A6C34878D82A}">
                    <a16:rowId xmlns:a16="http://schemas.microsoft.com/office/drawing/2014/main" val="3256048429"/>
                  </a:ext>
                </a:extLst>
              </a:tr>
              <a:tr h="311423">
                <a:tc>
                  <a:txBody>
                    <a:bodyPr/>
                    <a:lstStyle/>
                    <a:p>
                      <a:pPr algn="ctr">
                        <a:lnSpc>
                          <a:spcPct val="107000"/>
                        </a:lnSpc>
                      </a:pPr>
                      <a:r>
                        <a:rPr lang="es-ES" sz="1250" kern="100" dirty="0">
                          <a:solidFill>
                            <a:srgbClr val="002060"/>
                          </a:solidFill>
                          <a:effectLst/>
                        </a:rPr>
                        <a:t>3</a:t>
                      </a:r>
                      <a:endParaRPr lang="es-PE" sz="1250" kern="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70" marR="44070" marT="0" marB="0" anchor="ctr">
                    <a:solidFill>
                      <a:schemeClr val="bg1"/>
                    </a:solidFill>
                  </a:tcPr>
                </a:tc>
                <a:tc>
                  <a:txBody>
                    <a:bodyPr/>
                    <a:lstStyle/>
                    <a:p>
                      <a:pPr algn="l">
                        <a:lnSpc>
                          <a:spcPct val="107000"/>
                        </a:lnSpc>
                      </a:pPr>
                      <a:r>
                        <a:rPr lang="es-ES" sz="1250" kern="100" dirty="0">
                          <a:solidFill>
                            <a:srgbClr val="002060"/>
                          </a:solidFill>
                          <a:effectLst/>
                        </a:rPr>
                        <a:t>Publicación final de plazas</a:t>
                      </a:r>
                      <a:endParaRPr lang="es-PE" sz="1250" kern="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70" marR="44070" marT="0" marB="0" anchor="ctr">
                    <a:solidFill>
                      <a:schemeClr val="bg1"/>
                    </a:solidFill>
                  </a:tcPr>
                </a:tc>
                <a:tc>
                  <a:txBody>
                    <a:bodyPr/>
                    <a:lstStyle/>
                    <a:p>
                      <a:pPr algn="ctr">
                        <a:lnSpc>
                          <a:spcPct val="107000"/>
                        </a:lnSpc>
                      </a:pPr>
                      <a:r>
                        <a:rPr lang="es-ES" sz="1250" kern="100" dirty="0">
                          <a:solidFill>
                            <a:srgbClr val="002060"/>
                          </a:solidFill>
                          <a:effectLst/>
                        </a:rPr>
                        <a:t>Minedu /DRE/UGEL</a:t>
                      </a:r>
                      <a:endParaRPr lang="es-PE" sz="1250" kern="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70" marR="44070" marT="0" marB="0" anchor="ctr">
                    <a:solidFill>
                      <a:schemeClr val="bg1"/>
                    </a:solidFill>
                  </a:tcPr>
                </a:tc>
                <a:tc>
                  <a:txBody>
                    <a:bodyPr/>
                    <a:lstStyle/>
                    <a:p>
                      <a:pPr algn="l">
                        <a:lnSpc>
                          <a:spcPct val="107000"/>
                        </a:lnSpc>
                      </a:pPr>
                      <a:r>
                        <a:rPr lang="es-ES" sz="1250" kern="100">
                          <a:solidFill>
                            <a:srgbClr val="002060"/>
                          </a:solidFill>
                          <a:effectLst/>
                        </a:rPr>
                        <a:t>10 de enero 2025</a:t>
                      </a:r>
                      <a:endParaRPr lang="es-PE" sz="1250" kern="1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70" marR="44070" marT="0" marB="0" anchor="b">
                    <a:solidFill>
                      <a:schemeClr val="bg1"/>
                    </a:solidFill>
                  </a:tcPr>
                </a:tc>
                <a:extLst>
                  <a:ext uri="{0D108BD9-81ED-4DB2-BD59-A6C34878D82A}">
                    <a16:rowId xmlns:a16="http://schemas.microsoft.com/office/drawing/2014/main" val="2497517300"/>
                  </a:ext>
                </a:extLst>
              </a:tr>
              <a:tr h="311423">
                <a:tc>
                  <a:txBody>
                    <a:bodyPr/>
                    <a:lstStyle/>
                    <a:p>
                      <a:pPr algn="ctr">
                        <a:lnSpc>
                          <a:spcPct val="107000"/>
                        </a:lnSpc>
                      </a:pPr>
                      <a:r>
                        <a:rPr lang="es-ES" sz="1250" kern="100" dirty="0">
                          <a:solidFill>
                            <a:srgbClr val="002060"/>
                          </a:solidFill>
                          <a:effectLst/>
                        </a:rPr>
                        <a:t>4</a:t>
                      </a:r>
                      <a:endParaRPr lang="es-PE" sz="1250" kern="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70" marR="44070" marT="0" marB="0" anchor="ctr">
                    <a:solidFill>
                      <a:schemeClr val="bg1"/>
                    </a:solidFill>
                  </a:tcPr>
                </a:tc>
                <a:tc>
                  <a:txBody>
                    <a:bodyPr/>
                    <a:lstStyle/>
                    <a:p>
                      <a:pPr algn="l">
                        <a:lnSpc>
                          <a:spcPct val="107000"/>
                        </a:lnSpc>
                      </a:pPr>
                      <a:r>
                        <a:rPr lang="es-ES" sz="1250" kern="100" dirty="0">
                          <a:solidFill>
                            <a:srgbClr val="002060"/>
                          </a:solidFill>
                          <a:effectLst/>
                        </a:rPr>
                        <a:t>Inscripción de postulantes </a:t>
                      </a:r>
                      <a:endParaRPr lang="es-PE" sz="1250" kern="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70" marR="44070" marT="0" marB="0" anchor="ctr">
                    <a:solidFill>
                      <a:schemeClr val="bg1"/>
                    </a:solidFill>
                  </a:tcPr>
                </a:tc>
                <a:tc>
                  <a:txBody>
                    <a:bodyPr/>
                    <a:lstStyle/>
                    <a:p>
                      <a:pPr algn="ctr">
                        <a:lnSpc>
                          <a:spcPct val="107000"/>
                        </a:lnSpc>
                      </a:pPr>
                      <a:r>
                        <a:rPr lang="en-US" sz="1250" kern="100" dirty="0" err="1">
                          <a:solidFill>
                            <a:srgbClr val="002060"/>
                          </a:solidFill>
                          <a:effectLst/>
                        </a:rPr>
                        <a:t>Postulante</a:t>
                      </a:r>
                      <a:r>
                        <a:rPr lang="en-US" sz="1250" kern="100" dirty="0">
                          <a:solidFill>
                            <a:srgbClr val="002060"/>
                          </a:solidFill>
                          <a:effectLst/>
                        </a:rPr>
                        <a:t> / UGEL</a:t>
                      </a:r>
                      <a:endParaRPr lang="es-PE" sz="1250" kern="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70" marR="44070" marT="0" marB="0" anchor="ctr">
                    <a:solidFill>
                      <a:schemeClr val="bg1"/>
                    </a:solidFill>
                  </a:tcPr>
                </a:tc>
                <a:tc>
                  <a:txBody>
                    <a:bodyPr/>
                    <a:lstStyle/>
                    <a:p>
                      <a:pPr algn="l">
                        <a:lnSpc>
                          <a:spcPct val="107000"/>
                        </a:lnSpc>
                      </a:pPr>
                      <a:r>
                        <a:rPr lang="es-ES" sz="1250" kern="100" dirty="0">
                          <a:solidFill>
                            <a:srgbClr val="002060"/>
                          </a:solidFill>
                          <a:effectLst/>
                        </a:rPr>
                        <a:t>3 al 10 de enero 2025 </a:t>
                      </a:r>
                      <a:endParaRPr lang="es-PE" sz="1250" kern="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70" marR="44070" marT="0" marB="0" anchor="b">
                    <a:solidFill>
                      <a:schemeClr val="bg1"/>
                    </a:solidFill>
                  </a:tcPr>
                </a:tc>
                <a:extLst>
                  <a:ext uri="{0D108BD9-81ED-4DB2-BD59-A6C34878D82A}">
                    <a16:rowId xmlns:a16="http://schemas.microsoft.com/office/drawing/2014/main" val="187286852"/>
                  </a:ext>
                </a:extLst>
              </a:tr>
              <a:tr h="311423">
                <a:tc>
                  <a:txBody>
                    <a:bodyPr/>
                    <a:lstStyle/>
                    <a:p>
                      <a:pPr algn="ctr">
                        <a:lnSpc>
                          <a:spcPct val="107000"/>
                        </a:lnSpc>
                      </a:pPr>
                      <a:r>
                        <a:rPr lang="es-ES" sz="1250" kern="100" dirty="0">
                          <a:solidFill>
                            <a:srgbClr val="002060"/>
                          </a:solidFill>
                          <a:effectLst/>
                        </a:rPr>
                        <a:t>5</a:t>
                      </a:r>
                      <a:endParaRPr lang="es-PE" sz="1250" kern="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70" marR="44070" marT="0" marB="0" anchor="ctr">
                    <a:solidFill>
                      <a:schemeClr val="bg1"/>
                    </a:solidFill>
                  </a:tcPr>
                </a:tc>
                <a:tc>
                  <a:txBody>
                    <a:bodyPr/>
                    <a:lstStyle/>
                    <a:p>
                      <a:pPr algn="l">
                        <a:lnSpc>
                          <a:spcPct val="107000"/>
                        </a:lnSpc>
                      </a:pPr>
                      <a:r>
                        <a:rPr lang="es-ES" sz="1250" kern="100" dirty="0">
                          <a:solidFill>
                            <a:srgbClr val="002060"/>
                          </a:solidFill>
                          <a:effectLst/>
                        </a:rPr>
                        <a:t>Verificación del cumplimiento de requisitos </a:t>
                      </a:r>
                      <a:endParaRPr lang="es-PE" sz="1250" kern="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70" marR="44070" marT="0" marB="0" anchor="ctr">
                    <a:solidFill>
                      <a:schemeClr val="bg1"/>
                    </a:solidFill>
                  </a:tcPr>
                </a:tc>
                <a:tc>
                  <a:txBody>
                    <a:bodyPr/>
                    <a:lstStyle/>
                    <a:p>
                      <a:pPr algn="ctr">
                        <a:lnSpc>
                          <a:spcPct val="107000"/>
                        </a:lnSpc>
                      </a:pPr>
                      <a:r>
                        <a:rPr lang="en-US" sz="1250" kern="100" dirty="0" err="1">
                          <a:solidFill>
                            <a:srgbClr val="002060"/>
                          </a:solidFill>
                          <a:effectLst/>
                        </a:rPr>
                        <a:t>Comité</a:t>
                      </a:r>
                      <a:r>
                        <a:rPr lang="en-US" sz="1250" kern="100" dirty="0">
                          <a:solidFill>
                            <a:srgbClr val="002060"/>
                          </a:solidFill>
                          <a:effectLst/>
                        </a:rPr>
                        <a:t> </a:t>
                      </a:r>
                      <a:endParaRPr lang="es-PE" sz="1250" kern="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70" marR="44070" marT="0" marB="0" anchor="ctr">
                    <a:solidFill>
                      <a:schemeClr val="bg1"/>
                    </a:solidFill>
                  </a:tcPr>
                </a:tc>
                <a:tc>
                  <a:txBody>
                    <a:bodyPr/>
                    <a:lstStyle/>
                    <a:p>
                      <a:pPr algn="l">
                        <a:lnSpc>
                          <a:spcPct val="107000"/>
                        </a:lnSpc>
                      </a:pPr>
                      <a:r>
                        <a:rPr lang="es-ES" sz="1250" kern="100" dirty="0">
                          <a:solidFill>
                            <a:srgbClr val="002060"/>
                          </a:solidFill>
                          <a:effectLst/>
                        </a:rPr>
                        <a:t>6 al 13 de enero 2025</a:t>
                      </a:r>
                      <a:endParaRPr lang="es-PE" sz="1250" kern="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70" marR="44070" marT="0" marB="0" anchor="b">
                    <a:solidFill>
                      <a:schemeClr val="bg1"/>
                    </a:solidFill>
                  </a:tcPr>
                </a:tc>
                <a:extLst>
                  <a:ext uri="{0D108BD9-81ED-4DB2-BD59-A6C34878D82A}">
                    <a16:rowId xmlns:a16="http://schemas.microsoft.com/office/drawing/2014/main" val="2327564970"/>
                  </a:ext>
                </a:extLst>
              </a:tr>
              <a:tr h="311423">
                <a:tc>
                  <a:txBody>
                    <a:bodyPr/>
                    <a:lstStyle/>
                    <a:p>
                      <a:pPr algn="ctr">
                        <a:lnSpc>
                          <a:spcPct val="107000"/>
                        </a:lnSpc>
                      </a:pPr>
                      <a:r>
                        <a:rPr lang="es-ES" sz="1250" kern="100" dirty="0">
                          <a:solidFill>
                            <a:srgbClr val="002060"/>
                          </a:solidFill>
                          <a:effectLst/>
                        </a:rPr>
                        <a:t>6</a:t>
                      </a:r>
                      <a:endParaRPr lang="es-PE" sz="1250" kern="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70" marR="44070" marT="0" marB="0" anchor="ctr">
                    <a:solidFill>
                      <a:schemeClr val="bg1"/>
                    </a:solidFill>
                  </a:tcPr>
                </a:tc>
                <a:tc>
                  <a:txBody>
                    <a:bodyPr/>
                    <a:lstStyle/>
                    <a:p>
                      <a:pPr algn="just">
                        <a:lnSpc>
                          <a:spcPct val="107000"/>
                        </a:lnSpc>
                      </a:pPr>
                      <a:r>
                        <a:rPr lang="es-ES" sz="1250" kern="100" dirty="0">
                          <a:solidFill>
                            <a:srgbClr val="002060"/>
                          </a:solidFill>
                          <a:effectLst/>
                        </a:rPr>
                        <a:t>Evaluación de expedientes que cumplen con los requisitos.</a:t>
                      </a:r>
                      <a:endParaRPr lang="es-PE" sz="1250" kern="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70" marR="44070" marT="0" marB="0" anchor="ctr">
                    <a:solidFill>
                      <a:schemeClr val="bg1"/>
                    </a:solidFill>
                  </a:tcPr>
                </a:tc>
                <a:tc>
                  <a:txBody>
                    <a:bodyPr/>
                    <a:lstStyle/>
                    <a:p>
                      <a:pPr algn="ctr">
                        <a:lnSpc>
                          <a:spcPct val="107000"/>
                        </a:lnSpc>
                      </a:pPr>
                      <a:r>
                        <a:rPr lang="en-US" sz="1250" kern="100" dirty="0" err="1">
                          <a:solidFill>
                            <a:srgbClr val="002060"/>
                          </a:solidFill>
                          <a:effectLst/>
                        </a:rPr>
                        <a:t>Comité</a:t>
                      </a:r>
                      <a:r>
                        <a:rPr lang="en-US" sz="1250" kern="100" dirty="0">
                          <a:solidFill>
                            <a:srgbClr val="002060"/>
                          </a:solidFill>
                          <a:effectLst/>
                        </a:rPr>
                        <a:t> </a:t>
                      </a:r>
                      <a:endParaRPr lang="es-PE" sz="1250" kern="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70" marR="44070" marT="0" marB="0" anchor="ctr">
                    <a:solidFill>
                      <a:schemeClr val="bg1"/>
                    </a:solidFill>
                  </a:tcPr>
                </a:tc>
                <a:tc>
                  <a:txBody>
                    <a:bodyPr/>
                    <a:lstStyle/>
                    <a:p>
                      <a:pPr algn="l">
                        <a:lnSpc>
                          <a:spcPct val="107000"/>
                        </a:lnSpc>
                      </a:pPr>
                      <a:r>
                        <a:rPr lang="es-ES" sz="1250" kern="100" dirty="0">
                          <a:solidFill>
                            <a:srgbClr val="002060"/>
                          </a:solidFill>
                          <a:effectLst/>
                        </a:rPr>
                        <a:t>6 al 14 de enero 2025</a:t>
                      </a:r>
                      <a:endParaRPr lang="es-PE" sz="1250" kern="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70" marR="44070" marT="0" marB="0" anchor="b">
                    <a:solidFill>
                      <a:schemeClr val="bg1"/>
                    </a:solidFill>
                  </a:tcPr>
                </a:tc>
                <a:extLst>
                  <a:ext uri="{0D108BD9-81ED-4DB2-BD59-A6C34878D82A}">
                    <a16:rowId xmlns:a16="http://schemas.microsoft.com/office/drawing/2014/main" val="912406574"/>
                  </a:ext>
                </a:extLst>
              </a:tr>
              <a:tr h="154662">
                <a:tc>
                  <a:txBody>
                    <a:bodyPr/>
                    <a:lstStyle/>
                    <a:p>
                      <a:pPr algn="ctr">
                        <a:lnSpc>
                          <a:spcPct val="107000"/>
                        </a:lnSpc>
                      </a:pPr>
                      <a:r>
                        <a:rPr lang="es-ES" sz="1250" kern="100" dirty="0">
                          <a:solidFill>
                            <a:srgbClr val="002060"/>
                          </a:solidFill>
                          <a:effectLst/>
                        </a:rPr>
                        <a:t>7</a:t>
                      </a:r>
                      <a:endParaRPr lang="es-PE" sz="1250" kern="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70" marR="44070" marT="0" marB="0" anchor="ctr">
                    <a:solidFill>
                      <a:schemeClr val="bg1"/>
                    </a:solidFill>
                  </a:tcPr>
                </a:tc>
                <a:tc>
                  <a:txBody>
                    <a:bodyPr/>
                    <a:lstStyle/>
                    <a:p>
                      <a:pPr algn="l">
                        <a:lnSpc>
                          <a:spcPct val="107000"/>
                        </a:lnSpc>
                      </a:pPr>
                      <a:r>
                        <a:rPr lang="es-ES" sz="1250" kern="100">
                          <a:solidFill>
                            <a:srgbClr val="002060"/>
                          </a:solidFill>
                          <a:effectLst/>
                        </a:rPr>
                        <a:t>Publicación de resultados preliminares</a:t>
                      </a:r>
                      <a:endParaRPr lang="es-PE" sz="1250" kern="1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70" marR="44070" marT="0" marB="0" anchor="ctr">
                    <a:solidFill>
                      <a:schemeClr val="bg1"/>
                    </a:solidFill>
                  </a:tcPr>
                </a:tc>
                <a:tc>
                  <a:txBody>
                    <a:bodyPr/>
                    <a:lstStyle/>
                    <a:p>
                      <a:pPr algn="ctr">
                        <a:lnSpc>
                          <a:spcPct val="107000"/>
                        </a:lnSpc>
                      </a:pPr>
                      <a:r>
                        <a:rPr lang="en-US" sz="1250" kern="100" dirty="0" err="1">
                          <a:solidFill>
                            <a:srgbClr val="002060"/>
                          </a:solidFill>
                          <a:effectLst/>
                        </a:rPr>
                        <a:t>Comité</a:t>
                      </a:r>
                      <a:r>
                        <a:rPr lang="en-US" sz="1250" kern="100" dirty="0">
                          <a:solidFill>
                            <a:srgbClr val="002060"/>
                          </a:solidFill>
                          <a:effectLst/>
                        </a:rPr>
                        <a:t> </a:t>
                      </a:r>
                      <a:endParaRPr lang="es-PE" sz="1250" kern="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70" marR="44070" marT="0" marB="0" anchor="ctr">
                    <a:solidFill>
                      <a:schemeClr val="bg1"/>
                    </a:solidFill>
                  </a:tcPr>
                </a:tc>
                <a:tc>
                  <a:txBody>
                    <a:bodyPr/>
                    <a:lstStyle/>
                    <a:p>
                      <a:pPr algn="l">
                        <a:lnSpc>
                          <a:spcPct val="107000"/>
                        </a:lnSpc>
                      </a:pPr>
                      <a:r>
                        <a:rPr lang="es-ES" sz="1250" kern="100" dirty="0">
                          <a:solidFill>
                            <a:srgbClr val="002060"/>
                          </a:solidFill>
                          <a:effectLst/>
                        </a:rPr>
                        <a:t>16 de enero 2025</a:t>
                      </a:r>
                      <a:endParaRPr lang="es-PE" sz="1250" kern="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70" marR="44070" marT="0" marB="0" anchor="b">
                    <a:solidFill>
                      <a:schemeClr val="bg1"/>
                    </a:solidFill>
                  </a:tcPr>
                </a:tc>
                <a:extLst>
                  <a:ext uri="{0D108BD9-81ED-4DB2-BD59-A6C34878D82A}">
                    <a16:rowId xmlns:a16="http://schemas.microsoft.com/office/drawing/2014/main" val="629587935"/>
                  </a:ext>
                </a:extLst>
              </a:tr>
              <a:tr h="311423">
                <a:tc>
                  <a:txBody>
                    <a:bodyPr/>
                    <a:lstStyle/>
                    <a:p>
                      <a:pPr algn="ctr">
                        <a:lnSpc>
                          <a:spcPct val="107000"/>
                        </a:lnSpc>
                      </a:pPr>
                      <a:r>
                        <a:rPr lang="es-ES" sz="1250" kern="100" dirty="0">
                          <a:solidFill>
                            <a:srgbClr val="002060"/>
                          </a:solidFill>
                          <a:effectLst/>
                        </a:rPr>
                        <a:t>8</a:t>
                      </a:r>
                      <a:endParaRPr lang="es-PE" sz="1250" kern="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70" marR="44070" marT="0" marB="0" anchor="ctr">
                    <a:solidFill>
                      <a:schemeClr val="bg1"/>
                    </a:solidFill>
                  </a:tcPr>
                </a:tc>
                <a:tc>
                  <a:txBody>
                    <a:bodyPr/>
                    <a:lstStyle/>
                    <a:p>
                      <a:pPr algn="l">
                        <a:lnSpc>
                          <a:spcPct val="107000"/>
                        </a:lnSpc>
                      </a:pPr>
                      <a:r>
                        <a:rPr lang="es-ES" sz="1250" kern="100">
                          <a:solidFill>
                            <a:srgbClr val="002060"/>
                          </a:solidFill>
                          <a:effectLst/>
                        </a:rPr>
                        <a:t>Presentación de reclamos </a:t>
                      </a:r>
                      <a:endParaRPr lang="es-PE" sz="1250" kern="1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70" marR="44070" marT="0" marB="0" anchor="ctr">
                    <a:solidFill>
                      <a:schemeClr val="bg1"/>
                    </a:solidFill>
                  </a:tcPr>
                </a:tc>
                <a:tc>
                  <a:txBody>
                    <a:bodyPr/>
                    <a:lstStyle/>
                    <a:p>
                      <a:pPr algn="ctr">
                        <a:lnSpc>
                          <a:spcPct val="107000"/>
                        </a:lnSpc>
                      </a:pPr>
                      <a:r>
                        <a:rPr lang="en-US" sz="1250" kern="100">
                          <a:solidFill>
                            <a:srgbClr val="002060"/>
                          </a:solidFill>
                          <a:effectLst/>
                        </a:rPr>
                        <a:t>Postulante</a:t>
                      </a:r>
                      <a:endParaRPr lang="es-PE" sz="1250" kern="1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70" marR="44070" marT="0" marB="0" anchor="ctr">
                    <a:solidFill>
                      <a:schemeClr val="bg1"/>
                    </a:solidFill>
                  </a:tcPr>
                </a:tc>
                <a:tc>
                  <a:txBody>
                    <a:bodyPr/>
                    <a:lstStyle/>
                    <a:p>
                      <a:pPr algn="l">
                        <a:lnSpc>
                          <a:spcPct val="107000"/>
                        </a:lnSpc>
                      </a:pPr>
                      <a:r>
                        <a:rPr lang="es-ES" sz="1250" kern="100" dirty="0">
                          <a:solidFill>
                            <a:srgbClr val="002060"/>
                          </a:solidFill>
                          <a:effectLst/>
                        </a:rPr>
                        <a:t>17 al 23 de enero 2025</a:t>
                      </a:r>
                      <a:endParaRPr lang="es-PE" sz="1250" kern="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70" marR="44070" marT="0" marB="0" anchor="b">
                    <a:solidFill>
                      <a:schemeClr val="bg1"/>
                    </a:solidFill>
                  </a:tcPr>
                </a:tc>
                <a:extLst>
                  <a:ext uri="{0D108BD9-81ED-4DB2-BD59-A6C34878D82A}">
                    <a16:rowId xmlns:a16="http://schemas.microsoft.com/office/drawing/2014/main" val="2738796991"/>
                  </a:ext>
                </a:extLst>
              </a:tr>
              <a:tr h="311423">
                <a:tc>
                  <a:txBody>
                    <a:bodyPr/>
                    <a:lstStyle/>
                    <a:p>
                      <a:pPr algn="ctr">
                        <a:lnSpc>
                          <a:spcPct val="107000"/>
                        </a:lnSpc>
                      </a:pPr>
                      <a:r>
                        <a:rPr lang="es-ES" sz="1250" kern="100" dirty="0">
                          <a:solidFill>
                            <a:srgbClr val="002060"/>
                          </a:solidFill>
                          <a:effectLst/>
                        </a:rPr>
                        <a:t>9</a:t>
                      </a:r>
                      <a:endParaRPr lang="es-PE" sz="1250" kern="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70" marR="44070" marT="0" marB="0" anchor="ctr">
                    <a:solidFill>
                      <a:schemeClr val="bg1"/>
                    </a:solidFill>
                  </a:tcPr>
                </a:tc>
                <a:tc>
                  <a:txBody>
                    <a:bodyPr/>
                    <a:lstStyle/>
                    <a:p>
                      <a:pPr algn="l">
                        <a:lnSpc>
                          <a:spcPct val="107000"/>
                        </a:lnSpc>
                      </a:pPr>
                      <a:r>
                        <a:rPr lang="es-ES" sz="1250" kern="100">
                          <a:solidFill>
                            <a:srgbClr val="002060"/>
                          </a:solidFill>
                          <a:effectLst/>
                        </a:rPr>
                        <a:t>Absolución de reclamos</a:t>
                      </a:r>
                      <a:endParaRPr lang="es-PE" sz="1250" kern="1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70" marR="44070" marT="0" marB="0" anchor="ctr">
                    <a:solidFill>
                      <a:schemeClr val="bg1"/>
                    </a:solidFill>
                  </a:tcPr>
                </a:tc>
                <a:tc>
                  <a:txBody>
                    <a:bodyPr/>
                    <a:lstStyle/>
                    <a:p>
                      <a:pPr algn="ctr">
                        <a:lnSpc>
                          <a:spcPct val="107000"/>
                        </a:lnSpc>
                      </a:pPr>
                      <a:r>
                        <a:rPr lang="en-US" sz="1250" kern="100">
                          <a:solidFill>
                            <a:srgbClr val="002060"/>
                          </a:solidFill>
                          <a:effectLst/>
                        </a:rPr>
                        <a:t>Comité </a:t>
                      </a:r>
                      <a:endParaRPr lang="es-PE" sz="1250" kern="1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70" marR="44070" marT="0" marB="0" anchor="ctr">
                    <a:solidFill>
                      <a:schemeClr val="bg1"/>
                    </a:solidFill>
                  </a:tcPr>
                </a:tc>
                <a:tc>
                  <a:txBody>
                    <a:bodyPr/>
                    <a:lstStyle/>
                    <a:p>
                      <a:pPr algn="l">
                        <a:lnSpc>
                          <a:spcPct val="107000"/>
                        </a:lnSpc>
                      </a:pPr>
                      <a:r>
                        <a:rPr lang="es-ES" sz="1250" kern="100" dirty="0">
                          <a:solidFill>
                            <a:srgbClr val="002060"/>
                          </a:solidFill>
                          <a:effectLst/>
                        </a:rPr>
                        <a:t>20 al 24 de enero 2025</a:t>
                      </a:r>
                      <a:endParaRPr lang="es-PE" sz="1250" kern="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70" marR="44070" marT="0" marB="0" anchor="b">
                    <a:solidFill>
                      <a:schemeClr val="bg1"/>
                    </a:solidFill>
                  </a:tcPr>
                </a:tc>
                <a:extLst>
                  <a:ext uri="{0D108BD9-81ED-4DB2-BD59-A6C34878D82A}">
                    <a16:rowId xmlns:a16="http://schemas.microsoft.com/office/drawing/2014/main" val="1055412192"/>
                  </a:ext>
                </a:extLst>
              </a:tr>
              <a:tr h="154662">
                <a:tc>
                  <a:txBody>
                    <a:bodyPr/>
                    <a:lstStyle/>
                    <a:p>
                      <a:pPr algn="ctr">
                        <a:lnSpc>
                          <a:spcPct val="107000"/>
                        </a:lnSpc>
                      </a:pPr>
                      <a:r>
                        <a:rPr lang="es-ES" sz="1250" kern="100" dirty="0">
                          <a:solidFill>
                            <a:srgbClr val="002060"/>
                          </a:solidFill>
                          <a:effectLst/>
                        </a:rPr>
                        <a:t>10</a:t>
                      </a:r>
                      <a:endParaRPr lang="es-PE" sz="1250" kern="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70" marR="44070" marT="0" marB="0" anchor="ctr">
                    <a:solidFill>
                      <a:schemeClr val="bg1"/>
                    </a:solidFill>
                  </a:tcPr>
                </a:tc>
                <a:tc>
                  <a:txBody>
                    <a:bodyPr/>
                    <a:lstStyle/>
                    <a:p>
                      <a:pPr algn="l">
                        <a:lnSpc>
                          <a:spcPct val="107000"/>
                        </a:lnSpc>
                      </a:pPr>
                      <a:r>
                        <a:rPr lang="es-ES" sz="1250" kern="100" dirty="0">
                          <a:solidFill>
                            <a:srgbClr val="002060"/>
                          </a:solidFill>
                          <a:effectLst/>
                        </a:rPr>
                        <a:t>Publicación final de resultados</a:t>
                      </a:r>
                      <a:endParaRPr lang="es-PE" sz="1250" kern="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70" marR="44070" marT="0" marB="0" anchor="ctr">
                    <a:solidFill>
                      <a:schemeClr val="bg1"/>
                    </a:solidFill>
                  </a:tcPr>
                </a:tc>
                <a:tc>
                  <a:txBody>
                    <a:bodyPr/>
                    <a:lstStyle/>
                    <a:p>
                      <a:pPr algn="ctr">
                        <a:lnSpc>
                          <a:spcPct val="107000"/>
                        </a:lnSpc>
                      </a:pPr>
                      <a:r>
                        <a:rPr lang="en-US" sz="1250" kern="100">
                          <a:solidFill>
                            <a:srgbClr val="002060"/>
                          </a:solidFill>
                          <a:effectLst/>
                        </a:rPr>
                        <a:t>Comité </a:t>
                      </a:r>
                      <a:endParaRPr lang="es-PE" sz="1250" kern="1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70" marR="44070" marT="0" marB="0" anchor="ctr">
                    <a:solidFill>
                      <a:schemeClr val="bg1"/>
                    </a:solidFill>
                  </a:tcPr>
                </a:tc>
                <a:tc>
                  <a:txBody>
                    <a:bodyPr/>
                    <a:lstStyle/>
                    <a:p>
                      <a:pPr algn="l">
                        <a:lnSpc>
                          <a:spcPct val="107000"/>
                        </a:lnSpc>
                      </a:pPr>
                      <a:r>
                        <a:rPr lang="es-ES" sz="1250" kern="100" dirty="0">
                          <a:solidFill>
                            <a:srgbClr val="002060"/>
                          </a:solidFill>
                          <a:effectLst/>
                        </a:rPr>
                        <a:t>28 de enero 2025</a:t>
                      </a:r>
                      <a:endParaRPr lang="es-PE" sz="1250" kern="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70" marR="44070" marT="0" marB="0" anchor="b">
                    <a:solidFill>
                      <a:schemeClr val="bg1"/>
                    </a:solidFill>
                  </a:tcPr>
                </a:tc>
                <a:extLst>
                  <a:ext uri="{0D108BD9-81ED-4DB2-BD59-A6C34878D82A}">
                    <a16:rowId xmlns:a16="http://schemas.microsoft.com/office/drawing/2014/main" val="2937822856"/>
                  </a:ext>
                </a:extLst>
              </a:tr>
              <a:tr h="311423">
                <a:tc>
                  <a:txBody>
                    <a:bodyPr/>
                    <a:lstStyle/>
                    <a:p>
                      <a:pPr algn="ctr">
                        <a:lnSpc>
                          <a:spcPct val="107000"/>
                        </a:lnSpc>
                      </a:pPr>
                      <a:r>
                        <a:rPr lang="es-ES" sz="1250" kern="100" dirty="0">
                          <a:solidFill>
                            <a:srgbClr val="002060"/>
                          </a:solidFill>
                          <a:effectLst/>
                        </a:rPr>
                        <a:t>11</a:t>
                      </a:r>
                      <a:endParaRPr lang="es-PE" sz="1250" kern="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70" marR="44070" marT="0" marB="0" anchor="ctr">
                    <a:solidFill>
                      <a:schemeClr val="bg1"/>
                    </a:solidFill>
                  </a:tcPr>
                </a:tc>
                <a:tc>
                  <a:txBody>
                    <a:bodyPr/>
                    <a:lstStyle/>
                    <a:p>
                      <a:pPr algn="l">
                        <a:lnSpc>
                          <a:spcPct val="107000"/>
                        </a:lnSpc>
                      </a:pPr>
                      <a:r>
                        <a:rPr lang="es-ES" sz="1250" kern="100">
                          <a:solidFill>
                            <a:srgbClr val="002060"/>
                          </a:solidFill>
                          <a:effectLst/>
                        </a:rPr>
                        <a:t>Adjudicación de plazas en estricto orden de mérito.</a:t>
                      </a:r>
                      <a:endParaRPr lang="es-PE" sz="1250" kern="1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70" marR="44070" marT="0" marB="0" anchor="ctr">
                    <a:solidFill>
                      <a:schemeClr val="bg1"/>
                    </a:solidFill>
                  </a:tcPr>
                </a:tc>
                <a:tc>
                  <a:txBody>
                    <a:bodyPr/>
                    <a:lstStyle/>
                    <a:p>
                      <a:pPr algn="ctr">
                        <a:lnSpc>
                          <a:spcPct val="107000"/>
                        </a:lnSpc>
                      </a:pPr>
                      <a:r>
                        <a:rPr lang="en-US" sz="1250" kern="100">
                          <a:solidFill>
                            <a:srgbClr val="002060"/>
                          </a:solidFill>
                          <a:effectLst/>
                        </a:rPr>
                        <a:t>Comité </a:t>
                      </a:r>
                      <a:endParaRPr lang="es-PE" sz="1250" kern="1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70" marR="44070" marT="0" marB="0" anchor="ctr">
                    <a:solidFill>
                      <a:schemeClr val="bg1"/>
                    </a:solidFill>
                  </a:tcPr>
                </a:tc>
                <a:tc>
                  <a:txBody>
                    <a:bodyPr/>
                    <a:lstStyle/>
                    <a:p>
                      <a:pPr algn="l">
                        <a:lnSpc>
                          <a:spcPct val="107000"/>
                        </a:lnSpc>
                      </a:pPr>
                      <a:r>
                        <a:rPr lang="es-ES" sz="1250" kern="100" dirty="0">
                          <a:solidFill>
                            <a:srgbClr val="002060"/>
                          </a:solidFill>
                          <a:effectLst/>
                        </a:rPr>
                        <a:t>28 al 30 de enero 2025</a:t>
                      </a:r>
                      <a:endParaRPr lang="es-PE" sz="1250" kern="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70" marR="44070" marT="0" marB="0" anchor="b">
                    <a:solidFill>
                      <a:schemeClr val="bg1"/>
                    </a:solidFill>
                  </a:tcPr>
                </a:tc>
                <a:extLst>
                  <a:ext uri="{0D108BD9-81ED-4DB2-BD59-A6C34878D82A}">
                    <a16:rowId xmlns:a16="http://schemas.microsoft.com/office/drawing/2014/main" val="4286535687"/>
                  </a:ext>
                </a:extLst>
              </a:tr>
              <a:tr h="472647">
                <a:tc>
                  <a:txBody>
                    <a:bodyPr/>
                    <a:lstStyle/>
                    <a:p>
                      <a:pPr marL="0" algn="ctr" defTabSz="914400" rtl="0" eaLnBrk="1" latinLnBrk="0" hangingPunct="1">
                        <a:lnSpc>
                          <a:spcPct val="107000"/>
                        </a:lnSpc>
                      </a:pPr>
                      <a:r>
                        <a:rPr lang="es-ES" sz="1250" b="1" kern="100" dirty="0">
                          <a:solidFill>
                            <a:srgbClr val="002060"/>
                          </a:solidFill>
                          <a:effectLst/>
                          <a:latin typeface="+mn-lt"/>
                          <a:ea typeface="+mn-ea"/>
                          <a:cs typeface="+mn-cs"/>
                        </a:rPr>
                        <a:t>12</a:t>
                      </a:r>
                      <a:endParaRPr lang="es-PE" sz="1250" b="1" kern="100" dirty="0">
                        <a:solidFill>
                          <a:srgbClr val="002060"/>
                        </a:solidFill>
                        <a:effectLst/>
                        <a:latin typeface="+mn-lt"/>
                        <a:ea typeface="+mn-ea"/>
                        <a:cs typeface="+mn-cs"/>
                      </a:endParaRPr>
                    </a:p>
                  </a:txBody>
                  <a:tcPr marL="44070" marR="44070" marT="0" marB="0" anchor="ctr">
                    <a:solidFill>
                      <a:schemeClr val="bg1"/>
                    </a:solidFill>
                  </a:tcPr>
                </a:tc>
                <a:tc>
                  <a:txBody>
                    <a:bodyPr/>
                    <a:lstStyle/>
                    <a:p>
                      <a:pPr algn="just">
                        <a:lnSpc>
                          <a:spcPct val="107000"/>
                        </a:lnSpc>
                      </a:pPr>
                      <a:r>
                        <a:rPr lang="es-ES" sz="1250" kern="100">
                          <a:solidFill>
                            <a:srgbClr val="002060"/>
                          </a:solidFill>
                          <a:effectLst/>
                        </a:rPr>
                        <a:t>Remisión de expedientes de postulantes adjudicados a la oficina de personal o quien haga sus veces.</a:t>
                      </a:r>
                      <a:endParaRPr lang="es-PE" sz="1250" kern="1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70" marR="44070" marT="0" marB="0" anchor="ctr">
                    <a:solidFill>
                      <a:schemeClr val="bg1"/>
                    </a:solidFill>
                  </a:tcPr>
                </a:tc>
                <a:tc>
                  <a:txBody>
                    <a:bodyPr/>
                    <a:lstStyle/>
                    <a:p>
                      <a:pPr algn="ctr">
                        <a:lnSpc>
                          <a:spcPct val="107000"/>
                        </a:lnSpc>
                      </a:pPr>
                      <a:r>
                        <a:rPr lang="en-US" sz="1250" kern="100">
                          <a:solidFill>
                            <a:srgbClr val="002060"/>
                          </a:solidFill>
                          <a:effectLst/>
                        </a:rPr>
                        <a:t>Comité </a:t>
                      </a:r>
                      <a:endParaRPr lang="es-PE" sz="1250" kern="1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70" marR="44070" marT="0" marB="0" anchor="ctr">
                    <a:solidFill>
                      <a:schemeClr val="bg1"/>
                    </a:solidFill>
                  </a:tcPr>
                </a:tc>
                <a:tc>
                  <a:txBody>
                    <a:bodyPr/>
                    <a:lstStyle/>
                    <a:p>
                      <a:pPr algn="l">
                        <a:lnSpc>
                          <a:spcPct val="107000"/>
                        </a:lnSpc>
                      </a:pPr>
                      <a:r>
                        <a:rPr lang="es-ES" sz="1250" kern="100" dirty="0">
                          <a:solidFill>
                            <a:srgbClr val="002060"/>
                          </a:solidFill>
                          <a:effectLst/>
                        </a:rPr>
                        <a:t>30 al 31 de enero 2025</a:t>
                      </a:r>
                      <a:endParaRPr lang="es-PE" sz="1250" kern="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70" marR="44070" marT="0" marB="0" anchor="b">
                    <a:solidFill>
                      <a:schemeClr val="bg1"/>
                    </a:solidFill>
                  </a:tcPr>
                </a:tc>
                <a:extLst>
                  <a:ext uri="{0D108BD9-81ED-4DB2-BD59-A6C34878D82A}">
                    <a16:rowId xmlns:a16="http://schemas.microsoft.com/office/drawing/2014/main" val="2838669872"/>
                  </a:ext>
                </a:extLst>
              </a:tr>
              <a:tr h="311423">
                <a:tc>
                  <a:txBody>
                    <a:bodyPr/>
                    <a:lstStyle/>
                    <a:p>
                      <a:pPr algn="ctr">
                        <a:lnSpc>
                          <a:spcPct val="107000"/>
                        </a:lnSpc>
                      </a:pPr>
                      <a:r>
                        <a:rPr lang="es-ES" sz="1250" kern="100" dirty="0">
                          <a:solidFill>
                            <a:srgbClr val="002060"/>
                          </a:solidFill>
                          <a:effectLst/>
                        </a:rPr>
                        <a:t>13</a:t>
                      </a:r>
                      <a:endParaRPr lang="es-PE" sz="1250" kern="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70" marR="44070" marT="0" marB="0" anchor="ctr">
                    <a:solidFill>
                      <a:schemeClr val="bg1"/>
                    </a:solidFill>
                  </a:tcPr>
                </a:tc>
                <a:tc>
                  <a:txBody>
                    <a:bodyPr/>
                    <a:lstStyle/>
                    <a:p>
                      <a:pPr algn="l">
                        <a:lnSpc>
                          <a:spcPct val="107000"/>
                        </a:lnSpc>
                      </a:pPr>
                      <a:r>
                        <a:rPr lang="es-ES" sz="1250" kern="100" dirty="0">
                          <a:solidFill>
                            <a:srgbClr val="002060"/>
                          </a:solidFill>
                          <a:effectLst/>
                        </a:rPr>
                        <a:t>Emisión de resolución de contrato </a:t>
                      </a:r>
                      <a:endParaRPr lang="es-PE" sz="1250" kern="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70" marR="44070" marT="0" marB="0" anchor="ctr">
                    <a:solidFill>
                      <a:schemeClr val="bg1"/>
                    </a:solidFill>
                  </a:tcPr>
                </a:tc>
                <a:tc>
                  <a:txBody>
                    <a:bodyPr/>
                    <a:lstStyle/>
                    <a:p>
                      <a:pPr algn="ctr">
                        <a:lnSpc>
                          <a:spcPct val="107000"/>
                        </a:lnSpc>
                      </a:pPr>
                      <a:r>
                        <a:rPr lang="es-ES" sz="1250" kern="100">
                          <a:solidFill>
                            <a:srgbClr val="002060"/>
                          </a:solidFill>
                          <a:effectLst/>
                        </a:rPr>
                        <a:t>UGEL</a:t>
                      </a:r>
                      <a:endParaRPr lang="es-PE" sz="1250" kern="1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70" marR="44070" marT="0" marB="0" anchor="ctr">
                    <a:solidFill>
                      <a:schemeClr val="bg1"/>
                    </a:solidFill>
                  </a:tcPr>
                </a:tc>
                <a:tc>
                  <a:txBody>
                    <a:bodyPr/>
                    <a:lstStyle/>
                    <a:p>
                      <a:pPr algn="l">
                        <a:lnSpc>
                          <a:spcPct val="107000"/>
                        </a:lnSpc>
                      </a:pPr>
                      <a:r>
                        <a:rPr lang="es-ES" sz="1250" kern="100" dirty="0">
                          <a:solidFill>
                            <a:srgbClr val="002060"/>
                          </a:solidFill>
                          <a:effectLst/>
                        </a:rPr>
                        <a:t>3 al 4 de febrero 2025</a:t>
                      </a:r>
                      <a:endParaRPr lang="es-PE" sz="1250" kern="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70" marR="44070" marT="0" marB="0" anchor="b">
                    <a:solidFill>
                      <a:schemeClr val="bg1"/>
                    </a:solidFill>
                  </a:tcPr>
                </a:tc>
                <a:extLst>
                  <a:ext uri="{0D108BD9-81ED-4DB2-BD59-A6C34878D82A}">
                    <a16:rowId xmlns:a16="http://schemas.microsoft.com/office/drawing/2014/main" val="2757783493"/>
                  </a:ext>
                </a:extLst>
              </a:tr>
              <a:tr h="472647">
                <a:tc>
                  <a:txBody>
                    <a:bodyPr/>
                    <a:lstStyle/>
                    <a:p>
                      <a:pPr algn="ctr">
                        <a:lnSpc>
                          <a:spcPct val="107000"/>
                        </a:lnSpc>
                      </a:pPr>
                      <a:r>
                        <a:rPr lang="es-ES" sz="1250" kern="100" dirty="0">
                          <a:solidFill>
                            <a:srgbClr val="002060"/>
                          </a:solidFill>
                          <a:effectLst/>
                        </a:rPr>
                        <a:t>14</a:t>
                      </a:r>
                      <a:endParaRPr lang="es-PE" sz="1250" kern="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70" marR="44070" marT="0" marB="0" anchor="ctr">
                    <a:solidFill>
                      <a:schemeClr val="bg1"/>
                    </a:solidFill>
                  </a:tcPr>
                </a:tc>
                <a:tc>
                  <a:txBody>
                    <a:bodyPr/>
                    <a:lstStyle/>
                    <a:p>
                      <a:pPr algn="just">
                        <a:lnSpc>
                          <a:spcPct val="107000"/>
                        </a:lnSpc>
                      </a:pPr>
                      <a:r>
                        <a:rPr lang="es-ES" sz="1250" kern="100" dirty="0">
                          <a:solidFill>
                            <a:srgbClr val="002060"/>
                          </a:solidFill>
                          <a:effectLst/>
                        </a:rPr>
                        <a:t>Elaborar y presentar el informe final del procedimiento de contratación al director de la UGEL</a:t>
                      </a:r>
                      <a:endParaRPr lang="es-PE" sz="1250" kern="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70" marR="44070" marT="0" marB="0" anchor="ctr">
                    <a:solidFill>
                      <a:schemeClr val="bg1"/>
                    </a:solidFill>
                  </a:tcPr>
                </a:tc>
                <a:tc>
                  <a:txBody>
                    <a:bodyPr/>
                    <a:lstStyle/>
                    <a:p>
                      <a:pPr algn="ctr">
                        <a:lnSpc>
                          <a:spcPct val="107000"/>
                        </a:lnSpc>
                      </a:pPr>
                      <a:r>
                        <a:rPr lang="en-US" sz="1250" kern="100" dirty="0" err="1">
                          <a:solidFill>
                            <a:srgbClr val="002060"/>
                          </a:solidFill>
                          <a:effectLst/>
                        </a:rPr>
                        <a:t>Comité</a:t>
                      </a:r>
                      <a:r>
                        <a:rPr lang="en-US" sz="1250" kern="100" dirty="0">
                          <a:solidFill>
                            <a:srgbClr val="002060"/>
                          </a:solidFill>
                          <a:effectLst/>
                        </a:rPr>
                        <a:t> </a:t>
                      </a:r>
                      <a:endParaRPr lang="es-PE" sz="1250" kern="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70" marR="44070" marT="0" marB="0" anchor="ctr">
                    <a:solidFill>
                      <a:schemeClr val="bg1"/>
                    </a:solidFill>
                  </a:tcPr>
                </a:tc>
                <a:tc>
                  <a:txBody>
                    <a:bodyPr/>
                    <a:lstStyle/>
                    <a:p>
                      <a:pPr algn="l">
                        <a:lnSpc>
                          <a:spcPct val="107000"/>
                        </a:lnSpc>
                      </a:pPr>
                      <a:r>
                        <a:rPr lang="es-ES" sz="1250" kern="100" dirty="0">
                          <a:solidFill>
                            <a:srgbClr val="002060"/>
                          </a:solidFill>
                          <a:effectLst/>
                        </a:rPr>
                        <a:t>5 al 6 de febrero 2025</a:t>
                      </a:r>
                      <a:endParaRPr lang="es-PE" sz="1250" kern="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70" marR="44070" marT="0" marB="0" anchor="b">
                    <a:solidFill>
                      <a:schemeClr val="bg1"/>
                    </a:solidFill>
                  </a:tcPr>
                </a:tc>
                <a:extLst>
                  <a:ext uri="{0D108BD9-81ED-4DB2-BD59-A6C34878D82A}">
                    <a16:rowId xmlns:a16="http://schemas.microsoft.com/office/drawing/2014/main" val="4030977136"/>
                  </a:ext>
                </a:extLst>
              </a:tr>
              <a:tr h="311423">
                <a:tc>
                  <a:txBody>
                    <a:bodyPr/>
                    <a:lstStyle/>
                    <a:p>
                      <a:pPr algn="ctr">
                        <a:lnSpc>
                          <a:spcPct val="107000"/>
                        </a:lnSpc>
                      </a:pPr>
                      <a:r>
                        <a:rPr lang="es-ES" sz="1250" kern="100" dirty="0">
                          <a:solidFill>
                            <a:srgbClr val="002060"/>
                          </a:solidFill>
                          <a:effectLst/>
                        </a:rPr>
                        <a:t>15</a:t>
                      </a:r>
                      <a:endParaRPr lang="es-PE" sz="1250" kern="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70" marR="44070" marT="0" marB="0" anchor="ctr">
                    <a:solidFill>
                      <a:schemeClr val="bg1"/>
                    </a:solidFill>
                  </a:tcPr>
                </a:tc>
                <a:tc>
                  <a:txBody>
                    <a:bodyPr/>
                    <a:lstStyle/>
                    <a:p>
                      <a:pPr algn="l">
                        <a:lnSpc>
                          <a:spcPct val="107000"/>
                        </a:lnSpc>
                      </a:pPr>
                      <a:r>
                        <a:rPr lang="es-ES" sz="1250" kern="100">
                          <a:solidFill>
                            <a:srgbClr val="002060"/>
                          </a:solidFill>
                          <a:effectLst/>
                        </a:rPr>
                        <a:t>Elevar el informe del procedimiento a la DRE</a:t>
                      </a:r>
                      <a:endParaRPr lang="es-PE" sz="1250" kern="1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70" marR="44070" marT="0" marB="0" anchor="ctr">
                    <a:solidFill>
                      <a:schemeClr val="bg1"/>
                    </a:solidFill>
                  </a:tcPr>
                </a:tc>
                <a:tc>
                  <a:txBody>
                    <a:bodyPr/>
                    <a:lstStyle/>
                    <a:p>
                      <a:pPr algn="ctr">
                        <a:lnSpc>
                          <a:spcPct val="107000"/>
                        </a:lnSpc>
                      </a:pPr>
                      <a:r>
                        <a:rPr lang="es-ES" sz="1250" kern="100">
                          <a:solidFill>
                            <a:srgbClr val="002060"/>
                          </a:solidFill>
                          <a:effectLst/>
                        </a:rPr>
                        <a:t>UGEL</a:t>
                      </a:r>
                      <a:endParaRPr lang="es-PE" sz="1250" kern="1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70" marR="44070" marT="0" marB="0" anchor="ctr">
                    <a:solidFill>
                      <a:schemeClr val="bg1"/>
                    </a:solidFill>
                  </a:tcPr>
                </a:tc>
                <a:tc>
                  <a:txBody>
                    <a:bodyPr/>
                    <a:lstStyle/>
                    <a:p>
                      <a:pPr algn="l">
                        <a:lnSpc>
                          <a:spcPct val="107000"/>
                        </a:lnSpc>
                      </a:pPr>
                      <a:r>
                        <a:rPr lang="es-ES" sz="1250" kern="100" dirty="0">
                          <a:solidFill>
                            <a:srgbClr val="002060"/>
                          </a:solidFill>
                          <a:effectLst/>
                        </a:rPr>
                        <a:t>6 al 7 de febrero 2025</a:t>
                      </a:r>
                      <a:endParaRPr lang="es-PE" sz="1250" kern="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70" marR="44070" marT="0" marB="0" anchor="b">
                    <a:solidFill>
                      <a:schemeClr val="bg1"/>
                    </a:solidFill>
                  </a:tcPr>
                </a:tc>
                <a:extLst>
                  <a:ext uri="{0D108BD9-81ED-4DB2-BD59-A6C34878D82A}">
                    <a16:rowId xmlns:a16="http://schemas.microsoft.com/office/drawing/2014/main" val="3973929416"/>
                  </a:ext>
                </a:extLst>
              </a:tr>
            </a:tbl>
          </a:graphicData>
        </a:graphic>
      </p:graphicFrame>
      <p:pic>
        <p:nvPicPr>
          <p:cNvPr id="9" name="Google Shape;101;p2">
            <a:extLst>
              <a:ext uri="{FF2B5EF4-FFF2-40B4-BE49-F238E27FC236}">
                <a16:creationId xmlns:a16="http://schemas.microsoft.com/office/drawing/2014/main" id="{5D703AAD-DF20-4C1E-BBB5-D91DDE9BBAE4}"/>
              </a:ext>
            </a:extLst>
          </p:cNvPr>
          <p:cNvPicPr preferRelativeResize="0"/>
          <p:nvPr/>
        </p:nvPicPr>
        <p:blipFill>
          <a:blip r:embed="rId2">
            <a:alphaModFix/>
          </a:blip>
          <a:stretch>
            <a:fillRect/>
          </a:stretch>
        </p:blipFill>
        <p:spPr>
          <a:xfrm>
            <a:off x="10288426" y="48337"/>
            <a:ext cx="1065375" cy="703988"/>
          </a:xfrm>
          <a:prstGeom prst="rect">
            <a:avLst/>
          </a:prstGeom>
          <a:noFill/>
          <a:ln>
            <a:noFill/>
          </a:ln>
        </p:spPr>
      </p:pic>
      <p:pic>
        <p:nvPicPr>
          <p:cNvPr id="11" name="Google Shape;102;p2">
            <a:extLst>
              <a:ext uri="{FF2B5EF4-FFF2-40B4-BE49-F238E27FC236}">
                <a16:creationId xmlns:a16="http://schemas.microsoft.com/office/drawing/2014/main" id="{2975C525-5A31-4758-A970-3C076129EB2B}"/>
              </a:ext>
            </a:extLst>
          </p:cNvPr>
          <p:cNvPicPr preferRelativeResize="0"/>
          <p:nvPr/>
        </p:nvPicPr>
        <p:blipFill rotWithShape="1">
          <a:blip r:embed="rId3">
            <a:alphaModFix/>
          </a:blip>
          <a:srcRect/>
          <a:stretch/>
        </p:blipFill>
        <p:spPr>
          <a:xfrm>
            <a:off x="734657" y="173176"/>
            <a:ext cx="2061275" cy="454311"/>
          </a:xfrm>
          <a:prstGeom prst="rect">
            <a:avLst/>
          </a:prstGeom>
          <a:noFill/>
          <a:ln>
            <a:noFill/>
          </a:ln>
        </p:spPr>
      </p:pic>
      <p:pic>
        <p:nvPicPr>
          <p:cNvPr id="12" name="Imagen 11">
            <a:extLst>
              <a:ext uri="{FF2B5EF4-FFF2-40B4-BE49-F238E27FC236}">
                <a16:creationId xmlns:a16="http://schemas.microsoft.com/office/drawing/2014/main" id="{DEB877A3-D301-4914-B08C-F4BE43A6BA0C}"/>
              </a:ext>
            </a:extLst>
          </p:cNvPr>
          <p:cNvPicPr>
            <a:picLocks noChangeAspect="1"/>
          </p:cNvPicPr>
          <p:nvPr/>
        </p:nvPicPr>
        <p:blipFill>
          <a:blip r:embed="rId4">
            <a:duotone>
              <a:prstClr val="black"/>
              <a:schemeClr val="tx2">
                <a:tint val="45000"/>
                <a:satMod val="400000"/>
              </a:schemeClr>
            </a:duotone>
          </a:blip>
          <a:srcRect/>
          <a:stretch/>
        </p:blipFill>
        <p:spPr>
          <a:xfrm>
            <a:off x="5468471" y="150356"/>
            <a:ext cx="1667199" cy="504606"/>
          </a:xfrm>
          <a:prstGeom prst="rect">
            <a:avLst/>
          </a:prstGeom>
        </p:spPr>
      </p:pic>
    </p:spTree>
    <p:extLst>
      <p:ext uri="{BB962C8B-B14F-4D97-AF65-F5344CB8AC3E}">
        <p14:creationId xmlns:p14="http://schemas.microsoft.com/office/powerpoint/2010/main" val="26832008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E35040-3ACF-ED2D-1579-A7E41597D7A8}"/>
              </a:ext>
            </a:extLst>
          </p:cNvPr>
          <p:cNvSpPr>
            <a:spLocks noGrp="1"/>
          </p:cNvSpPr>
          <p:nvPr>
            <p:ph type="title"/>
          </p:nvPr>
        </p:nvSpPr>
        <p:spPr>
          <a:xfrm>
            <a:off x="1163331" y="739904"/>
            <a:ext cx="12687300" cy="771913"/>
          </a:xfrm>
        </p:spPr>
        <p:txBody>
          <a:bodyPr>
            <a:normAutofit/>
          </a:bodyPr>
          <a:lstStyle/>
          <a:p>
            <a:r>
              <a:rPr lang="es-PE" sz="4000" b="1" dirty="0">
                <a:solidFill>
                  <a:srgbClr val="002060"/>
                </a:solidFill>
                <a:latin typeface="Arial" panose="020B0604020202020204" pitchFamily="34" charset="0"/>
                <a:cs typeface="Arial" panose="020B0604020202020204" pitchFamily="34" charset="0"/>
              </a:rPr>
              <a:t>Criterios de evaluación</a:t>
            </a:r>
          </a:p>
        </p:txBody>
      </p:sp>
      <p:sp>
        <p:nvSpPr>
          <p:cNvPr id="4" name="Redondear rectángulo de esquina del mismo lado 3">
            <a:extLst>
              <a:ext uri="{FF2B5EF4-FFF2-40B4-BE49-F238E27FC236}">
                <a16:creationId xmlns:a16="http://schemas.microsoft.com/office/drawing/2014/main" id="{6DD21BAC-7DC9-CF35-C7C4-82DF33465054}"/>
              </a:ext>
            </a:extLst>
          </p:cNvPr>
          <p:cNvSpPr/>
          <p:nvPr/>
        </p:nvSpPr>
        <p:spPr>
          <a:xfrm rot="10800000">
            <a:off x="0" y="0"/>
            <a:ext cx="12192000" cy="829994"/>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cxnSp>
        <p:nvCxnSpPr>
          <p:cNvPr id="8" name="Google Shape;58;p13">
            <a:extLst>
              <a:ext uri="{FF2B5EF4-FFF2-40B4-BE49-F238E27FC236}">
                <a16:creationId xmlns:a16="http://schemas.microsoft.com/office/drawing/2014/main" id="{087A9F95-DF16-CB2B-C5ED-CCA6DC137F14}"/>
              </a:ext>
            </a:extLst>
          </p:cNvPr>
          <p:cNvCxnSpPr>
            <a:cxnSpLocks/>
          </p:cNvCxnSpPr>
          <p:nvPr/>
        </p:nvCxnSpPr>
        <p:spPr>
          <a:xfrm>
            <a:off x="1319896" y="1349620"/>
            <a:ext cx="3763701" cy="0"/>
          </a:xfrm>
          <a:prstGeom prst="straightConnector1">
            <a:avLst/>
          </a:prstGeom>
          <a:noFill/>
          <a:ln w="19050" cap="flat" cmpd="sng">
            <a:solidFill>
              <a:srgbClr val="E30412"/>
            </a:solidFill>
            <a:prstDash val="solid"/>
            <a:round/>
            <a:headEnd type="none" w="sm" len="sm"/>
            <a:tailEnd type="none" w="sm" len="sm"/>
          </a:ln>
        </p:spPr>
      </p:cxnSp>
      <p:pic>
        <p:nvPicPr>
          <p:cNvPr id="9" name="Google Shape;101;p2">
            <a:extLst>
              <a:ext uri="{FF2B5EF4-FFF2-40B4-BE49-F238E27FC236}">
                <a16:creationId xmlns:a16="http://schemas.microsoft.com/office/drawing/2014/main" id="{CC44E764-3D78-481D-AA0B-738D5192145B}"/>
              </a:ext>
            </a:extLst>
          </p:cNvPr>
          <p:cNvPicPr preferRelativeResize="0"/>
          <p:nvPr/>
        </p:nvPicPr>
        <p:blipFill>
          <a:blip r:embed="rId2">
            <a:alphaModFix/>
          </a:blip>
          <a:stretch>
            <a:fillRect/>
          </a:stretch>
        </p:blipFill>
        <p:spPr>
          <a:xfrm>
            <a:off x="10288426" y="48337"/>
            <a:ext cx="1065375" cy="703988"/>
          </a:xfrm>
          <a:prstGeom prst="rect">
            <a:avLst/>
          </a:prstGeom>
          <a:noFill/>
          <a:ln>
            <a:noFill/>
          </a:ln>
        </p:spPr>
      </p:pic>
      <p:pic>
        <p:nvPicPr>
          <p:cNvPr id="11" name="Google Shape;102;p2">
            <a:extLst>
              <a:ext uri="{FF2B5EF4-FFF2-40B4-BE49-F238E27FC236}">
                <a16:creationId xmlns:a16="http://schemas.microsoft.com/office/drawing/2014/main" id="{6182901E-4B06-4913-AB2D-D0ECEB8602CF}"/>
              </a:ext>
            </a:extLst>
          </p:cNvPr>
          <p:cNvPicPr preferRelativeResize="0"/>
          <p:nvPr/>
        </p:nvPicPr>
        <p:blipFill rotWithShape="1">
          <a:blip r:embed="rId3">
            <a:alphaModFix/>
          </a:blip>
          <a:srcRect/>
          <a:stretch/>
        </p:blipFill>
        <p:spPr>
          <a:xfrm>
            <a:off x="734657" y="173176"/>
            <a:ext cx="2061275" cy="454311"/>
          </a:xfrm>
          <a:prstGeom prst="rect">
            <a:avLst/>
          </a:prstGeom>
          <a:noFill/>
          <a:ln>
            <a:noFill/>
          </a:ln>
        </p:spPr>
      </p:pic>
      <p:pic>
        <p:nvPicPr>
          <p:cNvPr id="12" name="Imagen 11">
            <a:extLst>
              <a:ext uri="{FF2B5EF4-FFF2-40B4-BE49-F238E27FC236}">
                <a16:creationId xmlns:a16="http://schemas.microsoft.com/office/drawing/2014/main" id="{7542E4E0-2514-4620-B094-D6F81E1A7137}"/>
              </a:ext>
            </a:extLst>
          </p:cNvPr>
          <p:cNvPicPr>
            <a:picLocks noChangeAspect="1"/>
          </p:cNvPicPr>
          <p:nvPr/>
        </p:nvPicPr>
        <p:blipFill>
          <a:blip r:embed="rId4">
            <a:duotone>
              <a:prstClr val="black"/>
              <a:schemeClr val="tx2">
                <a:tint val="45000"/>
                <a:satMod val="400000"/>
              </a:schemeClr>
            </a:duotone>
          </a:blip>
          <a:srcRect/>
          <a:stretch/>
        </p:blipFill>
        <p:spPr>
          <a:xfrm>
            <a:off x="5468471" y="150356"/>
            <a:ext cx="1667199" cy="504606"/>
          </a:xfrm>
          <a:prstGeom prst="rect">
            <a:avLst/>
          </a:prstGeom>
        </p:spPr>
      </p:pic>
      <p:graphicFrame>
        <p:nvGraphicFramePr>
          <p:cNvPr id="10" name="Tabla 9">
            <a:extLst>
              <a:ext uri="{FF2B5EF4-FFF2-40B4-BE49-F238E27FC236}">
                <a16:creationId xmlns:a16="http://schemas.microsoft.com/office/drawing/2014/main" id="{4A55A503-9D9C-4917-AE0D-AD9AF7925DF2}"/>
              </a:ext>
            </a:extLst>
          </p:cNvPr>
          <p:cNvGraphicFramePr>
            <a:graphicFrameLocks noGrp="1"/>
          </p:cNvGraphicFramePr>
          <p:nvPr>
            <p:extLst>
              <p:ext uri="{D42A27DB-BD31-4B8C-83A1-F6EECF244321}">
                <p14:modId xmlns:p14="http://schemas.microsoft.com/office/powerpoint/2010/main" val="2453298742"/>
              </p:ext>
            </p:extLst>
          </p:nvPr>
        </p:nvGraphicFramePr>
        <p:xfrm>
          <a:off x="1765294" y="1714325"/>
          <a:ext cx="9835116" cy="4624851"/>
        </p:xfrm>
        <a:graphic>
          <a:graphicData uri="http://schemas.openxmlformats.org/drawingml/2006/table">
            <a:tbl>
              <a:tblPr firstRow="1" firstCol="1" bandRow="1"/>
              <a:tblGrid>
                <a:gridCol w="1871420">
                  <a:extLst>
                    <a:ext uri="{9D8B030D-6E8A-4147-A177-3AD203B41FA5}">
                      <a16:colId xmlns:a16="http://schemas.microsoft.com/office/drawing/2014/main" val="1080939681"/>
                    </a:ext>
                  </a:extLst>
                </a:gridCol>
                <a:gridCol w="6030586">
                  <a:extLst>
                    <a:ext uri="{9D8B030D-6E8A-4147-A177-3AD203B41FA5}">
                      <a16:colId xmlns:a16="http://schemas.microsoft.com/office/drawing/2014/main" val="678269912"/>
                    </a:ext>
                  </a:extLst>
                </a:gridCol>
                <a:gridCol w="966555">
                  <a:extLst>
                    <a:ext uri="{9D8B030D-6E8A-4147-A177-3AD203B41FA5}">
                      <a16:colId xmlns:a16="http://schemas.microsoft.com/office/drawing/2014/main" val="1099891324"/>
                    </a:ext>
                  </a:extLst>
                </a:gridCol>
                <a:gridCol w="966555">
                  <a:extLst>
                    <a:ext uri="{9D8B030D-6E8A-4147-A177-3AD203B41FA5}">
                      <a16:colId xmlns:a16="http://schemas.microsoft.com/office/drawing/2014/main" val="2994123296"/>
                    </a:ext>
                  </a:extLst>
                </a:gridCol>
              </a:tblGrid>
              <a:tr h="263717">
                <a:tc gridSpan="2">
                  <a:txBody>
                    <a:bodyPr/>
                    <a:lstStyle/>
                    <a:p>
                      <a:pPr algn="ctr">
                        <a:spcAft>
                          <a:spcPts val="0"/>
                        </a:spcAft>
                      </a:pPr>
                      <a:r>
                        <a:rPr lang="es-ES" sz="1200" b="1" dirty="0">
                          <a:solidFill>
                            <a:srgbClr val="FFFFFF"/>
                          </a:solidFill>
                          <a:effectLst/>
                          <a:latin typeface="Tahoma" panose="020B0604030504040204" pitchFamily="34" charset="0"/>
                          <a:ea typeface="Tahoma" panose="020B0604030504040204" pitchFamily="34" charset="0"/>
                          <a:cs typeface="Times New Roman" panose="02020603050405020304" pitchFamily="18" charset="0"/>
                        </a:rPr>
                        <a:t>Criterios a evaluar</a:t>
                      </a:r>
                      <a:endParaRPr lang="es-PE" sz="1400" dirty="0">
                        <a:effectLst/>
                        <a:latin typeface="Tahoma" panose="020B0604030504040204" pitchFamily="34" charset="0"/>
                        <a:ea typeface="Tahoma" panose="020B0604030504040204" pitchFamily="34" charset="0"/>
                        <a:cs typeface="Times New Roman" panose="02020603050405020304" pitchFamily="18" charset="0"/>
                      </a:endParaRPr>
                    </a:p>
                  </a:txBody>
                  <a:tcPr marL="32965" marR="329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hMerge="1">
                  <a:txBody>
                    <a:bodyPr/>
                    <a:lstStyle/>
                    <a:p>
                      <a:endParaRPr lang="es-PE"/>
                    </a:p>
                  </a:txBody>
                  <a:tcPr/>
                </a:tc>
                <a:tc>
                  <a:txBody>
                    <a:bodyPr/>
                    <a:lstStyle/>
                    <a:p>
                      <a:pPr algn="ctr">
                        <a:spcAft>
                          <a:spcPts val="0"/>
                        </a:spcAft>
                      </a:pPr>
                      <a:r>
                        <a:rPr lang="es-ES" sz="1200" b="1" dirty="0">
                          <a:solidFill>
                            <a:srgbClr val="FFFFFF"/>
                          </a:solidFill>
                          <a:effectLst/>
                          <a:latin typeface="Tahoma" panose="020B0604030504040204" pitchFamily="34" charset="0"/>
                          <a:ea typeface="Tahoma" panose="020B0604030504040204" pitchFamily="34" charset="0"/>
                          <a:cs typeface="Times New Roman" panose="02020603050405020304" pitchFamily="18" charset="0"/>
                        </a:rPr>
                        <a:t>Puntaje máximo</a:t>
                      </a:r>
                      <a:endParaRPr lang="es-PE" sz="1400" dirty="0">
                        <a:effectLst/>
                        <a:latin typeface="Tahoma" panose="020B0604030504040204" pitchFamily="34" charset="0"/>
                        <a:ea typeface="Tahoma" panose="020B0604030504040204" pitchFamily="34" charset="0"/>
                        <a:cs typeface="Times New Roman" panose="02020603050405020304" pitchFamily="18" charset="0"/>
                      </a:endParaRPr>
                    </a:p>
                  </a:txBody>
                  <a:tcPr marL="32965" marR="329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spcAft>
                          <a:spcPts val="0"/>
                        </a:spcAft>
                      </a:pPr>
                      <a:r>
                        <a:rPr lang="es-ES" sz="1200" b="1" dirty="0">
                          <a:solidFill>
                            <a:srgbClr val="FFFFFF"/>
                          </a:solidFill>
                          <a:effectLst/>
                          <a:latin typeface="Tahoma" panose="020B0604030504040204" pitchFamily="34" charset="0"/>
                          <a:ea typeface="Tahoma" panose="020B0604030504040204" pitchFamily="34" charset="0"/>
                          <a:cs typeface="Times New Roman" panose="02020603050405020304" pitchFamily="18" charset="0"/>
                        </a:rPr>
                        <a:t>Puntaje Total</a:t>
                      </a:r>
                      <a:endParaRPr lang="es-PE" sz="1400" dirty="0">
                        <a:effectLst/>
                        <a:latin typeface="Tahoma" panose="020B0604030504040204" pitchFamily="34" charset="0"/>
                        <a:ea typeface="Tahoma" panose="020B0604030504040204" pitchFamily="34" charset="0"/>
                        <a:cs typeface="Times New Roman" panose="02020603050405020304" pitchFamily="18" charset="0"/>
                      </a:endParaRPr>
                    </a:p>
                  </a:txBody>
                  <a:tcPr marL="32965" marR="329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1888472330"/>
                  </a:ext>
                </a:extLst>
              </a:tr>
              <a:tr h="857082">
                <a:tc rowSpan="2">
                  <a:txBody>
                    <a:bodyPr/>
                    <a:lstStyle/>
                    <a:p>
                      <a:pPr algn="ctr">
                        <a:spcAft>
                          <a:spcPts val="0"/>
                        </a:spcAft>
                      </a:pPr>
                      <a:r>
                        <a:rPr lang="es-ES" sz="1200" b="1" dirty="0">
                          <a:solidFill>
                            <a:srgbClr val="002060"/>
                          </a:solidFill>
                          <a:effectLst/>
                          <a:latin typeface="Tahoma" panose="020B0604030504040204" pitchFamily="34" charset="0"/>
                          <a:ea typeface="Tahoma" panose="020B0604030504040204" pitchFamily="34" charset="0"/>
                          <a:cs typeface="Times New Roman" panose="02020603050405020304" pitchFamily="18" charset="0"/>
                        </a:rPr>
                        <a:t>Formación académica</a:t>
                      </a:r>
                      <a:endParaRPr lang="es-PE" sz="1400" dirty="0">
                        <a:solidFill>
                          <a:srgbClr val="002060"/>
                        </a:solidFill>
                        <a:effectLst/>
                        <a:latin typeface="Tahoma" panose="020B0604030504040204" pitchFamily="34" charset="0"/>
                        <a:ea typeface="Tahoma" panose="020B0604030504040204" pitchFamily="34" charset="0"/>
                        <a:cs typeface="Times New Roman" panose="02020603050405020304" pitchFamily="18" charset="0"/>
                      </a:endParaRPr>
                    </a:p>
                  </a:txBody>
                  <a:tcPr marL="32965" marR="329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lang="es-ES" sz="1200" dirty="0">
                          <a:solidFill>
                            <a:srgbClr val="002060"/>
                          </a:solidFill>
                          <a:effectLst/>
                          <a:latin typeface="Tahoma" panose="020B0604030504040204" pitchFamily="34" charset="0"/>
                          <a:ea typeface="Tahoma" panose="020B0604030504040204" pitchFamily="34" charset="0"/>
                          <a:cs typeface="Times New Roman" panose="02020603050405020304" pitchFamily="18" charset="0"/>
                        </a:rPr>
                        <a:t>Estudios superiores acreditados como requisitos:</a:t>
                      </a:r>
                      <a:endParaRPr lang="es-PE" sz="1400" dirty="0">
                        <a:solidFill>
                          <a:srgbClr val="002060"/>
                        </a:solidFill>
                        <a:effectLst/>
                        <a:latin typeface="Tahoma" panose="020B0604030504040204" pitchFamily="34" charset="0"/>
                        <a:ea typeface="Tahoma" panose="020B0604030504040204" pitchFamily="34" charset="0"/>
                        <a:cs typeface="Times New Roman" panose="02020603050405020304" pitchFamily="18" charset="0"/>
                      </a:endParaRPr>
                    </a:p>
                    <a:p>
                      <a:pPr marL="361950" lvl="1" indent="-180975" algn="just">
                        <a:buClr>
                          <a:srgbClr val="C00000"/>
                        </a:buClr>
                        <a:buFont typeface="Arial" panose="020B0604020202020204" pitchFamily="34" charset="0"/>
                        <a:buChar char="•"/>
                      </a:pPr>
                      <a:r>
                        <a:rPr lang="es-ES" sz="1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Séptimo (VII) ciclo (5 puntos)</a:t>
                      </a:r>
                      <a:endParaRPr lang="es-PE" sz="1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361950" lvl="1" indent="-180975" algn="just">
                        <a:buClr>
                          <a:srgbClr val="C00000"/>
                        </a:buClr>
                        <a:buFont typeface="Arial" panose="020B0604020202020204" pitchFamily="34" charset="0"/>
                        <a:buChar char="•"/>
                      </a:pPr>
                      <a:r>
                        <a:rPr lang="es-ES" sz="1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Octavo (VIII) ciclo (10 puntos)</a:t>
                      </a:r>
                      <a:endParaRPr lang="es-PE" sz="1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361950" lvl="1" indent="-180975" algn="just">
                        <a:buClr>
                          <a:srgbClr val="C00000"/>
                        </a:buClr>
                        <a:buFont typeface="Arial" panose="020B0604020202020204" pitchFamily="34" charset="0"/>
                        <a:buChar char="•"/>
                      </a:pPr>
                      <a:r>
                        <a:rPr lang="es-ES" sz="1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Noveno (IX) ciclo (15 puntos)</a:t>
                      </a:r>
                      <a:endParaRPr lang="es-PE" sz="1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361950" lvl="1" indent="-180975" algn="just">
                        <a:buClr>
                          <a:srgbClr val="C00000"/>
                        </a:buClr>
                        <a:buFont typeface="Arial" panose="020B0604020202020204" pitchFamily="34" charset="0"/>
                        <a:buChar char="•"/>
                      </a:pPr>
                      <a:r>
                        <a:rPr lang="es-ES" sz="1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Décimo (X) ciclo, grado de Bachiller (20 puntos)</a:t>
                      </a:r>
                      <a:endParaRPr lang="es-PE" sz="1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361950" lvl="1" indent="-180975" algn="just">
                        <a:buClr>
                          <a:srgbClr val="C00000"/>
                        </a:buClr>
                        <a:buFont typeface="Arial" panose="020B0604020202020204" pitchFamily="34" charset="0"/>
                        <a:buChar char="•"/>
                      </a:pPr>
                      <a:r>
                        <a:rPr lang="es-ES" sz="1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Título de Profesor o Licenciado en Educación (25 puntos)</a:t>
                      </a:r>
                      <a:endParaRPr lang="es-PE" sz="1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32965" marR="329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s-ES" sz="1200" b="1" dirty="0">
                          <a:solidFill>
                            <a:srgbClr val="002060"/>
                          </a:solidFill>
                          <a:effectLst/>
                          <a:latin typeface="Tahoma" panose="020B0604030504040204" pitchFamily="34" charset="0"/>
                          <a:ea typeface="Tahoma" panose="020B0604030504040204" pitchFamily="34" charset="0"/>
                          <a:cs typeface="Times New Roman" panose="02020603050405020304" pitchFamily="18" charset="0"/>
                        </a:rPr>
                        <a:t>25</a:t>
                      </a:r>
                      <a:endParaRPr lang="es-PE" sz="1400" b="1" dirty="0">
                        <a:solidFill>
                          <a:srgbClr val="002060"/>
                        </a:solidFill>
                        <a:effectLst/>
                        <a:latin typeface="Tahoma" panose="020B0604030504040204" pitchFamily="34" charset="0"/>
                        <a:ea typeface="Tahoma" panose="020B0604030504040204" pitchFamily="34" charset="0"/>
                        <a:cs typeface="Times New Roman" panose="02020603050405020304" pitchFamily="18" charset="0"/>
                      </a:endParaRPr>
                    </a:p>
                  </a:txBody>
                  <a:tcPr marL="32965" marR="329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algn="ctr">
                        <a:spcAft>
                          <a:spcPts val="0"/>
                        </a:spcAft>
                      </a:pPr>
                      <a:r>
                        <a:rPr lang="es-ES" sz="1200" b="1" dirty="0">
                          <a:solidFill>
                            <a:srgbClr val="002060"/>
                          </a:solidFill>
                          <a:effectLst/>
                          <a:latin typeface="Tahoma" panose="020B0604030504040204" pitchFamily="34" charset="0"/>
                          <a:ea typeface="Tahoma" panose="020B0604030504040204" pitchFamily="34" charset="0"/>
                          <a:cs typeface="Times New Roman" panose="02020603050405020304" pitchFamily="18" charset="0"/>
                        </a:rPr>
                        <a:t>Máximo</a:t>
                      </a:r>
                      <a:endParaRPr lang="es-PE" sz="1400" b="1" dirty="0">
                        <a:solidFill>
                          <a:srgbClr val="002060"/>
                        </a:solidFill>
                        <a:effectLst/>
                        <a:latin typeface="Tahoma" panose="020B0604030504040204" pitchFamily="34" charset="0"/>
                        <a:ea typeface="Tahoma" panose="020B0604030504040204" pitchFamily="34" charset="0"/>
                        <a:cs typeface="Times New Roman" panose="02020603050405020304" pitchFamily="18" charset="0"/>
                      </a:endParaRPr>
                    </a:p>
                    <a:p>
                      <a:pPr algn="ctr">
                        <a:spcAft>
                          <a:spcPts val="0"/>
                        </a:spcAft>
                      </a:pPr>
                      <a:r>
                        <a:rPr lang="es-ES" sz="1200" b="1" dirty="0">
                          <a:solidFill>
                            <a:srgbClr val="002060"/>
                          </a:solidFill>
                          <a:effectLst/>
                          <a:latin typeface="Tahoma" panose="020B0604030504040204" pitchFamily="34" charset="0"/>
                          <a:ea typeface="Tahoma" panose="020B0604030504040204" pitchFamily="34" charset="0"/>
                          <a:cs typeface="Times New Roman" panose="02020603050405020304" pitchFamily="18" charset="0"/>
                        </a:rPr>
                        <a:t>30 puntos</a:t>
                      </a:r>
                      <a:endParaRPr lang="es-PE" sz="1400" b="1" dirty="0">
                        <a:solidFill>
                          <a:srgbClr val="002060"/>
                        </a:solidFill>
                        <a:effectLst/>
                        <a:latin typeface="Tahoma" panose="020B0604030504040204" pitchFamily="34" charset="0"/>
                        <a:ea typeface="Tahoma" panose="020B0604030504040204" pitchFamily="34" charset="0"/>
                        <a:cs typeface="Times New Roman" panose="02020603050405020304" pitchFamily="18" charset="0"/>
                      </a:endParaRPr>
                    </a:p>
                  </a:txBody>
                  <a:tcPr marL="32965" marR="329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068917382"/>
                  </a:ext>
                </a:extLst>
              </a:tr>
              <a:tr h="527435">
                <a:tc vMerge="1">
                  <a:txBody>
                    <a:bodyPr/>
                    <a:lstStyle/>
                    <a:p>
                      <a:endParaRPr lang="es-PE"/>
                    </a:p>
                  </a:txBody>
                  <a:tcPr/>
                </a:tc>
                <a:tc>
                  <a:txBody>
                    <a:bodyPr/>
                    <a:lstStyle/>
                    <a:p>
                      <a:pPr algn="just">
                        <a:spcAft>
                          <a:spcPts val="0"/>
                        </a:spcAft>
                      </a:pPr>
                      <a:r>
                        <a:rPr lang="es-ES" sz="1200" dirty="0">
                          <a:solidFill>
                            <a:srgbClr val="002060"/>
                          </a:solidFill>
                          <a:effectLst/>
                          <a:latin typeface="Tahoma" panose="020B0604030504040204" pitchFamily="34" charset="0"/>
                          <a:ea typeface="Tahoma" panose="020B0604030504040204" pitchFamily="34" charset="0"/>
                          <a:cs typeface="Times New Roman" panose="02020603050405020304" pitchFamily="18" charset="0"/>
                        </a:rPr>
                        <a:t>Título profesional técnico</a:t>
                      </a:r>
                      <a:endParaRPr lang="es-PE" sz="1400" dirty="0">
                        <a:solidFill>
                          <a:srgbClr val="002060"/>
                        </a:solidFill>
                        <a:effectLst/>
                        <a:latin typeface="Tahoma" panose="020B0604030504040204" pitchFamily="34" charset="0"/>
                        <a:ea typeface="Tahoma" panose="020B0604030504040204" pitchFamily="34" charset="0"/>
                        <a:cs typeface="Times New Roman" panose="02020603050405020304" pitchFamily="18" charset="0"/>
                      </a:endParaRPr>
                    </a:p>
                    <a:p>
                      <a:pPr marL="361950" lvl="1" indent="-180975" algn="just" defTabSz="914400" rtl="0" eaLnBrk="1" latinLnBrk="0" hangingPunct="1">
                        <a:spcAft>
                          <a:spcPts val="0"/>
                        </a:spcAft>
                        <a:buClr>
                          <a:srgbClr val="C00000"/>
                        </a:buClr>
                        <a:buFont typeface="Arial" panose="020B0604020202020204" pitchFamily="34" charset="0"/>
                        <a:buChar char="•"/>
                      </a:pPr>
                      <a:r>
                        <a:rPr lang="es-ES" sz="1200" kern="1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Expedido por un instituto superior tecnológico, equivalente a una carrera de seis (6) ciclos académicos y puede ser de cualquier carrera técnica.</a:t>
                      </a:r>
                      <a:endParaRPr lang="es-PE" sz="1200" kern="1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32965" marR="329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s-ES" sz="1200" b="1" dirty="0">
                          <a:solidFill>
                            <a:srgbClr val="002060"/>
                          </a:solidFill>
                          <a:effectLst/>
                          <a:latin typeface="Tahoma" panose="020B0604030504040204" pitchFamily="34" charset="0"/>
                          <a:ea typeface="Tahoma" panose="020B0604030504040204" pitchFamily="34" charset="0"/>
                          <a:cs typeface="Times New Roman" panose="02020603050405020304" pitchFamily="18" charset="0"/>
                        </a:rPr>
                        <a:t>5</a:t>
                      </a:r>
                      <a:endParaRPr lang="es-PE" sz="1400" b="1" dirty="0">
                        <a:solidFill>
                          <a:srgbClr val="002060"/>
                        </a:solidFill>
                        <a:effectLst/>
                        <a:latin typeface="Tahoma" panose="020B0604030504040204" pitchFamily="34" charset="0"/>
                        <a:ea typeface="Tahoma" panose="020B0604030504040204" pitchFamily="34" charset="0"/>
                        <a:cs typeface="Times New Roman" panose="02020603050405020304" pitchFamily="18" charset="0"/>
                      </a:endParaRPr>
                    </a:p>
                  </a:txBody>
                  <a:tcPr marL="32965" marR="329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s-PE"/>
                    </a:p>
                  </a:txBody>
                  <a:tcPr/>
                </a:tc>
                <a:extLst>
                  <a:ext uri="{0D108BD9-81ED-4DB2-BD59-A6C34878D82A}">
                    <a16:rowId xmlns:a16="http://schemas.microsoft.com/office/drawing/2014/main" val="4129325507"/>
                  </a:ext>
                </a:extLst>
              </a:tr>
              <a:tr h="1582305">
                <a:tc>
                  <a:txBody>
                    <a:bodyPr/>
                    <a:lstStyle/>
                    <a:p>
                      <a:pPr algn="ctr">
                        <a:spcAft>
                          <a:spcPts val="0"/>
                        </a:spcAft>
                      </a:pPr>
                      <a:r>
                        <a:rPr lang="es-ES" sz="1200" b="1" dirty="0">
                          <a:solidFill>
                            <a:srgbClr val="002060"/>
                          </a:solidFill>
                          <a:effectLst/>
                          <a:latin typeface="Tahoma" panose="020B0604030504040204" pitchFamily="34" charset="0"/>
                          <a:ea typeface="Tahoma" panose="020B0604030504040204" pitchFamily="34" charset="0"/>
                          <a:cs typeface="Times New Roman" panose="02020603050405020304" pitchFamily="18" charset="0"/>
                        </a:rPr>
                        <a:t> </a:t>
                      </a:r>
                      <a:endParaRPr lang="es-PE" sz="1400" dirty="0">
                        <a:solidFill>
                          <a:srgbClr val="002060"/>
                        </a:solidFill>
                        <a:effectLst/>
                        <a:latin typeface="Tahoma" panose="020B0604030504040204" pitchFamily="34" charset="0"/>
                        <a:ea typeface="Tahoma" panose="020B0604030504040204" pitchFamily="34" charset="0"/>
                        <a:cs typeface="Times New Roman" panose="02020603050405020304" pitchFamily="18" charset="0"/>
                      </a:endParaRPr>
                    </a:p>
                    <a:p>
                      <a:pPr algn="ctr">
                        <a:spcAft>
                          <a:spcPts val="0"/>
                        </a:spcAft>
                      </a:pPr>
                      <a:r>
                        <a:rPr lang="es-ES" sz="1200" b="1" dirty="0">
                          <a:solidFill>
                            <a:srgbClr val="002060"/>
                          </a:solidFill>
                          <a:effectLst/>
                          <a:latin typeface="Tahoma" panose="020B0604030504040204" pitchFamily="34" charset="0"/>
                          <a:ea typeface="Tahoma" panose="020B0604030504040204" pitchFamily="34" charset="0"/>
                          <a:cs typeface="Times New Roman" panose="02020603050405020304" pitchFamily="18" charset="0"/>
                        </a:rPr>
                        <a:t> </a:t>
                      </a:r>
                      <a:endParaRPr lang="es-PE" sz="1400" dirty="0">
                        <a:solidFill>
                          <a:srgbClr val="002060"/>
                        </a:solidFill>
                        <a:effectLst/>
                        <a:latin typeface="Tahoma" panose="020B0604030504040204" pitchFamily="34" charset="0"/>
                        <a:ea typeface="Tahoma" panose="020B0604030504040204" pitchFamily="34" charset="0"/>
                        <a:cs typeface="Times New Roman" panose="02020603050405020304" pitchFamily="18" charset="0"/>
                      </a:endParaRPr>
                    </a:p>
                    <a:p>
                      <a:pPr algn="ctr">
                        <a:spcAft>
                          <a:spcPts val="0"/>
                        </a:spcAft>
                      </a:pPr>
                      <a:r>
                        <a:rPr lang="es-ES" sz="1200" b="1" dirty="0">
                          <a:solidFill>
                            <a:srgbClr val="002060"/>
                          </a:solidFill>
                          <a:effectLst/>
                          <a:latin typeface="Tahoma" panose="020B0604030504040204" pitchFamily="34" charset="0"/>
                          <a:ea typeface="Tahoma" panose="020B0604030504040204" pitchFamily="34" charset="0"/>
                          <a:cs typeface="Times New Roman" panose="02020603050405020304" pitchFamily="18" charset="0"/>
                        </a:rPr>
                        <a:t>Formación continua</a:t>
                      </a:r>
                      <a:endParaRPr lang="es-PE" sz="1400" dirty="0">
                        <a:solidFill>
                          <a:srgbClr val="002060"/>
                        </a:solidFill>
                        <a:effectLst/>
                        <a:latin typeface="Tahoma" panose="020B0604030504040204" pitchFamily="34" charset="0"/>
                        <a:ea typeface="Tahoma" panose="020B0604030504040204" pitchFamily="34" charset="0"/>
                        <a:cs typeface="Times New Roman" panose="02020603050405020304" pitchFamily="18" charset="0"/>
                      </a:endParaRPr>
                    </a:p>
                  </a:txBody>
                  <a:tcPr marL="32965" marR="329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just">
                        <a:spcAft>
                          <a:spcPts val="0"/>
                        </a:spcAft>
                      </a:pPr>
                      <a:r>
                        <a:rPr lang="es-ES" sz="1200" dirty="0">
                          <a:solidFill>
                            <a:srgbClr val="002060"/>
                          </a:solidFill>
                          <a:effectLst/>
                          <a:latin typeface="Tahoma" panose="020B0604030504040204" pitchFamily="34" charset="0"/>
                          <a:ea typeface="Tahoma" panose="020B0604030504040204" pitchFamily="34" charset="0"/>
                          <a:cs typeface="Times New Roman" panose="02020603050405020304" pitchFamily="18" charset="0"/>
                        </a:rPr>
                        <a:t>Capacitación</a:t>
                      </a:r>
                      <a:endParaRPr lang="es-PE" sz="1400" dirty="0">
                        <a:solidFill>
                          <a:srgbClr val="002060"/>
                        </a:solidFill>
                        <a:effectLst/>
                        <a:latin typeface="Tahoma" panose="020B0604030504040204" pitchFamily="34" charset="0"/>
                        <a:ea typeface="Tahoma" panose="020B0604030504040204" pitchFamily="34" charset="0"/>
                        <a:cs typeface="Times New Roman" panose="02020603050405020304" pitchFamily="18" charset="0"/>
                      </a:endParaRPr>
                    </a:p>
                    <a:p>
                      <a:pPr marL="361950" lvl="1" indent="-180975" algn="just" defTabSz="914400" rtl="0" eaLnBrk="1" latinLnBrk="0" hangingPunct="1">
                        <a:spcAft>
                          <a:spcPts val="0"/>
                        </a:spcAft>
                        <a:buClr>
                          <a:srgbClr val="C00000"/>
                        </a:buClr>
                        <a:buFont typeface="Arial" panose="020B0604020202020204" pitchFamily="34" charset="0"/>
                        <a:buChar char="•"/>
                      </a:pPr>
                      <a:r>
                        <a:rPr lang="es-ES" sz="1200" kern="1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Emitido por el Minedu/DRE/UGEL o expedidos por las universidades e institutos superiores pedagógicos.</a:t>
                      </a:r>
                      <a:endParaRPr lang="es-PE" sz="1200" kern="1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361950" lvl="1" indent="-180975" algn="just" defTabSz="914400" rtl="0" eaLnBrk="1" latinLnBrk="0" hangingPunct="1">
                        <a:spcAft>
                          <a:spcPts val="0"/>
                        </a:spcAft>
                        <a:buClr>
                          <a:srgbClr val="C00000"/>
                        </a:buClr>
                        <a:buFont typeface="Arial" panose="020B0604020202020204" pitchFamily="34" charset="0"/>
                        <a:buChar char="•"/>
                      </a:pPr>
                      <a:r>
                        <a:rPr lang="es-ES" sz="1200" kern="1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Duración mínima de cincuenta (50) horas.</a:t>
                      </a:r>
                      <a:endParaRPr lang="es-PE" sz="1200" kern="1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361950" lvl="1" indent="-180975" algn="just" defTabSz="914400" rtl="0" eaLnBrk="1" latinLnBrk="0" hangingPunct="1">
                        <a:spcAft>
                          <a:spcPts val="0"/>
                        </a:spcAft>
                        <a:buClr>
                          <a:srgbClr val="C00000"/>
                        </a:buClr>
                        <a:buFont typeface="Arial" panose="020B0604020202020204" pitchFamily="34" charset="0"/>
                        <a:buChar char="•"/>
                      </a:pPr>
                      <a:r>
                        <a:rPr lang="es-ES" sz="1200" kern="1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Realizado en los últimos cinco (5) años.</a:t>
                      </a:r>
                      <a:endParaRPr lang="es-PE" sz="1200" kern="1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361950" lvl="1" indent="-180975" algn="just" defTabSz="914400" rtl="0" eaLnBrk="1" latinLnBrk="0" hangingPunct="1">
                        <a:spcAft>
                          <a:spcPts val="0"/>
                        </a:spcAft>
                        <a:buClr>
                          <a:srgbClr val="C00000"/>
                        </a:buClr>
                        <a:buFont typeface="Arial" panose="020B0604020202020204" pitchFamily="34" charset="0"/>
                        <a:buChar char="•"/>
                      </a:pPr>
                      <a:r>
                        <a:rPr lang="es-ES" sz="1200" kern="1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Temática de la capacitación debe estar referida a las funciones que desarrolla el auxiliar de educación respetando el ciclo, nivel y modalidad educativa al que postula. </a:t>
                      </a:r>
                      <a:endParaRPr lang="es-PE" sz="1200" kern="1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361950" lvl="1" indent="-180975" algn="just" defTabSz="914400" rtl="0" eaLnBrk="1" latinLnBrk="0" hangingPunct="1">
                        <a:spcAft>
                          <a:spcPts val="0"/>
                        </a:spcAft>
                        <a:buClr>
                          <a:srgbClr val="C00000"/>
                        </a:buClr>
                        <a:buFont typeface="Arial" panose="020B0604020202020204" pitchFamily="34" charset="0"/>
                        <a:buChar char="•"/>
                      </a:pPr>
                      <a:r>
                        <a:rPr lang="es-ES" sz="1200" kern="1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Por cada certificado que cumpla los criterios y condiciones, se otorga uno (1) punto, y como máximo tres (3) certificados que acumule tres (3) puntos.</a:t>
                      </a:r>
                      <a:endParaRPr lang="es-PE" sz="1200" kern="1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32965" marR="329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es-ES" sz="1200" b="1" dirty="0">
                          <a:solidFill>
                            <a:srgbClr val="002060"/>
                          </a:solidFill>
                          <a:effectLst/>
                          <a:latin typeface="Tahoma" panose="020B0604030504040204" pitchFamily="34" charset="0"/>
                          <a:ea typeface="Tahoma" panose="020B0604030504040204" pitchFamily="34" charset="0"/>
                          <a:cs typeface="Times New Roman" panose="02020603050405020304" pitchFamily="18" charset="0"/>
                        </a:rPr>
                        <a:t>3</a:t>
                      </a:r>
                      <a:endParaRPr lang="es-PE" sz="1400" b="1" dirty="0">
                        <a:solidFill>
                          <a:srgbClr val="002060"/>
                        </a:solidFill>
                        <a:effectLst/>
                        <a:latin typeface="Tahoma" panose="020B0604030504040204" pitchFamily="34" charset="0"/>
                        <a:ea typeface="Tahoma" panose="020B0604030504040204" pitchFamily="34" charset="0"/>
                        <a:cs typeface="Times New Roman" panose="02020603050405020304" pitchFamily="18" charset="0"/>
                      </a:endParaRPr>
                    </a:p>
                  </a:txBody>
                  <a:tcPr marL="32965" marR="329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es-ES" sz="1200" b="1" dirty="0">
                          <a:solidFill>
                            <a:srgbClr val="002060"/>
                          </a:solidFill>
                          <a:effectLst/>
                          <a:latin typeface="Tahoma" panose="020B0604030504040204" pitchFamily="34" charset="0"/>
                          <a:ea typeface="Tahoma" panose="020B0604030504040204" pitchFamily="34" charset="0"/>
                          <a:cs typeface="Times New Roman" panose="02020603050405020304" pitchFamily="18" charset="0"/>
                        </a:rPr>
                        <a:t>Máximo</a:t>
                      </a:r>
                      <a:endParaRPr lang="es-PE" sz="1400" b="1" dirty="0">
                        <a:solidFill>
                          <a:srgbClr val="002060"/>
                        </a:solidFill>
                        <a:effectLst/>
                        <a:latin typeface="Tahoma" panose="020B0604030504040204" pitchFamily="34" charset="0"/>
                        <a:ea typeface="Tahoma" panose="020B0604030504040204" pitchFamily="34" charset="0"/>
                        <a:cs typeface="Times New Roman" panose="02020603050405020304" pitchFamily="18" charset="0"/>
                      </a:endParaRPr>
                    </a:p>
                    <a:p>
                      <a:pPr algn="ctr">
                        <a:spcAft>
                          <a:spcPts val="0"/>
                        </a:spcAft>
                      </a:pPr>
                      <a:r>
                        <a:rPr lang="es-ES" sz="1200" b="1" dirty="0">
                          <a:solidFill>
                            <a:srgbClr val="002060"/>
                          </a:solidFill>
                          <a:effectLst/>
                          <a:latin typeface="Tahoma" panose="020B0604030504040204" pitchFamily="34" charset="0"/>
                          <a:ea typeface="Tahoma" panose="020B0604030504040204" pitchFamily="34" charset="0"/>
                          <a:cs typeface="Times New Roman" panose="02020603050405020304" pitchFamily="18" charset="0"/>
                        </a:rPr>
                        <a:t>3 puntos</a:t>
                      </a:r>
                      <a:endParaRPr lang="es-PE" sz="1400" b="1" dirty="0">
                        <a:solidFill>
                          <a:srgbClr val="002060"/>
                        </a:solidFill>
                        <a:effectLst/>
                        <a:latin typeface="Tahoma" panose="020B0604030504040204" pitchFamily="34" charset="0"/>
                        <a:ea typeface="Tahoma" panose="020B0604030504040204" pitchFamily="34" charset="0"/>
                        <a:cs typeface="Times New Roman" panose="02020603050405020304" pitchFamily="18" charset="0"/>
                      </a:endParaRPr>
                    </a:p>
                  </a:txBody>
                  <a:tcPr marL="32965" marR="329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156286303"/>
                  </a:ext>
                </a:extLst>
              </a:tr>
              <a:tr h="571675">
                <a:tc rowSpan="2">
                  <a:txBody>
                    <a:bodyPr/>
                    <a:lstStyle/>
                    <a:p>
                      <a:pPr algn="ctr">
                        <a:spcAft>
                          <a:spcPts val="0"/>
                        </a:spcAft>
                      </a:pPr>
                      <a:r>
                        <a:rPr lang="es-ES" sz="1200" b="1" dirty="0">
                          <a:solidFill>
                            <a:srgbClr val="002060"/>
                          </a:solidFill>
                          <a:effectLst/>
                          <a:latin typeface="Tahoma" panose="020B0604030504040204" pitchFamily="34" charset="0"/>
                          <a:ea typeface="Tahoma" panose="020B0604030504040204" pitchFamily="34" charset="0"/>
                          <a:cs typeface="Times New Roman" panose="02020603050405020304" pitchFamily="18" charset="0"/>
                        </a:rPr>
                        <a:t>Experiencia laboral</a:t>
                      </a:r>
                      <a:endParaRPr lang="es-PE" sz="1400" dirty="0">
                        <a:solidFill>
                          <a:srgbClr val="002060"/>
                        </a:solidFill>
                        <a:effectLst/>
                        <a:latin typeface="Tahoma" panose="020B0604030504040204" pitchFamily="34" charset="0"/>
                        <a:ea typeface="Tahoma" panose="020B0604030504040204" pitchFamily="34" charset="0"/>
                        <a:cs typeface="Times New Roman" panose="02020603050405020304" pitchFamily="18" charset="0"/>
                      </a:endParaRPr>
                    </a:p>
                  </a:txBody>
                  <a:tcPr marL="32965" marR="329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lang="es-ES" sz="1200" dirty="0">
                          <a:solidFill>
                            <a:srgbClr val="002060"/>
                          </a:solidFill>
                          <a:effectLst/>
                          <a:latin typeface="Tahoma" panose="020B0604030504040204" pitchFamily="34" charset="0"/>
                          <a:ea typeface="Tahoma" panose="020B0604030504040204" pitchFamily="34" charset="0"/>
                          <a:cs typeface="Times New Roman" panose="02020603050405020304" pitchFamily="18" charset="0"/>
                        </a:rPr>
                        <a:t>Experiencia en el cargo de auxiliar de educación </a:t>
                      </a:r>
                      <a:endParaRPr lang="es-PE" sz="1400" dirty="0">
                        <a:solidFill>
                          <a:srgbClr val="002060"/>
                        </a:solidFill>
                        <a:effectLst/>
                        <a:latin typeface="Tahoma" panose="020B0604030504040204" pitchFamily="34" charset="0"/>
                        <a:ea typeface="Tahoma" panose="020B0604030504040204" pitchFamily="34" charset="0"/>
                        <a:cs typeface="Times New Roman" panose="02020603050405020304" pitchFamily="18" charset="0"/>
                      </a:endParaRPr>
                    </a:p>
                    <a:p>
                      <a:pPr marL="361950" lvl="1" indent="-180975" algn="just" defTabSz="914400" rtl="0" eaLnBrk="1" latinLnBrk="0" hangingPunct="1">
                        <a:spcAft>
                          <a:spcPts val="0"/>
                        </a:spcAft>
                        <a:buClr>
                          <a:srgbClr val="C00000"/>
                        </a:buClr>
                        <a:buFont typeface="Arial" panose="020B0604020202020204" pitchFamily="34" charset="0"/>
                        <a:buChar char="•"/>
                      </a:pPr>
                      <a:r>
                        <a:rPr lang="es-ES" sz="1200" kern="1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Se reconoce 0.25 puntos por cada mes de trabajo acreditado; no se considera ninguna experiencia laboral que se haya realizado entre los meses de enero y febrero.</a:t>
                      </a:r>
                      <a:endParaRPr lang="es-PE" sz="1200" kern="1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32965" marR="329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s-ES" sz="1200" b="1" dirty="0">
                          <a:solidFill>
                            <a:srgbClr val="002060"/>
                          </a:solidFill>
                          <a:effectLst/>
                          <a:latin typeface="Tahoma" panose="020B0604030504040204" pitchFamily="34" charset="0"/>
                          <a:ea typeface="Tahoma" panose="020B0604030504040204" pitchFamily="34" charset="0"/>
                          <a:cs typeface="Times New Roman" panose="02020603050405020304" pitchFamily="18" charset="0"/>
                        </a:rPr>
                        <a:t>20</a:t>
                      </a:r>
                      <a:endParaRPr lang="es-PE" sz="1400" b="1" dirty="0">
                        <a:solidFill>
                          <a:srgbClr val="002060"/>
                        </a:solidFill>
                        <a:effectLst/>
                        <a:latin typeface="Tahoma" panose="020B0604030504040204" pitchFamily="34" charset="0"/>
                        <a:ea typeface="Tahoma" panose="020B0604030504040204" pitchFamily="34" charset="0"/>
                        <a:cs typeface="Times New Roman" panose="02020603050405020304" pitchFamily="18" charset="0"/>
                      </a:endParaRPr>
                    </a:p>
                  </a:txBody>
                  <a:tcPr marL="32965" marR="329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algn="ctr">
                        <a:spcAft>
                          <a:spcPts val="0"/>
                        </a:spcAft>
                      </a:pPr>
                      <a:r>
                        <a:rPr lang="es-ES" sz="1200" b="1" dirty="0">
                          <a:solidFill>
                            <a:srgbClr val="002060"/>
                          </a:solidFill>
                          <a:effectLst/>
                          <a:latin typeface="Tahoma" panose="020B0604030504040204" pitchFamily="34" charset="0"/>
                          <a:ea typeface="Tahoma" panose="020B0604030504040204" pitchFamily="34" charset="0"/>
                          <a:cs typeface="Times New Roman" panose="02020603050405020304" pitchFamily="18" charset="0"/>
                        </a:rPr>
                        <a:t>Máximo</a:t>
                      </a:r>
                      <a:endParaRPr lang="es-PE" sz="1400" b="1" dirty="0">
                        <a:solidFill>
                          <a:srgbClr val="002060"/>
                        </a:solidFill>
                        <a:effectLst/>
                        <a:latin typeface="Tahoma" panose="020B0604030504040204" pitchFamily="34" charset="0"/>
                        <a:ea typeface="Tahoma" panose="020B0604030504040204" pitchFamily="34" charset="0"/>
                        <a:cs typeface="Times New Roman" panose="02020603050405020304" pitchFamily="18" charset="0"/>
                      </a:endParaRPr>
                    </a:p>
                    <a:p>
                      <a:pPr algn="ctr">
                        <a:spcAft>
                          <a:spcPts val="0"/>
                        </a:spcAft>
                      </a:pPr>
                      <a:r>
                        <a:rPr lang="es-ES" sz="1200" b="1" dirty="0">
                          <a:solidFill>
                            <a:srgbClr val="002060"/>
                          </a:solidFill>
                          <a:effectLst/>
                          <a:latin typeface="Tahoma" panose="020B0604030504040204" pitchFamily="34" charset="0"/>
                          <a:ea typeface="Tahoma" panose="020B0604030504040204" pitchFamily="34" charset="0"/>
                          <a:cs typeface="Times New Roman" panose="02020603050405020304" pitchFamily="18" charset="0"/>
                        </a:rPr>
                        <a:t>65 puntos</a:t>
                      </a:r>
                      <a:endParaRPr lang="es-PE" sz="1400" b="1" dirty="0">
                        <a:solidFill>
                          <a:srgbClr val="002060"/>
                        </a:solidFill>
                        <a:effectLst/>
                        <a:latin typeface="Tahoma" panose="020B0604030504040204" pitchFamily="34" charset="0"/>
                        <a:ea typeface="Tahoma" panose="020B0604030504040204" pitchFamily="34" charset="0"/>
                        <a:cs typeface="Times New Roman" panose="02020603050405020304" pitchFamily="18" charset="0"/>
                      </a:endParaRPr>
                    </a:p>
                  </a:txBody>
                  <a:tcPr marL="32965" marR="329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465322033"/>
                  </a:ext>
                </a:extLst>
              </a:tr>
              <a:tr h="395576">
                <a:tc vMerge="1">
                  <a:txBody>
                    <a:bodyPr/>
                    <a:lstStyle/>
                    <a:p>
                      <a:endParaRPr lang="es-PE"/>
                    </a:p>
                  </a:txBody>
                  <a:tcPr/>
                </a:tc>
                <a:tc>
                  <a:txBody>
                    <a:bodyPr/>
                    <a:lstStyle/>
                    <a:p>
                      <a:pPr algn="just">
                        <a:spcAft>
                          <a:spcPts val="0"/>
                        </a:spcAft>
                      </a:pPr>
                      <a:r>
                        <a:rPr lang="es-ES" sz="1200" dirty="0">
                          <a:solidFill>
                            <a:srgbClr val="002060"/>
                          </a:solidFill>
                          <a:effectLst/>
                          <a:latin typeface="Tahoma" panose="020B0604030504040204" pitchFamily="34" charset="0"/>
                          <a:ea typeface="Tahoma" panose="020B0604030504040204" pitchFamily="34" charset="0"/>
                          <a:cs typeface="Times New Roman" panose="02020603050405020304" pitchFamily="18" charset="0"/>
                        </a:rPr>
                        <a:t>Experiencia en el cargo de auxiliar de educación en la modalidad y nivel al que postula. </a:t>
                      </a:r>
                      <a:endParaRPr lang="es-PE" sz="1400" dirty="0">
                        <a:solidFill>
                          <a:srgbClr val="002060"/>
                        </a:solidFill>
                        <a:effectLst/>
                        <a:latin typeface="Tahoma" panose="020B0604030504040204" pitchFamily="34" charset="0"/>
                        <a:ea typeface="Tahoma" panose="020B0604030504040204" pitchFamily="34" charset="0"/>
                        <a:cs typeface="Times New Roman" panose="02020603050405020304" pitchFamily="18" charset="0"/>
                      </a:endParaRPr>
                    </a:p>
                    <a:p>
                      <a:pPr marL="361950" lvl="1" indent="-180975" algn="just" defTabSz="914400" rtl="0" eaLnBrk="1" latinLnBrk="0" hangingPunct="1">
                        <a:spcAft>
                          <a:spcPts val="0"/>
                        </a:spcAft>
                        <a:buClr>
                          <a:srgbClr val="C00000"/>
                        </a:buClr>
                        <a:buFont typeface="Arial" panose="020B0604020202020204" pitchFamily="34" charset="0"/>
                        <a:buChar char="•"/>
                      </a:pPr>
                      <a:r>
                        <a:rPr lang="es-ES" sz="1200" kern="1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Se reconoce 0.60 puntos por cada mes de trabajo acreditado.</a:t>
                      </a:r>
                      <a:endParaRPr lang="es-PE" sz="1200" kern="1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32965" marR="329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s-ES" sz="1200" b="1" dirty="0">
                          <a:solidFill>
                            <a:srgbClr val="002060"/>
                          </a:solidFill>
                          <a:effectLst/>
                          <a:latin typeface="Tahoma" panose="020B0604030504040204" pitchFamily="34" charset="0"/>
                          <a:ea typeface="Tahoma" panose="020B0604030504040204" pitchFamily="34" charset="0"/>
                          <a:cs typeface="Times New Roman" panose="02020603050405020304" pitchFamily="18" charset="0"/>
                        </a:rPr>
                        <a:t>45</a:t>
                      </a:r>
                      <a:endParaRPr lang="es-PE" sz="1400" b="1" dirty="0">
                        <a:solidFill>
                          <a:srgbClr val="002060"/>
                        </a:solidFill>
                        <a:effectLst/>
                        <a:latin typeface="Tahoma" panose="020B0604030504040204" pitchFamily="34" charset="0"/>
                        <a:ea typeface="Tahoma" panose="020B0604030504040204" pitchFamily="34" charset="0"/>
                        <a:cs typeface="Times New Roman" panose="02020603050405020304" pitchFamily="18" charset="0"/>
                      </a:endParaRPr>
                    </a:p>
                  </a:txBody>
                  <a:tcPr marL="32965" marR="329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s-PE"/>
                    </a:p>
                  </a:txBody>
                  <a:tcPr/>
                </a:tc>
                <a:extLst>
                  <a:ext uri="{0D108BD9-81ED-4DB2-BD59-A6C34878D82A}">
                    <a16:rowId xmlns:a16="http://schemas.microsoft.com/office/drawing/2014/main" val="3360032305"/>
                  </a:ext>
                </a:extLst>
              </a:tr>
            </a:tbl>
          </a:graphicData>
        </a:graphic>
      </p:graphicFrame>
    </p:spTree>
    <p:extLst>
      <p:ext uri="{BB962C8B-B14F-4D97-AF65-F5344CB8AC3E}">
        <p14:creationId xmlns:p14="http://schemas.microsoft.com/office/powerpoint/2010/main" val="7833873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E35040-3ACF-ED2D-1579-A7E41597D7A8}"/>
              </a:ext>
            </a:extLst>
          </p:cNvPr>
          <p:cNvSpPr>
            <a:spLocks noGrp="1"/>
          </p:cNvSpPr>
          <p:nvPr>
            <p:ph type="title"/>
          </p:nvPr>
        </p:nvSpPr>
        <p:spPr>
          <a:xfrm>
            <a:off x="838200" y="784124"/>
            <a:ext cx="12687300" cy="959168"/>
          </a:xfrm>
        </p:spPr>
        <p:txBody>
          <a:bodyPr>
            <a:normAutofit/>
          </a:bodyPr>
          <a:lstStyle/>
          <a:p>
            <a:r>
              <a:rPr lang="es-PE" sz="4000" b="1" dirty="0">
                <a:solidFill>
                  <a:srgbClr val="002060"/>
                </a:solidFill>
                <a:latin typeface="Arial" panose="020B0604020202020204" pitchFamily="34" charset="0"/>
                <a:cs typeface="Arial" panose="020B0604020202020204" pitchFamily="34" charset="0"/>
              </a:rPr>
              <a:t>Criterios de evaluación</a:t>
            </a:r>
          </a:p>
        </p:txBody>
      </p:sp>
      <p:sp>
        <p:nvSpPr>
          <p:cNvPr id="4" name="Redondear rectángulo de esquina del mismo lado 3">
            <a:extLst>
              <a:ext uri="{FF2B5EF4-FFF2-40B4-BE49-F238E27FC236}">
                <a16:creationId xmlns:a16="http://schemas.microsoft.com/office/drawing/2014/main" id="{6DD21BAC-7DC9-CF35-C7C4-82DF33465054}"/>
              </a:ext>
            </a:extLst>
          </p:cNvPr>
          <p:cNvSpPr/>
          <p:nvPr/>
        </p:nvSpPr>
        <p:spPr>
          <a:xfrm rot="10800000">
            <a:off x="0" y="0"/>
            <a:ext cx="12192000" cy="829994"/>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cxnSp>
        <p:nvCxnSpPr>
          <p:cNvPr id="8" name="Google Shape;58;p13">
            <a:extLst>
              <a:ext uri="{FF2B5EF4-FFF2-40B4-BE49-F238E27FC236}">
                <a16:creationId xmlns:a16="http://schemas.microsoft.com/office/drawing/2014/main" id="{087A9F95-DF16-CB2B-C5ED-CCA6DC137F14}"/>
              </a:ext>
            </a:extLst>
          </p:cNvPr>
          <p:cNvCxnSpPr>
            <a:cxnSpLocks/>
          </p:cNvCxnSpPr>
          <p:nvPr/>
        </p:nvCxnSpPr>
        <p:spPr>
          <a:xfrm>
            <a:off x="977111" y="1610289"/>
            <a:ext cx="3763701" cy="0"/>
          </a:xfrm>
          <a:prstGeom prst="straightConnector1">
            <a:avLst/>
          </a:prstGeom>
          <a:noFill/>
          <a:ln w="19050" cap="flat" cmpd="sng">
            <a:solidFill>
              <a:srgbClr val="E30412"/>
            </a:solidFill>
            <a:prstDash val="solid"/>
            <a:round/>
            <a:headEnd type="none" w="sm" len="sm"/>
            <a:tailEnd type="none" w="sm" len="sm"/>
          </a:ln>
        </p:spPr>
      </p:cxnSp>
      <p:sp>
        <p:nvSpPr>
          <p:cNvPr id="14" name="CuadroTexto 13">
            <a:extLst>
              <a:ext uri="{FF2B5EF4-FFF2-40B4-BE49-F238E27FC236}">
                <a16:creationId xmlns:a16="http://schemas.microsoft.com/office/drawing/2014/main" id="{2B1CF2F4-69D5-48F2-9A53-C06882C12C37}"/>
              </a:ext>
            </a:extLst>
          </p:cNvPr>
          <p:cNvSpPr txBox="1"/>
          <p:nvPr/>
        </p:nvSpPr>
        <p:spPr>
          <a:xfrm>
            <a:off x="838200" y="1743292"/>
            <a:ext cx="6864927" cy="3554819"/>
          </a:xfrm>
          <a:prstGeom prst="rect">
            <a:avLst/>
          </a:prstGeom>
          <a:noFill/>
          <a:ln>
            <a:noFill/>
          </a:ln>
        </p:spPr>
        <p:txBody>
          <a:bodyPr wrap="square">
            <a:spAutoFit/>
          </a:bodyPr>
          <a:lstStyle/>
          <a:p>
            <a:r>
              <a:rPr lang="es-MX" sz="1500" b="1" dirty="0">
                <a:solidFill>
                  <a:srgbClr val="002060"/>
                </a:solidFill>
                <a:latin typeface="Arial" panose="020B0604020202020204" pitchFamily="34" charset="0"/>
                <a:cs typeface="Arial" panose="020B0604020202020204" pitchFamily="34" charset="0"/>
              </a:rPr>
              <a:t>Sobre el puntaje en experiencia laboral  </a:t>
            </a:r>
          </a:p>
          <a:p>
            <a:pPr marL="285750" indent="-285750">
              <a:buClr>
                <a:srgbClr val="C00000"/>
              </a:buClr>
              <a:buFont typeface="Wingdings" panose="05000000000000000000" pitchFamily="2" charset="2"/>
              <a:buChar char="§"/>
            </a:pPr>
            <a:r>
              <a:rPr lang="es-MX" sz="1500" dirty="0">
                <a:solidFill>
                  <a:srgbClr val="002060"/>
                </a:solidFill>
                <a:latin typeface="Arial" panose="020B0604020202020204" pitchFamily="34" charset="0"/>
                <a:cs typeface="Arial" panose="020B0604020202020204" pitchFamily="34" charset="0"/>
              </a:rPr>
              <a:t>Labor en II. EE. públicas o por convenio. </a:t>
            </a:r>
          </a:p>
          <a:p>
            <a:pPr marL="285750" indent="-285750">
              <a:buClr>
                <a:srgbClr val="C00000"/>
              </a:buClr>
              <a:buFont typeface="Wingdings" panose="05000000000000000000" pitchFamily="2" charset="2"/>
              <a:buChar char="§"/>
            </a:pPr>
            <a:r>
              <a:rPr lang="es-MX" sz="1500" dirty="0">
                <a:solidFill>
                  <a:srgbClr val="002060"/>
                </a:solidFill>
                <a:latin typeface="Arial" panose="020B0604020202020204" pitchFamily="34" charset="0"/>
                <a:cs typeface="Arial" panose="020B0604020202020204" pitchFamily="34" charset="0"/>
              </a:rPr>
              <a:t>Para el otorgamiento del puntaje en este criterio es obligatorio que el postulante presente la resolución de contrato y las boletas de pago mensuales. </a:t>
            </a:r>
          </a:p>
          <a:p>
            <a:pPr marL="285750" indent="-285750">
              <a:buClr>
                <a:srgbClr val="C00000"/>
              </a:buClr>
              <a:buFont typeface="Wingdings" panose="05000000000000000000" pitchFamily="2" charset="2"/>
              <a:buChar char="§"/>
            </a:pPr>
            <a:r>
              <a:rPr lang="es-MX" sz="1500" dirty="0">
                <a:solidFill>
                  <a:srgbClr val="002060"/>
                </a:solidFill>
                <a:latin typeface="Arial" panose="020B0604020202020204" pitchFamily="34" charset="0"/>
                <a:cs typeface="Arial" panose="020B0604020202020204" pitchFamily="34" charset="0"/>
              </a:rPr>
              <a:t>Se considera como máximo 10 meses por cada año lectivo siendo acumulables los meses para completar un año lectivo, y un (1) mes equivale a 30 días, no son acumulables los días para completar un (1) mes. </a:t>
            </a:r>
          </a:p>
          <a:p>
            <a:pPr marL="285750" indent="-285750">
              <a:buClr>
                <a:srgbClr val="C00000"/>
              </a:buClr>
              <a:buFont typeface="Wingdings" panose="05000000000000000000" pitchFamily="2" charset="2"/>
              <a:buChar char="§"/>
            </a:pPr>
            <a:r>
              <a:rPr lang="es-MX" sz="1500" dirty="0">
                <a:solidFill>
                  <a:srgbClr val="002060"/>
                </a:solidFill>
                <a:latin typeface="Arial" panose="020B0604020202020204" pitchFamily="34" charset="0"/>
                <a:cs typeface="Arial" panose="020B0604020202020204" pitchFamily="34" charset="0"/>
              </a:rPr>
              <a:t>La experiencia laboral en el cargo de auxiliar de educación y la experiencia laboral en el cargo de auxiliar de educación en la modalidad y nivel al que postula se reconoce a partir del año 2016 en adelante. Además, se reconoce como experiencia laboral en el cargo, a los auxiliares de educación que tuvieron la condición de nombrados desde el año 2016, y a la fecha de su postulación no se encuentren nombrados.</a:t>
            </a:r>
            <a:endParaRPr lang="es-PE" sz="1500" dirty="0">
              <a:solidFill>
                <a:srgbClr val="002060"/>
              </a:solidFill>
              <a:latin typeface="Arial" panose="020B0604020202020204" pitchFamily="34" charset="0"/>
              <a:cs typeface="Arial" panose="020B0604020202020204" pitchFamily="34" charset="0"/>
            </a:endParaRPr>
          </a:p>
        </p:txBody>
      </p:sp>
      <p:pic>
        <p:nvPicPr>
          <p:cNvPr id="11" name="Google Shape;101;p2">
            <a:extLst>
              <a:ext uri="{FF2B5EF4-FFF2-40B4-BE49-F238E27FC236}">
                <a16:creationId xmlns:a16="http://schemas.microsoft.com/office/drawing/2014/main" id="{0047094C-4B1C-47F2-AC90-5237AAAD7860}"/>
              </a:ext>
            </a:extLst>
          </p:cNvPr>
          <p:cNvPicPr preferRelativeResize="0"/>
          <p:nvPr/>
        </p:nvPicPr>
        <p:blipFill>
          <a:blip r:embed="rId2">
            <a:alphaModFix/>
          </a:blip>
          <a:stretch>
            <a:fillRect/>
          </a:stretch>
        </p:blipFill>
        <p:spPr>
          <a:xfrm>
            <a:off x="10288426" y="48337"/>
            <a:ext cx="1065375" cy="703988"/>
          </a:xfrm>
          <a:prstGeom prst="rect">
            <a:avLst/>
          </a:prstGeom>
          <a:noFill/>
          <a:ln>
            <a:noFill/>
          </a:ln>
        </p:spPr>
      </p:pic>
      <p:pic>
        <p:nvPicPr>
          <p:cNvPr id="13" name="Google Shape;102;p2">
            <a:extLst>
              <a:ext uri="{FF2B5EF4-FFF2-40B4-BE49-F238E27FC236}">
                <a16:creationId xmlns:a16="http://schemas.microsoft.com/office/drawing/2014/main" id="{FB63E836-B0BB-458B-A185-2DB2B8AF6F71}"/>
              </a:ext>
            </a:extLst>
          </p:cNvPr>
          <p:cNvPicPr preferRelativeResize="0"/>
          <p:nvPr/>
        </p:nvPicPr>
        <p:blipFill rotWithShape="1">
          <a:blip r:embed="rId3">
            <a:alphaModFix/>
          </a:blip>
          <a:srcRect/>
          <a:stretch/>
        </p:blipFill>
        <p:spPr>
          <a:xfrm>
            <a:off x="734657" y="173176"/>
            <a:ext cx="2061275" cy="454311"/>
          </a:xfrm>
          <a:prstGeom prst="rect">
            <a:avLst/>
          </a:prstGeom>
          <a:noFill/>
          <a:ln>
            <a:noFill/>
          </a:ln>
        </p:spPr>
      </p:pic>
      <p:pic>
        <p:nvPicPr>
          <p:cNvPr id="15" name="Imagen 14">
            <a:extLst>
              <a:ext uri="{FF2B5EF4-FFF2-40B4-BE49-F238E27FC236}">
                <a16:creationId xmlns:a16="http://schemas.microsoft.com/office/drawing/2014/main" id="{16F0980A-691B-4A18-903F-B8BF1D37AF36}"/>
              </a:ext>
            </a:extLst>
          </p:cNvPr>
          <p:cNvPicPr>
            <a:picLocks noChangeAspect="1"/>
          </p:cNvPicPr>
          <p:nvPr/>
        </p:nvPicPr>
        <p:blipFill>
          <a:blip r:embed="rId4">
            <a:duotone>
              <a:prstClr val="black"/>
              <a:schemeClr val="tx2">
                <a:tint val="45000"/>
                <a:satMod val="400000"/>
              </a:schemeClr>
            </a:duotone>
          </a:blip>
          <a:srcRect/>
          <a:stretch/>
        </p:blipFill>
        <p:spPr>
          <a:xfrm>
            <a:off x="5468471" y="150356"/>
            <a:ext cx="1667199" cy="504606"/>
          </a:xfrm>
          <a:prstGeom prst="rect">
            <a:avLst/>
          </a:prstGeom>
        </p:spPr>
      </p:pic>
      <p:pic>
        <p:nvPicPr>
          <p:cNvPr id="3" name="Gráfico 2">
            <a:extLst>
              <a:ext uri="{FF2B5EF4-FFF2-40B4-BE49-F238E27FC236}">
                <a16:creationId xmlns:a16="http://schemas.microsoft.com/office/drawing/2014/main" id="{6FA841B2-EC5A-499F-9982-EFCA1CC6EBA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381113" y="2527417"/>
            <a:ext cx="3410393" cy="3926439"/>
          </a:xfrm>
          <a:prstGeom prst="rect">
            <a:avLst/>
          </a:prstGeom>
        </p:spPr>
      </p:pic>
    </p:spTree>
    <p:extLst>
      <p:ext uri="{BB962C8B-B14F-4D97-AF65-F5344CB8AC3E}">
        <p14:creationId xmlns:p14="http://schemas.microsoft.com/office/powerpoint/2010/main" val="16678736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E35040-3ACF-ED2D-1579-A7E41597D7A8}"/>
              </a:ext>
            </a:extLst>
          </p:cNvPr>
          <p:cNvSpPr>
            <a:spLocks noGrp="1"/>
          </p:cNvSpPr>
          <p:nvPr>
            <p:ph type="title"/>
          </p:nvPr>
        </p:nvSpPr>
        <p:spPr>
          <a:xfrm>
            <a:off x="838200" y="784124"/>
            <a:ext cx="12687300" cy="959168"/>
          </a:xfrm>
        </p:spPr>
        <p:txBody>
          <a:bodyPr>
            <a:normAutofit/>
          </a:bodyPr>
          <a:lstStyle/>
          <a:p>
            <a:r>
              <a:rPr lang="es-PE" sz="4000" b="1" dirty="0">
                <a:solidFill>
                  <a:srgbClr val="002060"/>
                </a:solidFill>
                <a:latin typeface="Arial" panose="020B0604020202020204" pitchFamily="34" charset="0"/>
                <a:cs typeface="Arial" panose="020B0604020202020204" pitchFamily="34" charset="0"/>
              </a:rPr>
              <a:t>Procedimiento</a:t>
            </a:r>
          </a:p>
        </p:txBody>
      </p:sp>
      <p:sp>
        <p:nvSpPr>
          <p:cNvPr id="4" name="Redondear rectángulo de esquina del mismo lado 3">
            <a:extLst>
              <a:ext uri="{FF2B5EF4-FFF2-40B4-BE49-F238E27FC236}">
                <a16:creationId xmlns:a16="http://schemas.microsoft.com/office/drawing/2014/main" id="{6DD21BAC-7DC9-CF35-C7C4-82DF33465054}"/>
              </a:ext>
            </a:extLst>
          </p:cNvPr>
          <p:cNvSpPr/>
          <p:nvPr/>
        </p:nvSpPr>
        <p:spPr>
          <a:xfrm rot="10800000">
            <a:off x="0" y="0"/>
            <a:ext cx="12192000" cy="829994"/>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cxnSp>
        <p:nvCxnSpPr>
          <p:cNvPr id="8" name="Google Shape;58;p13">
            <a:extLst>
              <a:ext uri="{FF2B5EF4-FFF2-40B4-BE49-F238E27FC236}">
                <a16:creationId xmlns:a16="http://schemas.microsoft.com/office/drawing/2014/main" id="{087A9F95-DF16-CB2B-C5ED-CCA6DC137F14}"/>
              </a:ext>
            </a:extLst>
          </p:cNvPr>
          <p:cNvCxnSpPr>
            <a:cxnSpLocks/>
          </p:cNvCxnSpPr>
          <p:nvPr/>
        </p:nvCxnSpPr>
        <p:spPr>
          <a:xfrm>
            <a:off x="977111" y="1610289"/>
            <a:ext cx="3763701" cy="0"/>
          </a:xfrm>
          <a:prstGeom prst="straightConnector1">
            <a:avLst/>
          </a:prstGeom>
          <a:noFill/>
          <a:ln w="19050" cap="flat" cmpd="sng">
            <a:solidFill>
              <a:srgbClr val="E30412"/>
            </a:solidFill>
            <a:prstDash val="solid"/>
            <a:round/>
            <a:headEnd type="none" w="sm" len="sm"/>
            <a:tailEnd type="none" w="sm" len="sm"/>
          </a:ln>
        </p:spPr>
      </p:cxnSp>
      <p:sp>
        <p:nvSpPr>
          <p:cNvPr id="9" name="CuadroTexto 8">
            <a:extLst>
              <a:ext uri="{FF2B5EF4-FFF2-40B4-BE49-F238E27FC236}">
                <a16:creationId xmlns:a16="http://schemas.microsoft.com/office/drawing/2014/main" id="{BAEB94DC-8966-4C70-8533-0FF4813F06E6}"/>
              </a:ext>
            </a:extLst>
          </p:cNvPr>
          <p:cNvSpPr txBox="1"/>
          <p:nvPr/>
        </p:nvSpPr>
        <p:spPr>
          <a:xfrm>
            <a:off x="977111" y="1775315"/>
            <a:ext cx="10376689" cy="369332"/>
          </a:xfrm>
          <a:prstGeom prst="rect">
            <a:avLst/>
          </a:prstGeom>
          <a:noFill/>
        </p:spPr>
        <p:txBody>
          <a:bodyPr wrap="square">
            <a:spAutoFit/>
          </a:bodyPr>
          <a:lstStyle/>
          <a:p>
            <a:pPr algn="just">
              <a:buClr>
                <a:srgbClr val="E30412"/>
              </a:buClr>
            </a:pPr>
            <a:r>
              <a:rPr lang="es-PE" sz="1800" dirty="0">
                <a:solidFill>
                  <a:srgbClr val="002060"/>
                </a:solidFill>
                <a:effectLst/>
                <a:latin typeface="Arial" panose="020B0604020202020204" pitchFamily="34" charset="0"/>
                <a:ea typeface="Calibri" panose="020F0502020204030204" pitchFamily="34" charset="0"/>
                <a:cs typeface="Arial" panose="020B0604020202020204" pitchFamily="34" charset="0"/>
              </a:rPr>
              <a:t>El proceso de contratación está a cargo del comité de contrato 2025.</a:t>
            </a:r>
          </a:p>
        </p:txBody>
      </p:sp>
      <p:sp>
        <p:nvSpPr>
          <p:cNvPr id="26" name="Google Shape;1662;p42">
            <a:extLst>
              <a:ext uri="{FF2B5EF4-FFF2-40B4-BE49-F238E27FC236}">
                <a16:creationId xmlns:a16="http://schemas.microsoft.com/office/drawing/2014/main" id="{EC94DA01-8473-474A-ABA6-CC4053AAA2F7}"/>
              </a:ext>
            </a:extLst>
          </p:cNvPr>
          <p:cNvSpPr/>
          <p:nvPr/>
        </p:nvSpPr>
        <p:spPr>
          <a:xfrm>
            <a:off x="9357632" y="2139257"/>
            <a:ext cx="2704680" cy="906164"/>
          </a:xfrm>
          <a:prstGeom prst="rightArrow">
            <a:avLst>
              <a:gd name="adj1" fmla="val 61398"/>
              <a:gd name="adj2" fmla="val 69307"/>
            </a:avLst>
          </a:prstGeom>
          <a:solidFill>
            <a:srgbClr val="002060"/>
          </a:solidFill>
          <a:ln>
            <a:noFill/>
          </a:ln>
        </p:spPr>
        <p:style>
          <a:lnRef idx="0">
            <a:scrgbClr r="0" g="0" b="0"/>
          </a:lnRef>
          <a:fillRef idx="0">
            <a:scrgbClr r="0" g="0" b="0"/>
          </a:fillRef>
          <a:effectRef idx="0">
            <a:scrgbClr r="0" g="0" b="0"/>
          </a:effectRef>
          <a:fontRef idx="minor">
            <a:schemeClr val="lt1"/>
          </a:fontRef>
        </p:style>
        <p:txBody>
          <a:bodyPr spcFirstLastPara="1" wrap="square" lIns="121900" tIns="121900" rIns="121900" bIns="121900" anchor="ctr" anchorCtr="0">
            <a:noAutofit/>
          </a:bodyPr>
          <a:lstStyle/>
          <a:p>
            <a:endParaRPr sz="1400" dirty="0">
              <a:latin typeface="DM Sans" pitchFamily="2" charset="0"/>
            </a:endParaRPr>
          </a:p>
        </p:txBody>
      </p:sp>
      <p:sp>
        <p:nvSpPr>
          <p:cNvPr id="27" name="Google Shape;1662;p42">
            <a:extLst>
              <a:ext uri="{FF2B5EF4-FFF2-40B4-BE49-F238E27FC236}">
                <a16:creationId xmlns:a16="http://schemas.microsoft.com/office/drawing/2014/main" id="{6B817BB6-1473-46A4-ACF9-CDBEF2C07283}"/>
              </a:ext>
            </a:extLst>
          </p:cNvPr>
          <p:cNvSpPr/>
          <p:nvPr/>
        </p:nvSpPr>
        <p:spPr>
          <a:xfrm>
            <a:off x="7819158" y="2133112"/>
            <a:ext cx="2704680" cy="906164"/>
          </a:xfrm>
          <a:prstGeom prst="rightArrow">
            <a:avLst>
              <a:gd name="adj1" fmla="val 61398"/>
              <a:gd name="adj2" fmla="val 69307"/>
            </a:avLst>
          </a:prstGeom>
          <a:ln/>
        </p:spPr>
        <p:style>
          <a:lnRef idx="3">
            <a:schemeClr val="lt1"/>
          </a:lnRef>
          <a:fillRef idx="1">
            <a:schemeClr val="accent1"/>
          </a:fillRef>
          <a:effectRef idx="1">
            <a:schemeClr val="accent1"/>
          </a:effectRef>
          <a:fontRef idx="minor">
            <a:schemeClr val="lt1"/>
          </a:fontRef>
        </p:style>
        <p:txBody>
          <a:bodyPr spcFirstLastPara="1" wrap="square" lIns="121900" tIns="121900" rIns="121900" bIns="121900" anchor="ctr" anchorCtr="0">
            <a:noAutofit/>
          </a:bodyPr>
          <a:lstStyle/>
          <a:p>
            <a:endParaRPr sz="1400">
              <a:latin typeface="DM Sans" pitchFamily="2" charset="0"/>
            </a:endParaRPr>
          </a:p>
        </p:txBody>
      </p:sp>
      <p:sp>
        <p:nvSpPr>
          <p:cNvPr id="28" name="Google Shape;1662;p42">
            <a:extLst>
              <a:ext uri="{FF2B5EF4-FFF2-40B4-BE49-F238E27FC236}">
                <a16:creationId xmlns:a16="http://schemas.microsoft.com/office/drawing/2014/main" id="{E3614C0F-D040-4AAE-8005-24C5D51F0A65}"/>
              </a:ext>
            </a:extLst>
          </p:cNvPr>
          <p:cNvSpPr/>
          <p:nvPr/>
        </p:nvSpPr>
        <p:spPr>
          <a:xfrm>
            <a:off x="5918059" y="2144647"/>
            <a:ext cx="2704680" cy="906164"/>
          </a:xfrm>
          <a:prstGeom prst="rightArrow">
            <a:avLst>
              <a:gd name="adj1" fmla="val 61398"/>
              <a:gd name="adj2" fmla="val 69307"/>
            </a:avLst>
          </a:prstGeom>
          <a:solidFill>
            <a:srgbClr val="6598FF"/>
          </a:solidFill>
          <a:ln>
            <a:noFill/>
          </a:ln>
        </p:spPr>
        <p:txBody>
          <a:bodyPr spcFirstLastPara="1" wrap="square" lIns="121900" tIns="121900" rIns="121900" bIns="121900" anchor="ctr" anchorCtr="0">
            <a:noAutofit/>
          </a:bodyPr>
          <a:lstStyle/>
          <a:p>
            <a:endParaRPr sz="1400">
              <a:latin typeface="DM Sans" pitchFamily="2" charset="0"/>
            </a:endParaRPr>
          </a:p>
        </p:txBody>
      </p:sp>
      <p:sp>
        <p:nvSpPr>
          <p:cNvPr id="29" name="Google Shape;1663;p42">
            <a:extLst>
              <a:ext uri="{FF2B5EF4-FFF2-40B4-BE49-F238E27FC236}">
                <a16:creationId xmlns:a16="http://schemas.microsoft.com/office/drawing/2014/main" id="{54A10D74-517E-4DDF-B06A-FE20E3DDCE86}"/>
              </a:ext>
            </a:extLst>
          </p:cNvPr>
          <p:cNvSpPr/>
          <p:nvPr/>
        </p:nvSpPr>
        <p:spPr>
          <a:xfrm>
            <a:off x="4208156" y="2156182"/>
            <a:ext cx="2419039" cy="906164"/>
          </a:xfrm>
          <a:prstGeom prst="rightArrow">
            <a:avLst>
              <a:gd name="adj1" fmla="val 61398"/>
              <a:gd name="adj2" fmla="val 69307"/>
            </a:avLst>
          </a:prstGeom>
          <a:solidFill>
            <a:srgbClr val="1966FF"/>
          </a:solidFill>
          <a:ln>
            <a:noFill/>
          </a:ln>
        </p:spPr>
        <p:txBody>
          <a:bodyPr spcFirstLastPara="1" wrap="square" lIns="121900" tIns="121900" rIns="121900" bIns="121900" anchor="ctr" anchorCtr="0">
            <a:noAutofit/>
          </a:bodyPr>
          <a:lstStyle/>
          <a:p>
            <a:endParaRPr sz="1400">
              <a:latin typeface="DM Sans" pitchFamily="2" charset="0"/>
            </a:endParaRPr>
          </a:p>
        </p:txBody>
      </p:sp>
      <p:sp>
        <p:nvSpPr>
          <p:cNvPr id="30" name="Google Shape;1664;p42">
            <a:extLst>
              <a:ext uri="{FF2B5EF4-FFF2-40B4-BE49-F238E27FC236}">
                <a16:creationId xmlns:a16="http://schemas.microsoft.com/office/drawing/2014/main" id="{0080293F-6A8C-434B-8850-49543562686B}"/>
              </a:ext>
            </a:extLst>
          </p:cNvPr>
          <p:cNvSpPr/>
          <p:nvPr/>
        </p:nvSpPr>
        <p:spPr>
          <a:xfrm>
            <a:off x="2446140" y="2144647"/>
            <a:ext cx="2419039" cy="906164"/>
          </a:xfrm>
          <a:prstGeom prst="rightArrow">
            <a:avLst>
              <a:gd name="adj1" fmla="val 61398"/>
              <a:gd name="adj2" fmla="val 69307"/>
            </a:avLst>
          </a:prstGeom>
          <a:solidFill>
            <a:srgbClr val="003DB8"/>
          </a:solidFill>
          <a:ln>
            <a:noFill/>
          </a:ln>
        </p:spPr>
        <p:txBody>
          <a:bodyPr spcFirstLastPara="1" wrap="square" lIns="121900" tIns="121900" rIns="121900" bIns="121900" anchor="ctr" anchorCtr="0">
            <a:noAutofit/>
          </a:bodyPr>
          <a:lstStyle/>
          <a:p>
            <a:endParaRPr sz="1400">
              <a:latin typeface="DM Sans" pitchFamily="2" charset="0"/>
            </a:endParaRPr>
          </a:p>
        </p:txBody>
      </p:sp>
      <p:sp>
        <p:nvSpPr>
          <p:cNvPr id="31" name="Google Shape;1665;p42">
            <a:extLst>
              <a:ext uri="{FF2B5EF4-FFF2-40B4-BE49-F238E27FC236}">
                <a16:creationId xmlns:a16="http://schemas.microsoft.com/office/drawing/2014/main" id="{5244B696-E152-483C-8BFC-4169EB5B31AA}"/>
              </a:ext>
            </a:extLst>
          </p:cNvPr>
          <p:cNvSpPr/>
          <p:nvPr/>
        </p:nvSpPr>
        <p:spPr>
          <a:xfrm>
            <a:off x="672796" y="2158100"/>
            <a:ext cx="2419039" cy="906164"/>
          </a:xfrm>
          <a:prstGeom prst="rightArrow">
            <a:avLst>
              <a:gd name="adj1" fmla="val 61398"/>
              <a:gd name="adj2" fmla="val 69307"/>
            </a:avLst>
          </a:prstGeom>
          <a:solidFill>
            <a:srgbClr val="002060"/>
          </a:solidFill>
          <a:ln>
            <a:noFill/>
          </a:ln>
        </p:spPr>
        <p:txBody>
          <a:bodyPr spcFirstLastPara="1" wrap="square" lIns="121900" tIns="121900" rIns="121900" bIns="121900" anchor="ctr" anchorCtr="0">
            <a:noAutofit/>
          </a:bodyPr>
          <a:lstStyle/>
          <a:p>
            <a:endParaRPr sz="1400">
              <a:latin typeface="DM Sans" pitchFamily="2" charset="0"/>
            </a:endParaRPr>
          </a:p>
        </p:txBody>
      </p:sp>
      <p:sp>
        <p:nvSpPr>
          <p:cNvPr id="32" name="Google Shape;1648;p42">
            <a:extLst>
              <a:ext uri="{FF2B5EF4-FFF2-40B4-BE49-F238E27FC236}">
                <a16:creationId xmlns:a16="http://schemas.microsoft.com/office/drawing/2014/main" id="{5E130825-0334-4C16-915F-34CDC73FFE4B}"/>
              </a:ext>
            </a:extLst>
          </p:cNvPr>
          <p:cNvSpPr txBox="1"/>
          <p:nvPr/>
        </p:nvSpPr>
        <p:spPr>
          <a:xfrm>
            <a:off x="1147494" y="2400912"/>
            <a:ext cx="870637" cy="369922"/>
          </a:xfrm>
          <a:prstGeom prst="rect">
            <a:avLst/>
          </a:prstGeom>
          <a:noFill/>
          <a:ln>
            <a:noFill/>
          </a:ln>
        </p:spPr>
        <p:txBody>
          <a:bodyPr spcFirstLastPara="1" wrap="square" lIns="121900" tIns="121900" rIns="121900" bIns="121900" anchor="ctr" anchorCtr="0">
            <a:noAutofit/>
          </a:bodyPr>
          <a:lstStyle/>
          <a:p>
            <a:pPr algn="ctr"/>
            <a:r>
              <a:rPr lang="en" sz="2400" b="1" dirty="0">
                <a:solidFill>
                  <a:schemeClr val="bg1"/>
                </a:solidFill>
                <a:latin typeface="Calibri" panose="020F0502020204030204" pitchFamily="34" charset="0"/>
                <a:ea typeface="Fira Sans Extra Condensed"/>
                <a:cs typeface="Calibri" panose="020F0502020204030204" pitchFamily="34" charset="0"/>
                <a:sym typeface="Fira Sans Extra Condensed"/>
              </a:rPr>
              <a:t>01</a:t>
            </a:r>
            <a:endParaRPr sz="2400" b="1" dirty="0">
              <a:solidFill>
                <a:schemeClr val="bg1"/>
              </a:solidFill>
              <a:latin typeface="Calibri" panose="020F0502020204030204" pitchFamily="34" charset="0"/>
              <a:ea typeface="Fira Sans Extra Condensed"/>
              <a:cs typeface="Calibri" panose="020F0502020204030204" pitchFamily="34" charset="0"/>
              <a:sym typeface="Fira Sans Extra Condensed"/>
            </a:endParaRPr>
          </a:p>
        </p:txBody>
      </p:sp>
      <p:sp>
        <p:nvSpPr>
          <p:cNvPr id="33" name="Google Shape;1651;p42">
            <a:extLst>
              <a:ext uri="{FF2B5EF4-FFF2-40B4-BE49-F238E27FC236}">
                <a16:creationId xmlns:a16="http://schemas.microsoft.com/office/drawing/2014/main" id="{F022DB6C-1F7D-49D2-9010-814C513C93E9}"/>
              </a:ext>
            </a:extLst>
          </p:cNvPr>
          <p:cNvSpPr txBox="1"/>
          <p:nvPr/>
        </p:nvSpPr>
        <p:spPr>
          <a:xfrm>
            <a:off x="3014734" y="2393044"/>
            <a:ext cx="870637" cy="369922"/>
          </a:xfrm>
          <a:prstGeom prst="rect">
            <a:avLst/>
          </a:prstGeom>
          <a:noFill/>
          <a:ln>
            <a:noFill/>
          </a:ln>
        </p:spPr>
        <p:txBody>
          <a:bodyPr spcFirstLastPara="1" wrap="square" lIns="121900" tIns="121900" rIns="121900" bIns="121900" anchor="ctr" anchorCtr="0">
            <a:noAutofit/>
          </a:bodyPr>
          <a:lstStyle/>
          <a:p>
            <a:pPr algn="ctr"/>
            <a:r>
              <a:rPr lang="en" sz="2400" b="1" dirty="0">
                <a:solidFill>
                  <a:schemeClr val="bg1"/>
                </a:solidFill>
                <a:latin typeface="Calibri" panose="020F0502020204030204" pitchFamily="34" charset="0"/>
                <a:ea typeface="Fira Sans Extra Condensed"/>
                <a:cs typeface="Calibri" panose="020F0502020204030204" pitchFamily="34" charset="0"/>
                <a:sym typeface="Fira Sans Extra Condensed"/>
              </a:rPr>
              <a:t>02</a:t>
            </a:r>
            <a:endParaRPr sz="2400" b="1" dirty="0">
              <a:solidFill>
                <a:schemeClr val="bg1"/>
              </a:solidFill>
              <a:latin typeface="Calibri" panose="020F0502020204030204" pitchFamily="34" charset="0"/>
              <a:ea typeface="Fira Sans Extra Condensed"/>
              <a:cs typeface="Calibri" panose="020F0502020204030204" pitchFamily="34" charset="0"/>
              <a:sym typeface="Fira Sans Extra Condensed"/>
            </a:endParaRPr>
          </a:p>
        </p:txBody>
      </p:sp>
      <p:sp>
        <p:nvSpPr>
          <p:cNvPr id="34" name="Google Shape;1654;p42">
            <a:extLst>
              <a:ext uri="{FF2B5EF4-FFF2-40B4-BE49-F238E27FC236}">
                <a16:creationId xmlns:a16="http://schemas.microsoft.com/office/drawing/2014/main" id="{DA86501F-5F25-476F-9B69-58D8521725C4}"/>
              </a:ext>
            </a:extLst>
          </p:cNvPr>
          <p:cNvSpPr txBox="1"/>
          <p:nvPr/>
        </p:nvSpPr>
        <p:spPr>
          <a:xfrm>
            <a:off x="4782852" y="2400912"/>
            <a:ext cx="870637" cy="369922"/>
          </a:xfrm>
          <a:prstGeom prst="rect">
            <a:avLst/>
          </a:prstGeom>
          <a:noFill/>
          <a:ln>
            <a:noFill/>
          </a:ln>
        </p:spPr>
        <p:txBody>
          <a:bodyPr spcFirstLastPara="1" wrap="square" lIns="121900" tIns="121900" rIns="121900" bIns="121900" anchor="ctr" anchorCtr="0">
            <a:noAutofit/>
          </a:bodyPr>
          <a:lstStyle/>
          <a:p>
            <a:pPr algn="ctr"/>
            <a:r>
              <a:rPr lang="en" sz="2400" b="1" dirty="0">
                <a:solidFill>
                  <a:schemeClr val="bg1"/>
                </a:solidFill>
                <a:latin typeface="Calibri" panose="020F0502020204030204" pitchFamily="34" charset="0"/>
                <a:ea typeface="Fira Sans Extra Condensed"/>
                <a:cs typeface="Calibri" panose="020F0502020204030204" pitchFamily="34" charset="0"/>
                <a:sym typeface="Fira Sans Extra Condensed"/>
              </a:rPr>
              <a:t>03</a:t>
            </a:r>
            <a:endParaRPr sz="2400" b="1" dirty="0">
              <a:solidFill>
                <a:schemeClr val="bg1"/>
              </a:solidFill>
              <a:latin typeface="Calibri" panose="020F0502020204030204" pitchFamily="34" charset="0"/>
              <a:ea typeface="Fira Sans Extra Condensed"/>
              <a:cs typeface="Calibri" panose="020F0502020204030204" pitchFamily="34" charset="0"/>
              <a:sym typeface="Fira Sans Extra Condensed"/>
            </a:endParaRPr>
          </a:p>
        </p:txBody>
      </p:sp>
      <p:sp>
        <p:nvSpPr>
          <p:cNvPr id="35" name="Google Shape;1657;p42">
            <a:extLst>
              <a:ext uri="{FF2B5EF4-FFF2-40B4-BE49-F238E27FC236}">
                <a16:creationId xmlns:a16="http://schemas.microsoft.com/office/drawing/2014/main" id="{5732BA34-BDFC-4751-8A4B-C65AE0EC8601}"/>
              </a:ext>
            </a:extLst>
          </p:cNvPr>
          <p:cNvSpPr txBox="1"/>
          <p:nvPr/>
        </p:nvSpPr>
        <p:spPr>
          <a:xfrm>
            <a:off x="6520607" y="2375509"/>
            <a:ext cx="870637" cy="369922"/>
          </a:xfrm>
          <a:prstGeom prst="rect">
            <a:avLst/>
          </a:prstGeom>
          <a:noFill/>
          <a:ln>
            <a:noFill/>
          </a:ln>
        </p:spPr>
        <p:txBody>
          <a:bodyPr spcFirstLastPara="1" wrap="square" lIns="121900" tIns="121900" rIns="121900" bIns="121900" anchor="ctr" anchorCtr="0">
            <a:noAutofit/>
          </a:bodyPr>
          <a:lstStyle/>
          <a:p>
            <a:pPr algn="ctr"/>
            <a:r>
              <a:rPr lang="en" sz="2400" b="1" dirty="0">
                <a:solidFill>
                  <a:schemeClr val="bg1"/>
                </a:solidFill>
                <a:latin typeface="Calibri" panose="020F0502020204030204" pitchFamily="34" charset="0"/>
                <a:ea typeface="Fira Sans Extra Condensed"/>
                <a:cs typeface="Calibri" panose="020F0502020204030204" pitchFamily="34" charset="0"/>
                <a:sym typeface="Fira Sans Extra Condensed"/>
              </a:rPr>
              <a:t>04</a:t>
            </a:r>
            <a:endParaRPr sz="2400" b="1" dirty="0">
              <a:solidFill>
                <a:schemeClr val="bg1"/>
              </a:solidFill>
              <a:latin typeface="Calibri" panose="020F0502020204030204" pitchFamily="34" charset="0"/>
              <a:ea typeface="Fira Sans Extra Condensed"/>
              <a:cs typeface="Calibri" panose="020F0502020204030204" pitchFamily="34" charset="0"/>
              <a:sym typeface="Fira Sans Extra Condensed"/>
            </a:endParaRPr>
          </a:p>
        </p:txBody>
      </p:sp>
      <p:sp>
        <p:nvSpPr>
          <p:cNvPr id="39" name="Google Shape;1647;p42">
            <a:extLst>
              <a:ext uri="{FF2B5EF4-FFF2-40B4-BE49-F238E27FC236}">
                <a16:creationId xmlns:a16="http://schemas.microsoft.com/office/drawing/2014/main" id="{C8B20300-B4AE-49A9-850B-43D90ED8ADFC}"/>
              </a:ext>
            </a:extLst>
          </p:cNvPr>
          <p:cNvSpPr txBox="1"/>
          <p:nvPr/>
        </p:nvSpPr>
        <p:spPr>
          <a:xfrm>
            <a:off x="769656" y="3112718"/>
            <a:ext cx="1804345" cy="1619412"/>
          </a:xfrm>
          <a:prstGeom prst="rect">
            <a:avLst/>
          </a:prstGeom>
          <a:noFill/>
          <a:ln>
            <a:noFill/>
          </a:ln>
        </p:spPr>
        <p:txBody>
          <a:bodyPr spcFirstLastPara="1" wrap="square" lIns="121900" tIns="121900" rIns="121900" bIns="121900" anchor="t" anchorCtr="0">
            <a:noAutofit/>
          </a:bodyPr>
          <a:lstStyle/>
          <a:p>
            <a:pPr algn="ctr"/>
            <a:r>
              <a:rPr lang="es-PE" sz="1200" b="1" dirty="0">
                <a:solidFill>
                  <a:schemeClr val="accent1">
                    <a:lumMod val="50000"/>
                  </a:schemeClr>
                </a:solidFill>
                <a:latin typeface="Arial" panose="020B0604020202020204" pitchFamily="34" charset="0"/>
                <a:cs typeface="Arial" panose="020B0604020202020204" pitchFamily="34" charset="0"/>
                <a:sym typeface="Roboto"/>
              </a:rPr>
              <a:t>PREPUBLICACIÓN Y PUBLICACIÓN DE PLAZAS </a:t>
            </a:r>
          </a:p>
          <a:p>
            <a:pPr algn="ctr"/>
            <a:endParaRPr lang="es-PE" sz="1200" b="1" dirty="0">
              <a:solidFill>
                <a:schemeClr val="accent1">
                  <a:lumMod val="50000"/>
                </a:schemeClr>
              </a:solidFill>
              <a:latin typeface="Arial" panose="020B0604020202020204" pitchFamily="34" charset="0"/>
              <a:cs typeface="Arial" panose="020B0604020202020204" pitchFamily="34" charset="0"/>
              <a:sym typeface="Roboto"/>
            </a:endParaRPr>
          </a:p>
          <a:p>
            <a:pPr algn="ctr"/>
            <a:endParaRPr lang="es-PE" sz="1200" b="1" dirty="0">
              <a:solidFill>
                <a:schemeClr val="accent1">
                  <a:lumMod val="50000"/>
                </a:schemeClr>
              </a:solidFill>
              <a:latin typeface="Arial" panose="020B0604020202020204" pitchFamily="34" charset="0"/>
              <a:cs typeface="Arial" panose="020B0604020202020204" pitchFamily="34" charset="0"/>
              <a:sym typeface="Roboto"/>
            </a:endParaRPr>
          </a:p>
          <a:p>
            <a:pPr algn="ctr"/>
            <a:r>
              <a:rPr lang="es-PE" sz="1200" b="1" dirty="0">
                <a:solidFill>
                  <a:schemeClr val="accent1">
                    <a:lumMod val="50000"/>
                  </a:schemeClr>
                </a:solidFill>
                <a:latin typeface="Arial" panose="020B0604020202020204" pitchFamily="34" charset="0"/>
                <a:cs typeface="Arial" panose="020B0604020202020204" pitchFamily="34" charset="0"/>
                <a:sym typeface="Roboto"/>
              </a:rPr>
              <a:t>INSCRIPCIÓN DEL POSTULANTE</a:t>
            </a:r>
            <a:endParaRPr sz="1200" dirty="0">
              <a:solidFill>
                <a:schemeClr val="accent1">
                  <a:lumMod val="50000"/>
                </a:schemeClr>
              </a:solidFill>
              <a:latin typeface="Arial" panose="020B0604020202020204" pitchFamily="34" charset="0"/>
              <a:cs typeface="Arial" panose="020B0604020202020204" pitchFamily="34" charset="0"/>
              <a:sym typeface="Roboto"/>
            </a:endParaRPr>
          </a:p>
        </p:txBody>
      </p:sp>
      <p:sp>
        <p:nvSpPr>
          <p:cNvPr id="40" name="Rectángulo 39">
            <a:extLst>
              <a:ext uri="{FF2B5EF4-FFF2-40B4-BE49-F238E27FC236}">
                <a16:creationId xmlns:a16="http://schemas.microsoft.com/office/drawing/2014/main" id="{0D27DFAA-D7AE-49D5-BCD9-759AC214EA70}"/>
              </a:ext>
            </a:extLst>
          </p:cNvPr>
          <p:cNvSpPr/>
          <p:nvPr/>
        </p:nvSpPr>
        <p:spPr>
          <a:xfrm>
            <a:off x="2446140" y="3190008"/>
            <a:ext cx="1925975" cy="1384995"/>
          </a:xfrm>
          <a:prstGeom prst="rect">
            <a:avLst/>
          </a:prstGeom>
        </p:spPr>
        <p:txBody>
          <a:bodyPr wrap="square">
            <a:spAutoFit/>
          </a:bodyPr>
          <a:lstStyle/>
          <a:p>
            <a:pPr algn="ctr"/>
            <a:r>
              <a:rPr lang="es-PE" sz="1200" b="1" dirty="0">
                <a:solidFill>
                  <a:schemeClr val="accent1">
                    <a:lumMod val="50000"/>
                  </a:schemeClr>
                </a:solidFill>
                <a:latin typeface="Arial" panose="020B0604020202020204" pitchFamily="34" charset="0"/>
                <a:cs typeface="Arial" panose="020B0604020202020204" pitchFamily="34" charset="0"/>
                <a:sym typeface="Roboto"/>
              </a:rPr>
              <a:t>VERIFICACIÓN DE REQUISITOS</a:t>
            </a:r>
          </a:p>
          <a:p>
            <a:pPr algn="ctr"/>
            <a:endParaRPr lang="es-PE" sz="1200" b="1" dirty="0">
              <a:solidFill>
                <a:schemeClr val="accent1">
                  <a:lumMod val="50000"/>
                </a:schemeClr>
              </a:solidFill>
              <a:latin typeface="Arial" panose="020B0604020202020204" pitchFamily="34" charset="0"/>
              <a:cs typeface="Arial" panose="020B0604020202020204" pitchFamily="34" charset="0"/>
              <a:sym typeface="Roboto"/>
            </a:endParaRPr>
          </a:p>
          <a:p>
            <a:pPr algn="ctr"/>
            <a:r>
              <a:rPr lang="es-PE" sz="1200" b="1" dirty="0">
                <a:solidFill>
                  <a:schemeClr val="accent1">
                    <a:lumMod val="50000"/>
                  </a:schemeClr>
                </a:solidFill>
                <a:latin typeface="Arial" panose="020B0604020202020204" pitchFamily="34" charset="0"/>
                <a:cs typeface="Arial" panose="020B0604020202020204" pitchFamily="34" charset="0"/>
                <a:sym typeface="Roboto"/>
              </a:rPr>
              <a:t>EBR </a:t>
            </a:r>
          </a:p>
          <a:p>
            <a:pPr algn="ctr"/>
            <a:r>
              <a:rPr lang="es-PE" sz="1200" b="1" dirty="0">
                <a:solidFill>
                  <a:schemeClr val="accent1">
                    <a:lumMod val="50000"/>
                  </a:schemeClr>
                </a:solidFill>
                <a:latin typeface="Arial" panose="020B0604020202020204" pitchFamily="34" charset="0"/>
                <a:cs typeface="Arial" panose="020B0604020202020204" pitchFamily="34" charset="0"/>
                <a:sym typeface="Roboto"/>
              </a:rPr>
              <a:t>(INICIAL Y SECUNDARIA)</a:t>
            </a:r>
          </a:p>
          <a:p>
            <a:pPr algn="ctr"/>
            <a:r>
              <a:rPr lang="es-PE" sz="1200" b="1" dirty="0">
                <a:solidFill>
                  <a:schemeClr val="accent1">
                    <a:lumMod val="50000"/>
                  </a:schemeClr>
                </a:solidFill>
                <a:latin typeface="Arial" panose="020B0604020202020204" pitchFamily="34" charset="0"/>
                <a:cs typeface="Arial" panose="020B0604020202020204" pitchFamily="34" charset="0"/>
                <a:sym typeface="Roboto"/>
              </a:rPr>
              <a:t>EBE</a:t>
            </a:r>
            <a:endParaRPr lang="es-PE" sz="1200" b="1" dirty="0">
              <a:solidFill>
                <a:schemeClr val="accent1">
                  <a:lumMod val="50000"/>
                </a:schemeClr>
              </a:solidFill>
              <a:latin typeface="Arial" panose="020B0604020202020204" pitchFamily="34" charset="0"/>
              <a:cs typeface="Arial" panose="020B0604020202020204" pitchFamily="34" charset="0"/>
            </a:endParaRPr>
          </a:p>
        </p:txBody>
      </p:sp>
      <p:sp>
        <p:nvSpPr>
          <p:cNvPr id="41" name="Google Shape;1656;p42">
            <a:extLst>
              <a:ext uri="{FF2B5EF4-FFF2-40B4-BE49-F238E27FC236}">
                <a16:creationId xmlns:a16="http://schemas.microsoft.com/office/drawing/2014/main" id="{4A09DAEB-286C-47D2-82F8-B7A6263C9018}"/>
              </a:ext>
            </a:extLst>
          </p:cNvPr>
          <p:cNvSpPr txBox="1"/>
          <p:nvPr/>
        </p:nvSpPr>
        <p:spPr>
          <a:xfrm>
            <a:off x="4446767" y="3106241"/>
            <a:ext cx="1804346" cy="1071569"/>
          </a:xfrm>
          <a:prstGeom prst="rect">
            <a:avLst/>
          </a:prstGeom>
          <a:noFill/>
          <a:ln>
            <a:noFill/>
          </a:ln>
        </p:spPr>
        <p:txBody>
          <a:bodyPr spcFirstLastPara="1" wrap="square" lIns="121900" tIns="121900" rIns="121900" bIns="121900" anchor="t" anchorCtr="0">
            <a:noAutofit/>
          </a:bodyPr>
          <a:lstStyle/>
          <a:p>
            <a:pPr algn="ctr"/>
            <a:r>
              <a:rPr lang="es-MX" sz="1200" b="1" dirty="0">
                <a:solidFill>
                  <a:schemeClr val="accent1">
                    <a:lumMod val="50000"/>
                  </a:schemeClr>
                </a:solidFill>
                <a:latin typeface="Arial" panose="020B0604020202020204" pitchFamily="34" charset="0"/>
                <a:cs typeface="Arial" panose="020B0604020202020204" pitchFamily="34" charset="0"/>
                <a:sym typeface="Roboto"/>
              </a:rPr>
              <a:t>EVALUACIÓN DE EXPEDIENTES</a:t>
            </a:r>
          </a:p>
          <a:p>
            <a:pPr algn="ctr"/>
            <a:endParaRPr lang="es-MX" sz="1200" b="1" dirty="0">
              <a:solidFill>
                <a:schemeClr val="accent1">
                  <a:lumMod val="50000"/>
                </a:schemeClr>
              </a:solidFill>
              <a:latin typeface="Arial" panose="020B0604020202020204" pitchFamily="34" charset="0"/>
              <a:cs typeface="Arial" panose="020B0604020202020204" pitchFamily="34" charset="0"/>
              <a:sym typeface="Roboto"/>
            </a:endParaRPr>
          </a:p>
          <a:p>
            <a:pPr algn="ctr"/>
            <a:r>
              <a:rPr lang="es-MX" sz="1200" b="1" dirty="0">
                <a:solidFill>
                  <a:schemeClr val="accent1">
                    <a:lumMod val="50000"/>
                  </a:schemeClr>
                </a:solidFill>
                <a:latin typeface="Arial" panose="020B0604020202020204" pitchFamily="34" charset="0"/>
                <a:cs typeface="Arial" panose="020B0604020202020204" pitchFamily="34" charset="0"/>
                <a:sym typeface="Roboto"/>
              </a:rPr>
              <a:t>ANEXO 04</a:t>
            </a:r>
            <a:endParaRPr sz="1200" dirty="0">
              <a:solidFill>
                <a:schemeClr val="accent1">
                  <a:lumMod val="50000"/>
                </a:schemeClr>
              </a:solidFill>
              <a:latin typeface="Arial" panose="020B0604020202020204" pitchFamily="34" charset="0"/>
              <a:cs typeface="Arial" panose="020B0604020202020204" pitchFamily="34" charset="0"/>
              <a:sym typeface="Roboto"/>
            </a:endParaRPr>
          </a:p>
        </p:txBody>
      </p:sp>
      <p:sp>
        <p:nvSpPr>
          <p:cNvPr id="42" name="Google Shape;1656;p42">
            <a:extLst>
              <a:ext uri="{FF2B5EF4-FFF2-40B4-BE49-F238E27FC236}">
                <a16:creationId xmlns:a16="http://schemas.microsoft.com/office/drawing/2014/main" id="{98FD7AB0-99E5-443A-9EDA-E961823524C4}"/>
              </a:ext>
            </a:extLst>
          </p:cNvPr>
          <p:cNvSpPr txBox="1"/>
          <p:nvPr/>
        </p:nvSpPr>
        <p:spPr>
          <a:xfrm>
            <a:off x="6215345" y="3096565"/>
            <a:ext cx="2206361" cy="2446281"/>
          </a:xfrm>
          <a:prstGeom prst="rect">
            <a:avLst/>
          </a:prstGeom>
          <a:noFill/>
          <a:ln>
            <a:noFill/>
          </a:ln>
        </p:spPr>
        <p:txBody>
          <a:bodyPr spcFirstLastPara="1" wrap="square" lIns="121900" tIns="121900" rIns="121900" bIns="121900" anchor="t" anchorCtr="0">
            <a:noAutofit/>
          </a:bodyPr>
          <a:lstStyle/>
          <a:p>
            <a:pPr algn="ctr"/>
            <a:r>
              <a:rPr lang="es-PE" sz="1200" b="1" dirty="0">
                <a:solidFill>
                  <a:schemeClr val="accent1">
                    <a:lumMod val="50000"/>
                  </a:schemeClr>
                </a:solidFill>
                <a:latin typeface="Arial" panose="020B0604020202020204" pitchFamily="34" charset="0"/>
                <a:cs typeface="Arial" panose="020B0604020202020204" pitchFamily="34" charset="0"/>
                <a:sym typeface="Roboto"/>
              </a:rPr>
              <a:t>PUBLICACIÓN DE RESULTADOS PRELIMINARES</a:t>
            </a:r>
          </a:p>
          <a:p>
            <a:pPr algn="ctr"/>
            <a:endParaRPr lang="es-PE" sz="1200" b="1" dirty="0">
              <a:solidFill>
                <a:schemeClr val="accent1">
                  <a:lumMod val="50000"/>
                </a:schemeClr>
              </a:solidFill>
              <a:latin typeface="Arial" panose="020B0604020202020204" pitchFamily="34" charset="0"/>
              <a:cs typeface="Arial" panose="020B0604020202020204" pitchFamily="34" charset="0"/>
              <a:sym typeface="Roboto"/>
            </a:endParaRPr>
          </a:p>
          <a:p>
            <a:pPr algn="ctr"/>
            <a:r>
              <a:rPr lang="es-PE" sz="1200" b="1" dirty="0">
                <a:solidFill>
                  <a:schemeClr val="accent1">
                    <a:lumMod val="50000"/>
                  </a:schemeClr>
                </a:solidFill>
                <a:latin typeface="Arial" panose="020B0604020202020204" pitchFamily="34" charset="0"/>
                <a:cs typeface="Arial" panose="020B0604020202020204" pitchFamily="34" charset="0"/>
                <a:sym typeface="Roboto"/>
              </a:rPr>
              <a:t>PRESENTACIÓN Y ABSOLUCIÓN DE RECLAMOS</a:t>
            </a:r>
          </a:p>
          <a:p>
            <a:pPr algn="ctr"/>
            <a:endParaRPr lang="es-PE" sz="1200" b="1" dirty="0">
              <a:solidFill>
                <a:schemeClr val="accent1">
                  <a:lumMod val="50000"/>
                </a:schemeClr>
              </a:solidFill>
              <a:latin typeface="Arial" panose="020B0604020202020204" pitchFamily="34" charset="0"/>
              <a:cs typeface="Arial" panose="020B0604020202020204" pitchFamily="34" charset="0"/>
              <a:sym typeface="Roboto"/>
            </a:endParaRPr>
          </a:p>
          <a:p>
            <a:pPr algn="ctr"/>
            <a:r>
              <a:rPr lang="es-PE" sz="1200" b="1" dirty="0">
                <a:solidFill>
                  <a:schemeClr val="accent1">
                    <a:lumMod val="50000"/>
                  </a:schemeClr>
                </a:solidFill>
                <a:latin typeface="Arial" panose="020B0604020202020204" pitchFamily="34" charset="0"/>
                <a:cs typeface="Arial" panose="020B0604020202020204" pitchFamily="34" charset="0"/>
                <a:sym typeface="Roboto"/>
              </a:rPr>
              <a:t>PUBLICACIÓN FINAL DE RESULTADOS</a:t>
            </a:r>
            <a:endParaRPr sz="1200" b="1" dirty="0">
              <a:solidFill>
                <a:schemeClr val="accent1">
                  <a:lumMod val="50000"/>
                </a:schemeClr>
              </a:solidFill>
              <a:latin typeface="Arial" panose="020B0604020202020204" pitchFamily="34" charset="0"/>
              <a:cs typeface="Arial" panose="020B0604020202020204" pitchFamily="34" charset="0"/>
              <a:sym typeface="Roboto"/>
            </a:endParaRPr>
          </a:p>
        </p:txBody>
      </p:sp>
      <p:sp>
        <p:nvSpPr>
          <p:cNvPr id="44" name="Google Shape;1657;p42">
            <a:extLst>
              <a:ext uri="{FF2B5EF4-FFF2-40B4-BE49-F238E27FC236}">
                <a16:creationId xmlns:a16="http://schemas.microsoft.com/office/drawing/2014/main" id="{83B9A1FB-99D6-490C-BA35-ACE58DDC6998}"/>
              </a:ext>
            </a:extLst>
          </p:cNvPr>
          <p:cNvSpPr txBox="1"/>
          <p:nvPr/>
        </p:nvSpPr>
        <p:spPr>
          <a:xfrm>
            <a:off x="8421706" y="2363974"/>
            <a:ext cx="870637" cy="369922"/>
          </a:xfrm>
          <a:prstGeom prst="rect">
            <a:avLst/>
          </a:prstGeom>
          <a:noFill/>
          <a:ln>
            <a:noFill/>
          </a:ln>
        </p:spPr>
        <p:txBody>
          <a:bodyPr spcFirstLastPara="1" wrap="square" lIns="121900" tIns="121900" rIns="121900" bIns="121900" anchor="ctr" anchorCtr="0">
            <a:noAutofit/>
          </a:bodyPr>
          <a:lstStyle/>
          <a:p>
            <a:pPr algn="ctr"/>
            <a:r>
              <a:rPr lang="en" sz="2400" b="1" dirty="0">
                <a:solidFill>
                  <a:schemeClr val="bg1"/>
                </a:solidFill>
                <a:latin typeface="Calibri" panose="020F0502020204030204" pitchFamily="34" charset="0"/>
                <a:ea typeface="Fira Sans Extra Condensed"/>
                <a:cs typeface="Calibri" panose="020F0502020204030204" pitchFamily="34" charset="0"/>
                <a:sym typeface="Fira Sans Extra Condensed"/>
              </a:rPr>
              <a:t>05</a:t>
            </a:r>
            <a:endParaRPr sz="2400" b="1" dirty="0">
              <a:solidFill>
                <a:schemeClr val="bg1"/>
              </a:solidFill>
              <a:latin typeface="Calibri" panose="020F0502020204030204" pitchFamily="34" charset="0"/>
              <a:ea typeface="Fira Sans Extra Condensed"/>
              <a:cs typeface="Calibri" panose="020F0502020204030204" pitchFamily="34" charset="0"/>
              <a:sym typeface="Fira Sans Extra Condensed"/>
            </a:endParaRPr>
          </a:p>
        </p:txBody>
      </p:sp>
      <p:sp>
        <p:nvSpPr>
          <p:cNvPr id="46" name="Google Shape;1656;p42">
            <a:extLst>
              <a:ext uri="{FF2B5EF4-FFF2-40B4-BE49-F238E27FC236}">
                <a16:creationId xmlns:a16="http://schemas.microsoft.com/office/drawing/2014/main" id="{CA8CCDAD-E368-4530-971B-5C02E792CD2C}"/>
              </a:ext>
            </a:extLst>
          </p:cNvPr>
          <p:cNvSpPr txBox="1"/>
          <p:nvPr/>
        </p:nvSpPr>
        <p:spPr>
          <a:xfrm>
            <a:off x="8049227" y="3097033"/>
            <a:ext cx="1915552" cy="2446281"/>
          </a:xfrm>
          <a:prstGeom prst="rect">
            <a:avLst/>
          </a:prstGeom>
          <a:noFill/>
          <a:ln>
            <a:noFill/>
          </a:ln>
        </p:spPr>
        <p:txBody>
          <a:bodyPr spcFirstLastPara="1" wrap="square" lIns="121900" tIns="121900" rIns="121900" bIns="121900" anchor="t" anchorCtr="0">
            <a:noAutofit/>
          </a:bodyPr>
          <a:lstStyle/>
          <a:p>
            <a:pPr algn="ctr"/>
            <a:r>
              <a:rPr lang="es-PE" sz="1200" b="1" dirty="0">
                <a:solidFill>
                  <a:schemeClr val="accent1">
                    <a:lumMod val="50000"/>
                  </a:schemeClr>
                </a:solidFill>
                <a:latin typeface="Arial" panose="020B0604020202020204" pitchFamily="34" charset="0"/>
                <a:cs typeface="Arial" panose="020B0604020202020204" pitchFamily="34" charset="0"/>
                <a:sym typeface="Roboto"/>
              </a:rPr>
              <a:t>ADJUDICACIÓN DE PLAZAS</a:t>
            </a:r>
            <a:endParaRPr sz="1200" b="1" dirty="0">
              <a:solidFill>
                <a:schemeClr val="accent1">
                  <a:lumMod val="50000"/>
                </a:schemeClr>
              </a:solidFill>
              <a:latin typeface="Arial" panose="020B0604020202020204" pitchFamily="34" charset="0"/>
              <a:cs typeface="Arial" panose="020B0604020202020204" pitchFamily="34" charset="0"/>
              <a:sym typeface="Roboto"/>
            </a:endParaRPr>
          </a:p>
        </p:txBody>
      </p:sp>
      <p:sp>
        <p:nvSpPr>
          <p:cNvPr id="47" name="Google Shape;1657;p42">
            <a:extLst>
              <a:ext uri="{FF2B5EF4-FFF2-40B4-BE49-F238E27FC236}">
                <a16:creationId xmlns:a16="http://schemas.microsoft.com/office/drawing/2014/main" id="{5D9BD9DA-4043-4705-B38F-1FA582A59FE4}"/>
              </a:ext>
            </a:extLst>
          </p:cNvPr>
          <p:cNvSpPr txBox="1"/>
          <p:nvPr/>
        </p:nvSpPr>
        <p:spPr>
          <a:xfrm>
            <a:off x="10374883" y="2400912"/>
            <a:ext cx="870637" cy="369922"/>
          </a:xfrm>
          <a:prstGeom prst="rect">
            <a:avLst/>
          </a:prstGeom>
          <a:noFill/>
          <a:ln>
            <a:noFill/>
          </a:ln>
        </p:spPr>
        <p:txBody>
          <a:bodyPr spcFirstLastPara="1" wrap="square" lIns="121900" tIns="121900" rIns="121900" bIns="121900" anchor="ctr" anchorCtr="0">
            <a:noAutofit/>
          </a:bodyPr>
          <a:lstStyle/>
          <a:p>
            <a:pPr algn="ctr"/>
            <a:r>
              <a:rPr lang="en" sz="2400" b="1" dirty="0">
                <a:solidFill>
                  <a:schemeClr val="bg1"/>
                </a:solidFill>
                <a:latin typeface="Calibri" panose="020F0502020204030204" pitchFamily="34" charset="0"/>
                <a:ea typeface="Fira Sans Extra Condensed"/>
                <a:cs typeface="Calibri" panose="020F0502020204030204" pitchFamily="34" charset="0"/>
                <a:sym typeface="Fira Sans Extra Condensed"/>
              </a:rPr>
              <a:t>06</a:t>
            </a:r>
            <a:endParaRPr sz="2400" b="1" dirty="0">
              <a:solidFill>
                <a:schemeClr val="bg1"/>
              </a:solidFill>
              <a:latin typeface="Calibri" panose="020F0502020204030204" pitchFamily="34" charset="0"/>
              <a:ea typeface="Fira Sans Extra Condensed"/>
              <a:cs typeface="Calibri" panose="020F0502020204030204" pitchFamily="34" charset="0"/>
              <a:sym typeface="Fira Sans Extra Condensed"/>
            </a:endParaRPr>
          </a:p>
        </p:txBody>
      </p:sp>
      <p:sp>
        <p:nvSpPr>
          <p:cNvPr id="49" name="Google Shape;1656;p42">
            <a:extLst>
              <a:ext uri="{FF2B5EF4-FFF2-40B4-BE49-F238E27FC236}">
                <a16:creationId xmlns:a16="http://schemas.microsoft.com/office/drawing/2014/main" id="{37330D96-CA4A-4B17-9FA4-9AA93DBC1B66}"/>
              </a:ext>
            </a:extLst>
          </p:cNvPr>
          <p:cNvSpPr txBox="1"/>
          <p:nvPr/>
        </p:nvSpPr>
        <p:spPr>
          <a:xfrm>
            <a:off x="9757717" y="3190008"/>
            <a:ext cx="2075735" cy="2446281"/>
          </a:xfrm>
          <a:prstGeom prst="rect">
            <a:avLst/>
          </a:prstGeom>
          <a:noFill/>
          <a:ln>
            <a:noFill/>
          </a:ln>
        </p:spPr>
        <p:txBody>
          <a:bodyPr spcFirstLastPara="1" wrap="square" lIns="121900" tIns="121900" rIns="121900" bIns="121900" anchor="t" anchorCtr="0">
            <a:noAutofit/>
          </a:bodyPr>
          <a:lstStyle/>
          <a:p>
            <a:pPr algn="ctr"/>
            <a:r>
              <a:rPr lang="es-PE" sz="1200" b="1" dirty="0">
                <a:solidFill>
                  <a:schemeClr val="accent1">
                    <a:lumMod val="50000"/>
                  </a:schemeClr>
                </a:solidFill>
                <a:latin typeface="Arial" panose="020B0604020202020204" pitchFamily="34" charset="0"/>
                <a:cs typeface="Arial" panose="020B0604020202020204" pitchFamily="34" charset="0"/>
                <a:sym typeface="Roboto"/>
              </a:rPr>
              <a:t>EMISIÓN DE RESOLUCIONES E INFORMES</a:t>
            </a:r>
            <a:endParaRPr sz="1200" b="1" dirty="0">
              <a:solidFill>
                <a:schemeClr val="accent1">
                  <a:lumMod val="50000"/>
                </a:schemeClr>
              </a:solidFill>
              <a:latin typeface="Arial" panose="020B0604020202020204" pitchFamily="34" charset="0"/>
              <a:cs typeface="Arial" panose="020B0604020202020204" pitchFamily="34" charset="0"/>
              <a:sym typeface="Roboto"/>
            </a:endParaRPr>
          </a:p>
        </p:txBody>
      </p:sp>
      <p:sp>
        <p:nvSpPr>
          <p:cNvPr id="50" name="Rectángulo: esquinas redondeadas 49">
            <a:extLst>
              <a:ext uri="{FF2B5EF4-FFF2-40B4-BE49-F238E27FC236}">
                <a16:creationId xmlns:a16="http://schemas.microsoft.com/office/drawing/2014/main" id="{B4A010E5-B300-4FDC-B062-16FD2B327CE7}"/>
              </a:ext>
            </a:extLst>
          </p:cNvPr>
          <p:cNvSpPr/>
          <p:nvPr/>
        </p:nvSpPr>
        <p:spPr>
          <a:xfrm>
            <a:off x="5578137" y="5569510"/>
            <a:ext cx="1501427" cy="693552"/>
          </a:xfrm>
          <a:prstGeom prst="roundRect">
            <a:avLst/>
          </a:prstGeom>
          <a:solidFill>
            <a:srgbClr val="002060"/>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400" b="1" dirty="0">
                <a:solidFill>
                  <a:schemeClr val="bg1"/>
                </a:solidFill>
                <a:latin typeface="Arial" panose="020B0604020202020204" pitchFamily="34" charset="0"/>
                <a:cs typeface="Arial" panose="020B0604020202020204" pitchFamily="34" charset="0"/>
              </a:rPr>
              <a:t>Enero</a:t>
            </a:r>
          </a:p>
        </p:txBody>
      </p:sp>
      <p:cxnSp>
        <p:nvCxnSpPr>
          <p:cNvPr id="54" name="Conector recto 53">
            <a:extLst>
              <a:ext uri="{FF2B5EF4-FFF2-40B4-BE49-F238E27FC236}">
                <a16:creationId xmlns:a16="http://schemas.microsoft.com/office/drawing/2014/main" id="{9F39C260-41D6-49A9-B1D4-330A04BFCDB9}"/>
              </a:ext>
            </a:extLst>
          </p:cNvPr>
          <p:cNvCxnSpPr>
            <a:cxnSpLocks/>
          </p:cNvCxnSpPr>
          <p:nvPr/>
        </p:nvCxnSpPr>
        <p:spPr>
          <a:xfrm flipV="1">
            <a:off x="906780" y="5247711"/>
            <a:ext cx="10778375" cy="36048"/>
          </a:xfrm>
          <a:prstGeom prst="line">
            <a:avLst/>
          </a:prstGeom>
          <a:ln>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7" name="Conector recto 56">
            <a:extLst>
              <a:ext uri="{FF2B5EF4-FFF2-40B4-BE49-F238E27FC236}">
                <a16:creationId xmlns:a16="http://schemas.microsoft.com/office/drawing/2014/main" id="{666F005F-1FE0-41CE-AB03-A3BDFD2404B8}"/>
              </a:ext>
            </a:extLst>
          </p:cNvPr>
          <p:cNvCxnSpPr>
            <a:cxnSpLocks/>
          </p:cNvCxnSpPr>
          <p:nvPr/>
        </p:nvCxnSpPr>
        <p:spPr>
          <a:xfrm>
            <a:off x="6328851" y="5290514"/>
            <a:ext cx="1" cy="27224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36" name="Google Shape;101;p2">
            <a:extLst>
              <a:ext uri="{FF2B5EF4-FFF2-40B4-BE49-F238E27FC236}">
                <a16:creationId xmlns:a16="http://schemas.microsoft.com/office/drawing/2014/main" id="{1BEC94AB-34C1-433D-A931-9012C1CBEE25}"/>
              </a:ext>
            </a:extLst>
          </p:cNvPr>
          <p:cNvPicPr preferRelativeResize="0"/>
          <p:nvPr/>
        </p:nvPicPr>
        <p:blipFill>
          <a:blip r:embed="rId2">
            <a:alphaModFix/>
          </a:blip>
          <a:stretch>
            <a:fillRect/>
          </a:stretch>
        </p:blipFill>
        <p:spPr>
          <a:xfrm>
            <a:off x="10288426" y="48337"/>
            <a:ext cx="1065375" cy="703988"/>
          </a:xfrm>
          <a:prstGeom prst="rect">
            <a:avLst/>
          </a:prstGeom>
          <a:noFill/>
          <a:ln>
            <a:noFill/>
          </a:ln>
        </p:spPr>
      </p:pic>
      <p:pic>
        <p:nvPicPr>
          <p:cNvPr id="37" name="Google Shape;102;p2">
            <a:extLst>
              <a:ext uri="{FF2B5EF4-FFF2-40B4-BE49-F238E27FC236}">
                <a16:creationId xmlns:a16="http://schemas.microsoft.com/office/drawing/2014/main" id="{BF2B7011-D207-43A7-BD43-AF97BFB309F6}"/>
              </a:ext>
            </a:extLst>
          </p:cNvPr>
          <p:cNvPicPr preferRelativeResize="0"/>
          <p:nvPr/>
        </p:nvPicPr>
        <p:blipFill rotWithShape="1">
          <a:blip r:embed="rId3">
            <a:alphaModFix/>
          </a:blip>
          <a:srcRect/>
          <a:stretch/>
        </p:blipFill>
        <p:spPr>
          <a:xfrm>
            <a:off x="734657" y="173176"/>
            <a:ext cx="2061275" cy="454311"/>
          </a:xfrm>
          <a:prstGeom prst="rect">
            <a:avLst/>
          </a:prstGeom>
          <a:noFill/>
          <a:ln>
            <a:noFill/>
          </a:ln>
        </p:spPr>
      </p:pic>
      <p:pic>
        <p:nvPicPr>
          <p:cNvPr id="38" name="Imagen 37">
            <a:extLst>
              <a:ext uri="{FF2B5EF4-FFF2-40B4-BE49-F238E27FC236}">
                <a16:creationId xmlns:a16="http://schemas.microsoft.com/office/drawing/2014/main" id="{824108BB-37B4-4AE3-8E44-E9C7149727CE}"/>
              </a:ext>
            </a:extLst>
          </p:cNvPr>
          <p:cNvPicPr>
            <a:picLocks noChangeAspect="1"/>
          </p:cNvPicPr>
          <p:nvPr/>
        </p:nvPicPr>
        <p:blipFill>
          <a:blip r:embed="rId4">
            <a:duotone>
              <a:prstClr val="black"/>
              <a:schemeClr val="tx2">
                <a:tint val="45000"/>
                <a:satMod val="400000"/>
              </a:schemeClr>
            </a:duotone>
          </a:blip>
          <a:srcRect/>
          <a:stretch/>
        </p:blipFill>
        <p:spPr>
          <a:xfrm>
            <a:off x="5468471" y="150356"/>
            <a:ext cx="1667199" cy="504606"/>
          </a:xfrm>
          <a:prstGeom prst="rect">
            <a:avLst/>
          </a:prstGeom>
        </p:spPr>
      </p:pic>
    </p:spTree>
    <p:extLst>
      <p:ext uri="{BB962C8B-B14F-4D97-AF65-F5344CB8AC3E}">
        <p14:creationId xmlns:p14="http://schemas.microsoft.com/office/powerpoint/2010/main" val="868652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A4C7CE-D1BA-187E-BBE8-C0E59026BB1F}"/>
              </a:ext>
            </a:extLst>
          </p:cNvPr>
          <p:cNvSpPr>
            <a:spLocks noGrp="1"/>
          </p:cNvSpPr>
          <p:nvPr>
            <p:ph type="title"/>
          </p:nvPr>
        </p:nvSpPr>
        <p:spPr>
          <a:xfrm>
            <a:off x="5920601" y="4427377"/>
            <a:ext cx="4234051" cy="1325563"/>
          </a:xfrm>
        </p:spPr>
        <p:txBody>
          <a:bodyPr>
            <a:normAutofit/>
          </a:bodyPr>
          <a:lstStyle/>
          <a:p>
            <a:r>
              <a:rPr lang="es-PE" sz="5400" b="1" dirty="0">
                <a:solidFill>
                  <a:schemeClr val="bg1"/>
                </a:solidFill>
                <a:latin typeface="Arial" panose="020B0604020202020204" pitchFamily="34" charset="0"/>
                <a:cs typeface="Arial" panose="020B0604020202020204" pitchFamily="34" charset="0"/>
              </a:rPr>
              <a:t>DEFINICIÓN</a:t>
            </a:r>
          </a:p>
        </p:txBody>
      </p:sp>
      <p:cxnSp>
        <p:nvCxnSpPr>
          <p:cNvPr id="5" name="Google Shape;58;p13">
            <a:extLst>
              <a:ext uri="{FF2B5EF4-FFF2-40B4-BE49-F238E27FC236}">
                <a16:creationId xmlns:a16="http://schemas.microsoft.com/office/drawing/2014/main" id="{CE90D336-6368-73DE-81B8-9522B90B5B85}"/>
              </a:ext>
            </a:extLst>
          </p:cNvPr>
          <p:cNvCxnSpPr>
            <a:cxnSpLocks/>
          </p:cNvCxnSpPr>
          <p:nvPr/>
        </p:nvCxnSpPr>
        <p:spPr>
          <a:xfrm>
            <a:off x="5991814" y="5736954"/>
            <a:ext cx="3986391" cy="0"/>
          </a:xfrm>
          <a:prstGeom prst="straightConnector1">
            <a:avLst/>
          </a:prstGeom>
          <a:noFill/>
          <a:ln w="12700" cap="flat" cmpd="sng">
            <a:solidFill>
              <a:srgbClr val="FFFFFF"/>
            </a:solidFill>
            <a:prstDash val="solid"/>
            <a:round/>
            <a:headEnd type="none" w="sm" len="sm"/>
            <a:tailEnd type="none" w="sm" len="sm"/>
          </a:ln>
        </p:spPr>
      </p:cxnSp>
      <p:sp>
        <p:nvSpPr>
          <p:cNvPr id="8" name="Redondear rectángulo de esquina del mismo lado 7">
            <a:extLst>
              <a:ext uri="{FF2B5EF4-FFF2-40B4-BE49-F238E27FC236}">
                <a16:creationId xmlns:a16="http://schemas.microsoft.com/office/drawing/2014/main" id="{245AC189-81AD-4209-7FB8-4DC394FA3CB1}"/>
              </a:ext>
            </a:extLst>
          </p:cNvPr>
          <p:cNvSpPr/>
          <p:nvPr/>
        </p:nvSpPr>
        <p:spPr>
          <a:xfrm rot="10800000">
            <a:off x="0" y="0"/>
            <a:ext cx="12192000" cy="829994"/>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9" name="Google Shape;101;p2">
            <a:extLst>
              <a:ext uri="{FF2B5EF4-FFF2-40B4-BE49-F238E27FC236}">
                <a16:creationId xmlns:a16="http://schemas.microsoft.com/office/drawing/2014/main" id="{112BF0CB-C641-41AA-9B08-AF6198033695}"/>
              </a:ext>
            </a:extLst>
          </p:cNvPr>
          <p:cNvPicPr preferRelativeResize="0"/>
          <p:nvPr/>
        </p:nvPicPr>
        <p:blipFill>
          <a:blip r:embed="rId3">
            <a:alphaModFix/>
          </a:blip>
          <a:stretch>
            <a:fillRect/>
          </a:stretch>
        </p:blipFill>
        <p:spPr>
          <a:xfrm>
            <a:off x="10288426" y="48337"/>
            <a:ext cx="1065375" cy="703988"/>
          </a:xfrm>
          <a:prstGeom prst="rect">
            <a:avLst/>
          </a:prstGeom>
          <a:noFill/>
          <a:ln>
            <a:noFill/>
          </a:ln>
        </p:spPr>
      </p:pic>
      <p:pic>
        <p:nvPicPr>
          <p:cNvPr id="12" name="Google Shape;102;p2">
            <a:extLst>
              <a:ext uri="{FF2B5EF4-FFF2-40B4-BE49-F238E27FC236}">
                <a16:creationId xmlns:a16="http://schemas.microsoft.com/office/drawing/2014/main" id="{CD41DAAF-F840-4C14-BCE2-438A158A0D25}"/>
              </a:ext>
            </a:extLst>
          </p:cNvPr>
          <p:cNvPicPr preferRelativeResize="0"/>
          <p:nvPr/>
        </p:nvPicPr>
        <p:blipFill rotWithShape="1">
          <a:blip r:embed="rId4">
            <a:alphaModFix/>
          </a:blip>
          <a:srcRect/>
          <a:stretch/>
        </p:blipFill>
        <p:spPr>
          <a:xfrm>
            <a:off x="734657" y="173176"/>
            <a:ext cx="2061275" cy="454311"/>
          </a:xfrm>
          <a:prstGeom prst="rect">
            <a:avLst/>
          </a:prstGeom>
          <a:noFill/>
          <a:ln>
            <a:noFill/>
          </a:ln>
        </p:spPr>
      </p:pic>
      <p:pic>
        <p:nvPicPr>
          <p:cNvPr id="14" name="Imagen 13">
            <a:extLst>
              <a:ext uri="{FF2B5EF4-FFF2-40B4-BE49-F238E27FC236}">
                <a16:creationId xmlns:a16="http://schemas.microsoft.com/office/drawing/2014/main" id="{FA463EBA-0F65-4455-9939-B6A4B8A7C9BA}"/>
              </a:ext>
            </a:extLst>
          </p:cNvPr>
          <p:cNvPicPr>
            <a:picLocks noChangeAspect="1"/>
          </p:cNvPicPr>
          <p:nvPr/>
        </p:nvPicPr>
        <p:blipFill>
          <a:blip r:embed="rId5">
            <a:duotone>
              <a:prstClr val="black"/>
              <a:schemeClr val="tx2">
                <a:tint val="45000"/>
                <a:satMod val="400000"/>
              </a:schemeClr>
            </a:duotone>
          </a:blip>
          <a:srcRect/>
          <a:stretch/>
        </p:blipFill>
        <p:spPr>
          <a:xfrm>
            <a:off x="5468471" y="150356"/>
            <a:ext cx="1667199" cy="504606"/>
          </a:xfrm>
          <a:prstGeom prst="rect">
            <a:avLst/>
          </a:prstGeom>
        </p:spPr>
      </p:pic>
    </p:spTree>
    <p:extLst>
      <p:ext uri="{BB962C8B-B14F-4D97-AF65-F5344CB8AC3E}">
        <p14:creationId xmlns:p14="http://schemas.microsoft.com/office/powerpoint/2010/main" val="40651698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E35040-3ACF-ED2D-1579-A7E41597D7A8}"/>
              </a:ext>
            </a:extLst>
          </p:cNvPr>
          <p:cNvSpPr>
            <a:spLocks noGrp="1"/>
          </p:cNvSpPr>
          <p:nvPr>
            <p:ph type="title"/>
          </p:nvPr>
        </p:nvSpPr>
        <p:spPr>
          <a:xfrm>
            <a:off x="838200" y="784124"/>
            <a:ext cx="12687300" cy="959168"/>
          </a:xfrm>
        </p:spPr>
        <p:txBody>
          <a:bodyPr>
            <a:normAutofit/>
          </a:bodyPr>
          <a:lstStyle/>
          <a:p>
            <a:r>
              <a:rPr lang="es-PE" sz="4000" b="1" dirty="0">
                <a:solidFill>
                  <a:srgbClr val="002060"/>
                </a:solidFill>
                <a:latin typeface="Arial" panose="020B0604020202020204" pitchFamily="34" charset="0"/>
                <a:cs typeface="Arial" panose="020B0604020202020204" pitchFamily="34" charset="0"/>
              </a:rPr>
              <a:t>Prelación para desempate</a:t>
            </a:r>
          </a:p>
        </p:txBody>
      </p:sp>
      <p:sp>
        <p:nvSpPr>
          <p:cNvPr id="4" name="Redondear rectángulo de esquina del mismo lado 3">
            <a:extLst>
              <a:ext uri="{FF2B5EF4-FFF2-40B4-BE49-F238E27FC236}">
                <a16:creationId xmlns:a16="http://schemas.microsoft.com/office/drawing/2014/main" id="{6DD21BAC-7DC9-CF35-C7C4-82DF33465054}"/>
              </a:ext>
            </a:extLst>
          </p:cNvPr>
          <p:cNvSpPr/>
          <p:nvPr/>
        </p:nvSpPr>
        <p:spPr>
          <a:xfrm rot="10800000">
            <a:off x="0" y="0"/>
            <a:ext cx="12192000" cy="829994"/>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cxnSp>
        <p:nvCxnSpPr>
          <p:cNvPr id="8" name="Google Shape;58;p13">
            <a:extLst>
              <a:ext uri="{FF2B5EF4-FFF2-40B4-BE49-F238E27FC236}">
                <a16:creationId xmlns:a16="http://schemas.microsoft.com/office/drawing/2014/main" id="{087A9F95-DF16-CB2B-C5ED-CCA6DC137F14}"/>
              </a:ext>
            </a:extLst>
          </p:cNvPr>
          <p:cNvCxnSpPr>
            <a:cxnSpLocks/>
          </p:cNvCxnSpPr>
          <p:nvPr/>
        </p:nvCxnSpPr>
        <p:spPr>
          <a:xfrm>
            <a:off x="977111" y="1610289"/>
            <a:ext cx="3763701" cy="0"/>
          </a:xfrm>
          <a:prstGeom prst="straightConnector1">
            <a:avLst/>
          </a:prstGeom>
          <a:noFill/>
          <a:ln w="19050" cap="flat" cmpd="sng">
            <a:solidFill>
              <a:srgbClr val="E30412"/>
            </a:solidFill>
            <a:prstDash val="solid"/>
            <a:round/>
            <a:headEnd type="none" w="sm" len="sm"/>
            <a:tailEnd type="none" w="sm" len="sm"/>
          </a:ln>
        </p:spPr>
      </p:cxnSp>
      <p:pic>
        <p:nvPicPr>
          <p:cNvPr id="5" name="Gráfico 4">
            <a:extLst>
              <a:ext uri="{FF2B5EF4-FFF2-40B4-BE49-F238E27FC236}">
                <a16:creationId xmlns:a16="http://schemas.microsoft.com/office/drawing/2014/main" id="{38514B88-4875-4C8B-AB43-1DEC7E00C966}"/>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67503" t="74580" r="12735" b="13472"/>
          <a:stretch/>
        </p:blipFill>
        <p:spPr>
          <a:xfrm flipH="1">
            <a:off x="672796" y="2523586"/>
            <a:ext cx="4068016" cy="2724125"/>
          </a:xfrm>
          <a:prstGeom prst="rect">
            <a:avLst/>
          </a:prstGeom>
        </p:spPr>
      </p:pic>
      <p:sp>
        <p:nvSpPr>
          <p:cNvPr id="38" name="Rectángulo: esquinas redondeadas 37">
            <a:extLst>
              <a:ext uri="{FF2B5EF4-FFF2-40B4-BE49-F238E27FC236}">
                <a16:creationId xmlns:a16="http://schemas.microsoft.com/office/drawing/2014/main" id="{F42B5E93-C45B-4082-89F7-D22C97D64178}"/>
              </a:ext>
            </a:extLst>
          </p:cNvPr>
          <p:cNvSpPr/>
          <p:nvPr/>
        </p:nvSpPr>
        <p:spPr>
          <a:xfrm>
            <a:off x="5130800" y="2392209"/>
            <a:ext cx="6554355" cy="2986877"/>
          </a:xfrm>
          <a:prstGeom prst="round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nSpc>
                <a:spcPct val="107000"/>
              </a:lnSpc>
              <a:spcAft>
                <a:spcPts val="800"/>
              </a:spcAft>
              <a:buFont typeface="+mj-lt"/>
              <a:buAutoNum type="alphaLcPeriod"/>
            </a:pPr>
            <a:endParaRPr lang="es-PE"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Clr>
                <a:srgbClr val="E30412"/>
              </a:buClr>
              <a:buFont typeface="+mj-lt"/>
              <a:buAutoNum type="alphaLcPeriod"/>
            </a:pPr>
            <a:r>
              <a:rPr lang="es-PE" dirty="0">
                <a:solidFill>
                  <a:srgbClr val="002060"/>
                </a:solidFill>
                <a:effectLst/>
                <a:latin typeface="Arial" panose="020B0604020202020204" pitchFamily="34" charset="0"/>
                <a:ea typeface="Calibri" panose="020F0502020204030204" pitchFamily="34" charset="0"/>
                <a:cs typeface="Arial" panose="020B0604020202020204" pitchFamily="34" charset="0"/>
              </a:rPr>
              <a:t>Mayor puntaje en formación académica.</a:t>
            </a:r>
          </a:p>
          <a:p>
            <a:pPr marL="342900" lvl="0" indent="-342900">
              <a:lnSpc>
                <a:spcPct val="107000"/>
              </a:lnSpc>
              <a:spcAft>
                <a:spcPts val="800"/>
              </a:spcAft>
              <a:buClr>
                <a:srgbClr val="E30412"/>
              </a:buClr>
              <a:buFont typeface="+mj-lt"/>
              <a:buAutoNum type="alphaLcPeriod"/>
            </a:pPr>
            <a:r>
              <a:rPr lang="es-PE" dirty="0">
                <a:solidFill>
                  <a:srgbClr val="002060"/>
                </a:solidFill>
                <a:effectLst/>
                <a:latin typeface="Arial" panose="020B0604020202020204" pitchFamily="34" charset="0"/>
                <a:ea typeface="Calibri" panose="020F0502020204030204" pitchFamily="34" charset="0"/>
                <a:cs typeface="Arial" panose="020B0604020202020204" pitchFamily="34" charset="0"/>
              </a:rPr>
              <a:t>Mayor puntaje en experiencia laboral en el cargo de auxiliar de educación en la modalidad y nivel al que postula.</a:t>
            </a:r>
          </a:p>
          <a:p>
            <a:pPr marL="342900" lvl="0" indent="-342900">
              <a:lnSpc>
                <a:spcPct val="107000"/>
              </a:lnSpc>
              <a:spcAft>
                <a:spcPts val="800"/>
              </a:spcAft>
              <a:buClr>
                <a:srgbClr val="E30412"/>
              </a:buClr>
              <a:buFont typeface="+mj-lt"/>
              <a:buAutoNum type="alphaLcPeriod"/>
            </a:pPr>
            <a:r>
              <a:rPr lang="es-PE" dirty="0">
                <a:solidFill>
                  <a:srgbClr val="002060"/>
                </a:solidFill>
                <a:effectLst/>
                <a:latin typeface="Arial" panose="020B0604020202020204" pitchFamily="34" charset="0"/>
                <a:ea typeface="Calibri" panose="020F0502020204030204" pitchFamily="34" charset="0"/>
                <a:cs typeface="Arial" panose="020B0604020202020204" pitchFamily="34" charset="0"/>
              </a:rPr>
              <a:t>Mayor puntaje en experiencia laboral en el cargo de auxiliar de educación.</a:t>
            </a:r>
          </a:p>
          <a:p>
            <a:pPr marL="342900" lvl="0" indent="-342900">
              <a:lnSpc>
                <a:spcPct val="107000"/>
              </a:lnSpc>
              <a:spcAft>
                <a:spcPts val="800"/>
              </a:spcAft>
              <a:buClr>
                <a:srgbClr val="E30412"/>
              </a:buClr>
              <a:buFont typeface="+mj-lt"/>
              <a:buAutoNum type="alphaLcPeriod"/>
            </a:pPr>
            <a:r>
              <a:rPr lang="es-PE" dirty="0">
                <a:solidFill>
                  <a:srgbClr val="002060"/>
                </a:solidFill>
                <a:effectLst/>
                <a:latin typeface="Arial" panose="020B0604020202020204" pitchFamily="34" charset="0"/>
                <a:ea typeface="Calibri" panose="020F0502020204030204" pitchFamily="34" charset="0"/>
                <a:cs typeface="Arial" panose="020B0604020202020204" pitchFamily="34" charset="0"/>
              </a:rPr>
              <a:t>Antigüedad del estudio acreditado para el cargo.</a:t>
            </a:r>
          </a:p>
          <a:p>
            <a:pPr marL="342900" lvl="0" indent="-342900" algn="just">
              <a:lnSpc>
                <a:spcPct val="107000"/>
              </a:lnSpc>
              <a:buFont typeface="+mj-lt"/>
              <a:buAutoNum type="alphaLcPeriod"/>
              <a:tabLst>
                <a:tab pos="810260" algn="l"/>
              </a:tabLst>
            </a:pPr>
            <a:endParaRPr lang="es-PE"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11" name="Google Shape;101;p2">
            <a:extLst>
              <a:ext uri="{FF2B5EF4-FFF2-40B4-BE49-F238E27FC236}">
                <a16:creationId xmlns:a16="http://schemas.microsoft.com/office/drawing/2014/main" id="{11740CF7-7DF4-4237-ADEE-E15C58BA0718}"/>
              </a:ext>
            </a:extLst>
          </p:cNvPr>
          <p:cNvPicPr preferRelativeResize="0"/>
          <p:nvPr/>
        </p:nvPicPr>
        <p:blipFill>
          <a:blip r:embed="rId4">
            <a:alphaModFix/>
          </a:blip>
          <a:stretch>
            <a:fillRect/>
          </a:stretch>
        </p:blipFill>
        <p:spPr>
          <a:xfrm>
            <a:off x="10288426" y="48337"/>
            <a:ext cx="1065375" cy="703988"/>
          </a:xfrm>
          <a:prstGeom prst="rect">
            <a:avLst/>
          </a:prstGeom>
          <a:noFill/>
          <a:ln>
            <a:noFill/>
          </a:ln>
        </p:spPr>
      </p:pic>
      <p:pic>
        <p:nvPicPr>
          <p:cNvPr id="12" name="Google Shape;102;p2">
            <a:extLst>
              <a:ext uri="{FF2B5EF4-FFF2-40B4-BE49-F238E27FC236}">
                <a16:creationId xmlns:a16="http://schemas.microsoft.com/office/drawing/2014/main" id="{FE94A377-04E9-445A-86CE-A124B759F0D0}"/>
              </a:ext>
            </a:extLst>
          </p:cNvPr>
          <p:cNvPicPr preferRelativeResize="0"/>
          <p:nvPr/>
        </p:nvPicPr>
        <p:blipFill rotWithShape="1">
          <a:blip r:embed="rId5">
            <a:alphaModFix/>
          </a:blip>
          <a:srcRect/>
          <a:stretch/>
        </p:blipFill>
        <p:spPr>
          <a:xfrm>
            <a:off x="734657" y="173176"/>
            <a:ext cx="2061275" cy="454311"/>
          </a:xfrm>
          <a:prstGeom prst="rect">
            <a:avLst/>
          </a:prstGeom>
          <a:noFill/>
          <a:ln>
            <a:noFill/>
          </a:ln>
        </p:spPr>
      </p:pic>
      <p:pic>
        <p:nvPicPr>
          <p:cNvPr id="13" name="Imagen 12">
            <a:extLst>
              <a:ext uri="{FF2B5EF4-FFF2-40B4-BE49-F238E27FC236}">
                <a16:creationId xmlns:a16="http://schemas.microsoft.com/office/drawing/2014/main" id="{D6ABA69B-2E1F-40F9-A282-23A6D1041746}"/>
              </a:ext>
            </a:extLst>
          </p:cNvPr>
          <p:cNvPicPr>
            <a:picLocks noChangeAspect="1"/>
          </p:cNvPicPr>
          <p:nvPr/>
        </p:nvPicPr>
        <p:blipFill>
          <a:blip r:embed="rId6">
            <a:duotone>
              <a:prstClr val="black"/>
              <a:schemeClr val="tx2">
                <a:tint val="45000"/>
                <a:satMod val="400000"/>
              </a:schemeClr>
            </a:duotone>
          </a:blip>
          <a:srcRect/>
          <a:stretch/>
        </p:blipFill>
        <p:spPr>
          <a:xfrm>
            <a:off x="5468471" y="150356"/>
            <a:ext cx="1667199" cy="504606"/>
          </a:xfrm>
          <a:prstGeom prst="rect">
            <a:avLst/>
          </a:prstGeom>
        </p:spPr>
      </p:pic>
    </p:spTree>
    <p:extLst>
      <p:ext uri="{BB962C8B-B14F-4D97-AF65-F5344CB8AC3E}">
        <p14:creationId xmlns:p14="http://schemas.microsoft.com/office/powerpoint/2010/main" val="33348604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2" name="Rectángulo: esquinas redondeadas 21">
            <a:extLst>
              <a:ext uri="{FF2B5EF4-FFF2-40B4-BE49-F238E27FC236}">
                <a16:creationId xmlns:a16="http://schemas.microsoft.com/office/drawing/2014/main" id="{AB4A4A67-D5D8-4593-85D9-6F34C494A7E0}"/>
              </a:ext>
            </a:extLst>
          </p:cNvPr>
          <p:cNvSpPr/>
          <p:nvPr/>
        </p:nvSpPr>
        <p:spPr>
          <a:xfrm>
            <a:off x="2600897" y="4210357"/>
            <a:ext cx="9069546" cy="814786"/>
          </a:xfrm>
          <a:prstGeom prst="roundRect">
            <a:avLst>
              <a:gd name="adj" fmla="val 462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 name="Rectángulo: esquinas redondeadas 5">
            <a:extLst>
              <a:ext uri="{FF2B5EF4-FFF2-40B4-BE49-F238E27FC236}">
                <a16:creationId xmlns:a16="http://schemas.microsoft.com/office/drawing/2014/main" id="{3CC04236-BB6A-4A3F-874A-8CE7CFA8213B}"/>
              </a:ext>
            </a:extLst>
          </p:cNvPr>
          <p:cNvSpPr/>
          <p:nvPr/>
        </p:nvSpPr>
        <p:spPr>
          <a:xfrm>
            <a:off x="2615609" y="1775090"/>
            <a:ext cx="9069546" cy="2269221"/>
          </a:xfrm>
          <a:prstGeom prst="roundRect">
            <a:avLst>
              <a:gd name="adj" fmla="val 462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 name="Título 1">
            <a:extLst>
              <a:ext uri="{FF2B5EF4-FFF2-40B4-BE49-F238E27FC236}">
                <a16:creationId xmlns:a16="http://schemas.microsoft.com/office/drawing/2014/main" id="{3BE35040-3ACF-ED2D-1579-A7E41597D7A8}"/>
              </a:ext>
            </a:extLst>
          </p:cNvPr>
          <p:cNvSpPr>
            <a:spLocks noGrp="1"/>
          </p:cNvSpPr>
          <p:nvPr>
            <p:ph type="title"/>
          </p:nvPr>
        </p:nvSpPr>
        <p:spPr>
          <a:xfrm>
            <a:off x="838200" y="784124"/>
            <a:ext cx="12687300" cy="959168"/>
          </a:xfrm>
        </p:spPr>
        <p:txBody>
          <a:bodyPr vert="horz" lIns="91440" tIns="45720" rIns="91440" bIns="45720" rtlCol="0" anchor="ctr">
            <a:normAutofit/>
          </a:bodyPr>
          <a:lstStyle/>
          <a:p>
            <a:r>
              <a:rPr lang="es-PE" sz="4000" b="1" dirty="0">
                <a:solidFill>
                  <a:srgbClr val="002060"/>
                </a:solidFill>
                <a:latin typeface="Arial" panose="020B0604020202020204" pitchFamily="34" charset="0"/>
                <a:cs typeface="Arial" panose="020B0604020202020204" pitchFamily="34" charset="0"/>
              </a:rPr>
              <a:t>Disposiciones 2025</a:t>
            </a:r>
          </a:p>
        </p:txBody>
      </p:sp>
      <p:sp>
        <p:nvSpPr>
          <p:cNvPr id="4" name="Redondear rectángulo de esquina del mismo lado 3">
            <a:extLst>
              <a:ext uri="{FF2B5EF4-FFF2-40B4-BE49-F238E27FC236}">
                <a16:creationId xmlns:a16="http://schemas.microsoft.com/office/drawing/2014/main" id="{6DD21BAC-7DC9-CF35-C7C4-82DF33465054}"/>
              </a:ext>
            </a:extLst>
          </p:cNvPr>
          <p:cNvSpPr/>
          <p:nvPr/>
        </p:nvSpPr>
        <p:spPr>
          <a:xfrm rot="10800000">
            <a:off x="0" y="0"/>
            <a:ext cx="12192000" cy="829994"/>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cxnSp>
        <p:nvCxnSpPr>
          <p:cNvPr id="8" name="Google Shape;58;p13">
            <a:extLst>
              <a:ext uri="{FF2B5EF4-FFF2-40B4-BE49-F238E27FC236}">
                <a16:creationId xmlns:a16="http://schemas.microsoft.com/office/drawing/2014/main" id="{087A9F95-DF16-CB2B-C5ED-CCA6DC137F14}"/>
              </a:ext>
            </a:extLst>
          </p:cNvPr>
          <p:cNvCxnSpPr>
            <a:cxnSpLocks/>
          </p:cNvCxnSpPr>
          <p:nvPr/>
        </p:nvCxnSpPr>
        <p:spPr>
          <a:xfrm>
            <a:off x="936333" y="1615463"/>
            <a:ext cx="3763701" cy="0"/>
          </a:xfrm>
          <a:prstGeom prst="straightConnector1">
            <a:avLst/>
          </a:prstGeom>
          <a:noFill/>
          <a:ln w="19050" cap="flat" cmpd="sng">
            <a:solidFill>
              <a:srgbClr val="E30412"/>
            </a:solidFill>
            <a:prstDash val="solid"/>
            <a:round/>
            <a:headEnd type="none" w="sm" len="sm"/>
            <a:tailEnd type="none" w="sm" len="sm"/>
          </a:ln>
        </p:spPr>
      </p:cxnSp>
      <p:sp>
        <p:nvSpPr>
          <p:cNvPr id="3" name="Rectángulo: esquinas redondeadas 2">
            <a:extLst>
              <a:ext uri="{FF2B5EF4-FFF2-40B4-BE49-F238E27FC236}">
                <a16:creationId xmlns:a16="http://schemas.microsoft.com/office/drawing/2014/main" id="{96850BCE-FA53-4AC7-9095-9DEB497DD4C4}"/>
              </a:ext>
            </a:extLst>
          </p:cNvPr>
          <p:cNvSpPr/>
          <p:nvPr/>
        </p:nvSpPr>
        <p:spPr>
          <a:xfrm>
            <a:off x="815948" y="1706094"/>
            <a:ext cx="1979984" cy="447509"/>
          </a:xfrm>
          <a:prstGeom prst="roundRect">
            <a:avLst>
              <a:gd name="adj" fmla="val 23824"/>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bg1"/>
                </a:solidFill>
              </a:rPr>
              <a:t>Sobre la renuncia</a:t>
            </a:r>
            <a:endParaRPr lang="es-PE" b="1" dirty="0">
              <a:solidFill>
                <a:schemeClr val="bg1"/>
              </a:solidFill>
            </a:endParaRPr>
          </a:p>
        </p:txBody>
      </p:sp>
      <p:sp>
        <p:nvSpPr>
          <p:cNvPr id="7" name="CuadroTexto 6">
            <a:extLst>
              <a:ext uri="{FF2B5EF4-FFF2-40B4-BE49-F238E27FC236}">
                <a16:creationId xmlns:a16="http://schemas.microsoft.com/office/drawing/2014/main" id="{0C5D1B92-0978-8694-F646-4B5B45C7297A}"/>
              </a:ext>
            </a:extLst>
          </p:cNvPr>
          <p:cNvSpPr txBox="1"/>
          <p:nvPr/>
        </p:nvSpPr>
        <p:spPr>
          <a:xfrm>
            <a:off x="2783308" y="1788636"/>
            <a:ext cx="8797083" cy="2246769"/>
          </a:xfrm>
          <a:prstGeom prst="rect">
            <a:avLst/>
          </a:prstGeom>
          <a:noFill/>
        </p:spPr>
        <p:txBody>
          <a:bodyPr wrap="square">
            <a:spAutoFit/>
          </a:bodyPr>
          <a:lstStyle/>
          <a:p>
            <a:pPr marL="285750" indent="-285750" algn="just">
              <a:buFont typeface="Wingdings" panose="05000000000000000000" pitchFamily="2" charset="2"/>
              <a:buChar char="§"/>
            </a:pPr>
            <a:r>
              <a:rPr lang="es-MX" sz="1400" dirty="0">
                <a:solidFill>
                  <a:srgbClr val="002060"/>
                </a:solidFill>
              </a:rPr>
              <a:t>El auxiliar debe presentar una carta simple a la dirección de la IE con 30 días calendario de anticipación a la conclusión del vínculo laboral. </a:t>
            </a:r>
          </a:p>
          <a:p>
            <a:pPr marL="285750" indent="-285750" algn="just">
              <a:buFont typeface="Wingdings" panose="05000000000000000000" pitchFamily="2" charset="2"/>
              <a:buChar char="§"/>
            </a:pPr>
            <a:r>
              <a:rPr lang="es-MX" sz="1400" dirty="0">
                <a:solidFill>
                  <a:srgbClr val="002060"/>
                </a:solidFill>
              </a:rPr>
              <a:t>El renunciante queda excluido del cuadro de méritos de la etapa de contratación correspondiente, no pudiendo participar a nivel nacional en ninguna otra etapa de contratación durante todo el periodo lectivo; a excepción de la contratación por situación diferenciada. </a:t>
            </a:r>
          </a:p>
          <a:p>
            <a:pPr marL="285750" indent="-285750" algn="just">
              <a:buFont typeface="Wingdings" panose="05000000000000000000" pitchFamily="2" charset="2"/>
              <a:buChar char="§"/>
            </a:pPr>
            <a:r>
              <a:rPr lang="es-MX" sz="1400" dirty="0">
                <a:solidFill>
                  <a:srgbClr val="002060"/>
                </a:solidFill>
              </a:rPr>
              <a:t>En caso de que el auxiliar de educación contratado solicite su renuncia antes del inicio del año escolar, su solicitud deberá ser presentada ante la UGEL. Se encuentra prohibida la exoneración del plazo establecido; excepcionalmente, en aquellos casos que el contratado acredite de forma documentada que su integridad física está en riesgo o que por motivos de salud no puede continuar con el contrato, la UGEL puede exonerar del plazo de 30 días calendario para presentar la carta de renuncia, otorgando un plazo razonable de excepción.</a:t>
            </a:r>
            <a:endParaRPr lang="es-PE" sz="1400" dirty="0">
              <a:solidFill>
                <a:srgbClr val="002060"/>
              </a:solidFill>
            </a:endParaRPr>
          </a:p>
        </p:txBody>
      </p:sp>
      <p:sp>
        <p:nvSpPr>
          <p:cNvPr id="18" name="CuadroTexto 17">
            <a:extLst>
              <a:ext uri="{FF2B5EF4-FFF2-40B4-BE49-F238E27FC236}">
                <a16:creationId xmlns:a16="http://schemas.microsoft.com/office/drawing/2014/main" id="{A02A2487-0864-F0BE-3A34-8829DA0F4281}"/>
              </a:ext>
            </a:extLst>
          </p:cNvPr>
          <p:cNvSpPr txBox="1"/>
          <p:nvPr/>
        </p:nvSpPr>
        <p:spPr>
          <a:xfrm>
            <a:off x="2927952" y="4255848"/>
            <a:ext cx="8598671" cy="738664"/>
          </a:xfrm>
          <a:prstGeom prst="rect">
            <a:avLst/>
          </a:prstGeom>
          <a:noFill/>
        </p:spPr>
        <p:txBody>
          <a:bodyPr wrap="square">
            <a:spAutoFit/>
          </a:bodyPr>
          <a:lstStyle/>
          <a:p>
            <a:pPr algn="just"/>
            <a:r>
              <a:rPr lang="es-MX" sz="1400" dirty="0">
                <a:solidFill>
                  <a:srgbClr val="002060"/>
                </a:solidFill>
              </a:rPr>
              <a:t>Los auxiliares de educación que se adjudican en plazas del ciclo I donde se brinda el cuidado diurno, deben presentar el carnet de salud o documento afín, posteriormente a la adjudicación de la plaza ante la UGEL, teniendo como plazo máximo 30 días calendario.</a:t>
            </a:r>
            <a:endParaRPr lang="es-PE" sz="1400" dirty="0">
              <a:solidFill>
                <a:srgbClr val="002060"/>
              </a:solidFill>
            </a:endParaRPr>
          </a:p>
        </p:txBody>
      </p:sp>
      <p:sp>
        <p:nvSpPr>
          <p:cNvPr id="26" name="Rectángulo: esquinas redondeadas 25">
            <a:extLst>
              <a:ext uri="{FF2B5EF4-FFF2-40B4-BE49-F238E27FC236}">
                <a16:creationId xmlns:a16="http://schemas.microsoft.com/office/drawing/2014/main" id="{E63B0AAE-B9D3-61F3-3829-82B0EAF9B08E}"/>
              </a:ext>
            </a:extLst>
          </p:cNvPr>
          <p:cNvSpPr/>
          <p:nvPr/>
        </p:nvSpPr>
        <p:spPr>
          <a:xfrm>
            <a:off x="760590" y="4111846"/>
            <a:ext cx="1979984" cy="577091"/>
          </a:xfrm>
          <a:prstGeom prst="roundRect">
            <a:avLst>
              <a:gd name="adj" fmla="val 23824"/>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bg1"/>
                </a:solidFill>
              </a:rPr>
              <a:t>Documentos inicial (cuna)</a:t>
            </a:r>
            <a:endParaRPr lang="es-PE" b="1" dirty="0">
              <a:solidFill>
                <a:schemeClr val="bg1"/>
              </a:solidFill>
            </a:endParaRPr>
          </a:p>
        </p:txBody>
      </p:sp>
      <p:pic>
        <p:nvPicPr>
          <p:cNvPr id="19" name="Google Shape;101;p2">
            <a:extLst>
              <a:ext uri="{FF2B5EF4-FFF2-40B4-BE49-F238E27FC236}">
                <a16:creationId xmlns:a16="http://schemas.microsoft.com/office/drawing/2014/main" id="{F68C32A6-8493-491A-9495-AA356F2D53BE}"/>
              </a:ext>
            </a:extLst>
          </p:cNvPr>
          <p:cNvPicPr preferRelativeResize="0"/>
          <p:nvPr/>
        </p:nvPicPr>
        <p:blipFill>
          <a:blip r:embed="rId2">
            <a:alphaModFix/>
          </a:blip>
          <a:stretch>
            <a:fillRect/>
          </a:stretch>
        </p:blipFill>
        <p:spPr>
          <a:xfrm>
            <a:off x="10288426" y="48337"/>
            <a:ext cx="1065375" cy="703988"/>
          </a:xfrm>
          <a:prstGeom prst="rect">
            <a:avLst/>
          </a:prstGeom>
          <a:noFill/>
          <a:ln>
            <a:noFill/>
          </a:ln>
        </p:spPr>
      </p:pic>
      <p:pic>
        <p:nvPicPr>
          <p:cNvPr id="20" name="Google Shape;102;p2">
            <a:extLst>
              <a:ext uri="{FF2B5EF4-FFF2-40B4-BE49-F238E27FC236}">
                <a16:creationId xmlns:a16="http://schemas.microsoft.com/office/drawing/2014/main" id="{5408D43F-14E4-4F1F-838D-0EE465A2212C}"/>
              </a:ext>
            </a:extLst>
          </p:cNvPr>
          <p:cNvPicPr preferRelativeResize="0"/>
          <p:nvPr/>
        </p:nvPicPr>
        <p:blipFill rotWithShape="1">
          <a:blip r:embed="rId3">
            <a:alphaModFix/>
          </a:blip>
          <a:srcRect/>
          <a:stretch/>
        </p:blipFill>
        <p:spPr>
          <a:xfrm>
            <a:off x="734657" y="173176"/>
            <a:ext cx="2061275" cy="454311"/>
          </a:xfrm>
          <a:prstGeom prst="rect">
            <a:avLst/>
          </a:prstGeom>
          <a:noFill/>
          <a:ln>
            <a:noFill/>
          </a:ln>
        </p:spPr>
      </p:pic>
      <p:pic>
        <p:nvPicPr>
          <p:cNvPr id="21" name="Imagen 20">
            <a:extLst>
              <a:ext uri="{FF2B5EF4-FFF2-40B4-BE49-F238E27FC236}">
                <a16:creationId xmlns:a16="http://schemas.microsoft.com/office/drawing/2014/main" id="{54508544-7305-47B4-9D37-41F312D95C82}"/>
              </a:ext>
            </a:extLst>
          </p:cNvPr>
          <p:cNvPicPr>
            <a:picLocks noChangeAspect="1"/>
          </p:cNvPicPr>
          <p:nvPr/>
        </p:nvPicPr>
        <p:blipFill>
          <a:blip r:embed="rId4">
            <a:duotone>
              <a:prstClr val="black"/>
              <a:schemeClr val="tx2">
                <a:tint val="45000"/>
                <a:satMod val="400000"/>
              </a:schemeClr>
            </a:duotone>
          </a:blip>
          <a:srcRect/>
          <a:stretch/>
        </p:blipFill>
        <p:spPr>
          <a:xfrm>
            <a:off x="5468471" y="150356"/>
            <a:ext cx="1667199" cy="504606"/>
          </a:xfrm>
          <a:prstGeom prst="rect">
            <a:avLst/>
          </a:prstGeom>
        </p:spPr>
      </p:pic>
      <p:sp>
        <p:nvSpPr>
          <p:cNvPr id="23" name="Rectángulo: esquinas redondeadas 22">
            <a:extLst>
              <a:ext uri="{FF2B5EF4-FFF2-40B4-BE49-F238E27FC236}">
                <a16:creationId xmlns:a16="http://schemas.microsoft.com/office/drawing/2014/main" id="{F8CC3559-65C3-4F3F-B008-5DB9F0F85FC7}"/>
              </a:ext>
            </a:extLst>
          </p:cNvPr>
          <p:cNvSpPr/>
          <p:nvPr/>
        </p:nvSpPr>
        <p:spPr>
          <a:xfrm>
            <a:off x="2600897" y="5495729"/>
            <a:ext cx="9069546" cy="1249373"/>
          </a:xfrm>
          <a:prstGeom prst="roundRect">
            <a:avLst>
              <a:gd name="adj" fmla="val 462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9" name="CuadroTexto 28">
            <a:extLst>
              <a:ext uri="{FF2B5EF4-FFF2-40B4-BE49-F238E27FC236}">
                <a16:creationId xmlns:a16="http://schemas.microsoft.com/office/drawing/2014/main" id="{7CF13D61-ACA6-CC43-DE42-4F3A87F943E6}"/>
              </a:ext>
            </a:extLst>
          </p:cNvPr>
          <p:cNvSpPr txBox="1"/>
          <p:nvPr/>
        </p:nvSpPr>
        <p:spPr>
          <a:xfrm>
            <a:off x="2783308" y="5495729"/>
            <a:ext cx="8797082" cy="1169551"/>
          </a:xfrm>
          <a:prstGeom prst="rect">
            <a:avLst/>
          </a:prstGeom>
          <a:noFill/>
        </p:spPr>
        <p:txBody>
          <a:bodyPr wrap="square">
            <a:spAutoFit/>
          </a:bodyPr>
          <a:lstStyle/>
          <a:p>
            <a:pPr algn="just"/>
            <a:r>
              <a:rPr lang="es-MX" sz="1400" dirty="0">
                <a:solidFill>
                  <a:srgbClr val="002060"/>
                </a:solidFill>
              </a:rPr>
              <a:t>Una vez concluido con el procedimiento de contratación de auxiliares de educación 2025, las IGED deben implementar a través de la Oficina de Administración, la fiscalización posterior del procedimiento de contratación, a fin de verificar la veracidad de los documentos presentados y declaraciones realizadas por los auxiliares de educación, en un plazo de 60 días calendario contados a partir de la emisión de la resolución que aprueba el contrato, de acuerdo a lo establecido en el literal g. del numeral 9.2, y literal i. del numeral 9.3 de la norma técnica.</a:t>
            </a:r>
            <a:endParaRPr lang="es-PE" sz="1400" dirty="0">
              <a:solidFill>
                <a:srgbClr val="002060"/>
              </a:solidFill>
            </a:endParaRPr>
          </a:p>
        </p:txBody>
      </p:sp>
      <p:sp>
        <p:nvSpPr>
          <p:cNvPr id="30" name="Rectángulo: esquinas redondeadas 29">
            <a:extLst>
              <a:ext uri="{FF2B5EF4-FFF2-40B4-BE49-F238E27FC236}">
                <a16:creationId xmlns:a16="http://schemas.microsoft.com/office/drawing/2014/main" id="{C0E1A28F-C856-9CB2-AE28-F9681012DBF6}"/>
              </a:ext>
            </a:extLst>
          </p:cNvPr>
          <p:cNvSpPr/>
          <p:nvPr/>
        </p:nvSpPr>
        <p:spPr>
          <a:xfrm>
            <a:off x="734657" y="5421494"/>
            <a:ext cx="1979984" cy="596782"/>
          </a:xfrm>
          <a:prstGeom prst="roundRect">
            <a:avLst>
              <a:gd name="adj" fmla="val 23824"/>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bg1"/>
                </a:solidFill>
              </a:rPr>
              <a:t>Fiscalización posterior 2025</a:t>
            </a:r>
            <a:endParaRPr lang="es-PE" b="1" dirty="0">
              <a:solidFill>
                <a:schemeClr val="bg1"/>
              </a:solidFill>
            </a:endParaRPr>
          </a:p>
        </p:txBody>
      </p:sp>
    </p:spTree>
    <p:extLst>
      <p:ext uri="{BB962C8B-B14F-4D97-AF65-F5344CB8AC3E}">
        <p14:creationId xmlns:p14="http://schemas.microsoft.com/office/powerpoint/2010/main" val="39267713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p:cNvSpPr/>
          <p:nvPr/>
        </p:nvSpPr>
        <p:spPr>
          <a:xfrm>
            <a:off x="0" y="85125"/>
            <a:ext cx="12191999" cy="6772875"/>
          </a:xfrm>
          <a:prstGeom prst="rect">
            <a:avLst/>
          </a:prstGeom>
          <a:solidFill>
            <a:srgbClr val="EDEDED"/>
          </a:solidFill>
          <a:ln>
            <a:solidFill>
              <a:srgbClr val="EDED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Redondear rectángulo de esquina del mismo lado 3">
            <a:extLst>
              <a:ext uri="{FF2B5EF4-FFF2-40B4-BE49-F238E27FC236}">
                <a16:creationId xmlns:a16="http://schemas.microsoft.com/office/drawing/2014/main" id="{6DD21BAC-7DC9-CF35-C7C4-82DF33465054}"/>
              </a:ext>
            </a:extLst>
          </p:cNvPr>
          <p:cNvSpPr/>
          <p:nvPr/>
        </p:nvSpPr>
        <p:spPr>
          <a:xfrm rot="10800000">
            <a:off x="0" y="0"/>
            <a:ext cx="12192000" cy="829994"/>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0" name="CuadroTexto 9">
            <a:extLst>
              <a:ext uri="{FF2B5EF4-FFF2-40B4-BE49-F238E27FC236}">
                <a16:creationId xmlns:a16="http://schemas.microsoft.com/office/drawing/2014/main" id="{AE1B2CC9-B01B-41C9-95C2-7F922FC3C40F}"/>
              </a:ext>
            </a:extLst>
          </p:cNvPr>
          <p:cNvSpPr txBox="1"/>
          <p:nvPr/>
        </p:nvSpPr>
        <p:spPr>
          <a:xfrm>
            <a:off x="1781160" y="1589551"/>
            <a:ext cx="8472198" cy="400110"/>
          </a:xfrm>
          <a:prstGeom prst="rect">
            <a:avLst/>
          </a:prstGeom>
          <a:noFill/>
        </p:spPr>
        <p:txBody>
          <a:bodyPr wrap="square" rtlCol="0">
            <a:spAutoFit/>
          </a:bodyPr>
          <a:lstStyle/>
          <a:p>
            <a:pPr algn="just"/>
            <a:r>
              <a:rPr lang="es-MX" sz="2000" dirty="0">
                <a:solidFill>
                  <a:srgbClr val="002060"/>
                </a:solidFill>
                <a:latin typeface="Arial" panose="020B0604020202020204" pitchFamily="34" charset="0"/>
                <a:cs typeface="Arial" panose="020B0604020202020204" pitchFamily="34" charset="0"/>
              </a:rPr>
              <a:t>https://www.minedu.gob.pe/reforma-magisterial/auxiliares-educacion.php </a:t>
            </a:r>
            <a:endParaRPr lang="es-PE" sz="2000" dirty="0">
              <a:solidFill>
                <a:srgbClr val="002060"/>
              </a:solidFill>
              <a:latin typeface="Arial" panose="020B0604020202020204" pitchFamily="34" charset="0"/>
              <a:cs typeface="Arial" panose="020B0604020202020204" pitchFamily="34" charset="0"/>
            </a:endParaRPr>
          </a:p>
        </p:txBody>
      </p:sp>
      <p:sp>
        <p:nvSpPr>
          <p:cNvPr id="11" name="CuadroTexto 50">
            <a:extLst>
              <a:ext uri="{FF2B5EF4-FFF2-40B4-BE49-F238E27FC236}">
                <a16:creationId xmlns:a16="http://schemas.microsoft.com/office/drawing/2014/main" id="{57DD2BC8-70D7-47EF-8FCE-23F861DE1439}"/>
              </a:ext>
            </a:extLst>
          </p:cNvPr>
          <p:cNvSpPr txBox="1"/>
          <p:nvPr/>
        </p:nvSpPr>
        <p:spPr>
          <a:xfrm>
            <a:off x="419662" y="958746"/>
            <a:ext cx="11940504" cy="523220"/>
          </a:xfrm>
          <a:prstGeom prst="rect">
            <a:avLst/>
          </a:prstGeom>
          <a:noFill/>
        </p:spPr>
        <p:txBody>
          <a:bodyPr wrap="square">
            <a:spAutoFit/>
          </a:bodyPr>
          <a:lstStyle/>
          <a:p>
            <a:pPr lvl="0"/>
            <a:r>
              <a:rPr lang="es-MX" sz="2800" b="1" dirty="0">
                <a:solidFill>
                  <a:srgbClr val="011643"/>
                </a:solidFill>
                <a:latin typeface="Arial" panose="020B0604020202020204" pitchFamily="34" charset="0"/>
                <a:ea typeface="+mj-ea"/>
                <a:cs typeface="Arial" panose="020B0604020202020204" pitchFamily="34" charset="0"/>
              </a:rPr>
              <a:t>Para más información visita:</a:t>
            </a:r>
          </a:p>
        </p:txBody>
      </p:sp>
      <p:pic>
        <p:nvPicPr>
          <p:cNvPr id="16" name="Imagen 15">
            <a:extLst>
              <a:ext uri="{FF2B5EF4-FFF2-40B4-BE49-F238E27FC236}">
                <a16:creationId xmlns:a16="http://schemas.microsoft.com/office/drawing/2014/main" id="{50ED805D-50A5-466E-9C97-91335B4849B2}"/>
              </a:ext>
            </a:extLst>
          </p:cNvPr>
          <p:cNvPicPr>
            <a:picLocks noChangeAspect="1"/>
          </p:cNvPicPr>
          <p:nvPr/>
        </p:nvPicPr>
        <p:blipFill rotWithShape="1">
          <a:blip r:embed="rId2"/>
          <a:srcRect b="8174"/>
          <a:stretch/>
        </p:blipFill>
        <p:spPr>
          <a:xfrm>
            <a:off x="3302000" y="1886374"/>
            <a:ext cx="5430520" cy="4704926"/>
          </a:xfrm>
          <a:prstGeom prst="rect">
            <a:avLst/>
          </a:prstGeom>
        </p:spPr>
      </p:pic>
      <p:pic>
        <p:nvPicPr>
          <p:cNvPr id="5" name="Imagen 4">
            <a:extLst>
              <a:ext uri="{FF2B5EF4-FFF2-40B4-BE49-F238E27FC236}">
                <a16:creationId xmlns:a16="http://schemas.microsoft.com/office/drawing/2014/main" id="{54828599-EDF9-407C-8CA4-4CC76CDCCBDA}"/>
              </a:ext>
            </a:extLst>
          </p:cNvPr>
          <p:cNvPicPr>
            <a:picLocks noChangeAspect="1"/>
          </p:cNvPicPr>
          <p:nvPr/>
        </p:nvPicPr>
        <p:blipFill rotWithShape="1">
          <a:blip r:embed="rId3"/>
          <a:srcRect l="6612" r="9834"/>
          <a:stretch/>
        </p:blipFill>
        <p:spPr>
          <a:xfrm>
            <a:off x="3937000" y="2578100"/>
            <a:ext cx="4191000" cy="2578100"/>
          </a:xfrm>
          <a:prstGeom prst="rect">
            <a:avLst/>
          </a:prstGeom>
        </p:spPr>
      </p:pic>
      <p:pic>
        <p:nvPicPr>
          <p:cNvPr id="15" name="Google Shape;101;p2">
            <a:extLst>
              <a:ext uri="{FF2B5EF4-FFF2-40B4-BE49-F238E27FC236}">
                <a16:creationId xmlns:a16="http://schemas.microsoft.com/office/drawing/2014/main" id="{45698753-66DC-4072-AF3E-8E0F85042030}"/>
              </a:ext>
            </a:extLst>
          </p:cNvPr>
          <p:cNvPicPr preferRelativeResize="0"/>
          <p:nvPr/>
        </p:nvPicPr>
        <p:blipFill>
          <a:blip r:embed="rId4">
            <a:alphaModFix/>
          </a:blip>
          <a:stretch>
            <a:fillRect/>
          </a:stretch>
        </p:blipFill>
        <p:spPr>
          <a:xfrm>
            <a:off x="10288426" y="48337"/>
            <a:ext cx="1065375" cy="703988"/>
          </a:xfrm>
          <a:prstGeom prst="rect">
            <a:avLst/>
          </a:prstGeom>
          <a:noFill/>
          <a:ln>
            <a:noFill/>
          </a:ln>
        </p:spPr>
      </p:pic>
      <p:pic>
        <p:nvPicPr>
          <p:cNvPr id="17" name="Google Shape;102;p2">
            <a:extLst>
              <a:ext uri="{FF2B5EF4-FFF2-40B4-BE49-F238E27FC236}">
                <a16:creationId xmlns:a16="http://schemas.microsoft.com/office/drawing/2014/main" id="{08A1AC10-C2DE-4D06-88F6-32743B5BAFDE}"/>
              </a:ext>
            </a:extLst>
          </p:cNvPr>
          <p:cNvPicPr preferRelativeResize="0"/>
          <p:nvPr/>
        </p:nvPicPr>
        <p:blipFill rotWithShape="1">
          <a:blip r:embed="rId5">
            <a:alphaModFix/>
          </a:blip>
          <a:srcRect/>
          <a:stretch/>
        </p:blipFill>
        <p:spPr>
          <a:xfrm>
            <a:off x="734657" y="173176"/>
            <a:ext cx="2061275" cy="454311"/>
          </a:xfrm>
          <a:prstGeom prst="rect">
            <a:avLst/>
          </a:prstGeom>
          <a:noFill/>
          <a:ln>
            <a:noFill/>
          </a:ln>
        </p:spPr>
      </p:pic>
      <p:pic>
        <p:nvPicPr>
          <p:cNvPr id="18" name="Imagen 17">
            <a:extLst>
              <a:ext uri="{FF2B5EF4-FFF2-40B4-BE49-F238E27FC236}">
                <a16:creationId xmlns:a16="http://schemas.microsoft.com/office/drawing/2014/main" id="{12B680E3-0C88-46DE-B7EA-FBCAD711F40B}"/>
              </a:ext>
            </a:extLst>
          </p:cNvPr>
          <p:cNvPicPr>
            <a:picLocks noChangeAspect="1"/>
          </p:cNvPicPr>
          <p:nvPr/>
        </p:nvPicPr>
        <p:blipFill>
          <a:blip r:embed="rId6">
            <a:duotone>
              <a:prstClr val="black"/>
              <a:schemeClr val="tx2">
                <a:tint val="45000"/>
                <a:satMod val="400000"/>
              </a:schemeClr>
            </a:duotone>
          </a:blip>
          <a:srcRect/>
          <a:stretch/>
        </p:blipFill>
        <p:spPr>
          <a:xfrm>
            <a:off x="5468471" y="150356"/>
            <a:ext cx="1667199" cy="504606"/>
          </a:xfrm>
          <a:prstGeom prst="rect">
            <a:avLst/>
          </a:prstGeom>
        </p:spPr>
      </p:pic>
    </p:spTree>
    <p:extLst>
      <p:ext uri="{BB962C8B-B14F-4D97-AF65-F5344CB8AC3E}">
        <p14:creationId xmlns:p14="http://schemas.microsoft.com/office/powerpoint/2010/main" val="17850047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F69AD6-AE95-632B-A515-4DDF5D42F722}"/>
              </a:ext>
            </a:extLst>
          </p:cNvPr>
          <p:cNvSpPr>
            <a:spLocks noGrp="1"/>
          </p:cNvSpPr>
          <p:nvPr>
            <p:ph type="ctrTitle"/>
          </p:nvPr>
        </p:nvSpPr>
        <p:spPr>
          <a:xfrm>
            <a:off x="1524000" y="2862839"/>
            <a:ext cx="9144000" cy="1132322"/>
          </a:xfrm>
        </p:spPr>
        <p:txBody>
          <a:bodyPr anchor="ctr"/>
          <a:lstStyle/>
          <a:p>
            <a:r>
              <a:rPr lang="es-PE" b="1" dirty="0">
                <a:solidFill>
                  <a:schemeClr val="bg1"/>
                </a:solidFill>
                <a:latin typeface="Arial" panose="020B0604020202020204" pitchFamily="34" charset="0"/>
                <a:cs typeface="Arial" panose="020B0604020202020204" pitchFamily="34" charset="0"/>
              </a:rPr>
              <a:t>GRACIAS</a:t>
            </a:r>
          </a:p>
        </p:txBody>
      </p:sp>
      <p:cxnSp>
        <p:nvCxnSpPr>
          <p:cNvPr id="7" name="Google Shape;58;p13">
            <a:extLst>
              <a:ext uri="{FF2B5EF4-FFF2-40B4-BE49-F238E27FC236}">
                <a16:creationId xmlns:a16="http://schemas.microsoft.com/office/drawing/2014/main" id="{1E209F4C-1C48-EB82-A1E8-4A0A040CB6D8}"/>
              </a:ext>
            </a:extLst>
          </p:cNvPr>
          <p:cNvCxnSpPr>
            <a:cxnSpLocks/>
          </p:cNvCxnSpPr>
          <p:nvPr/>
        </p:nvCxnSpPr>
        <p:spPr>
          <a:xfrm>
            <a:off x="3790650" y="4155710"/>
            <a:ext cx="4610700" cy="0"/>
          </a:xfrm>
          <a:prstGeom prst="straightConnector1">
            <a:avLst/>
          </a:prstGeom>
          <a:noFill/>
          <a:ln w="12700" cap="flat" cmpd="sng">
            <a:solidFill>
              <a:srgbClr val="FFFFFF"/>
            </a:solidFill>
            <a:prstDash val="solid"/>
            <a:round/>
            <a:headEnd type="none" w="sm" len="sm"/>
            <a:tailEnd type="none" w="sm" len="sm"/>
          </a:ln>
        </p:spPr>
      </p:cxnSp>
      <p:pic>
        <p:nvPicPr>
          <p:cNvPr id="8" name="Google Shape;90;p1">
            <a:extLst>
              <a:ext uri="{FF2B5EF4-FFF2-40B4-BE49-F238E27FC236}">
                <a16:creationId xmlns:a16="http://schemas.microsoft.com/office/drawing/2014/main" id="{C9527DBD-ABDB-4DFF-9A49-994BB8350876}"/>
              </a:ext>
            </a:extLst>
          </p:cNvPr>
          <p:cNvPicPr preferRelativeResize="0"/>
          <p:nvPr/>
        </p:nvPicPr>
        <p:blipFill>
          <a:blip r:embed="rId3">
            <a:alphaModFix/>
          </a:blip>
          <a:stretch>
            <a:fillRect/>
          </a:stretch>
        </p:blipFill>
        <p:spPr>
          <a:xfrm>
            <a:off x="9932028" y="59812"/>
            <a:ext cx="1313564" cy="866025"/>
          </a:xfrm>
          <a:prstGeom prst="rect">
            <a:avLst/>
          </a:prstGeom>
          <a:noFill/>
          <a:ln>
            <a:noFill/>
          </a:ln>
        </p:spPr>
      </p:pic>
      <p:pic>
        <p:nvPicPr>
          <p:cNvPr id="10" name="Google Shape;91;p1">
            <a:extLst>
              <a:ext uri="{FF2B5EF4-FFF2-40B4-BE49-F238E27FC236}">
                <a16:creationId xmlns:a16="http://schemas.microsoft.com/office/drawing/2014/main" id="{203FF3C0-36A3-46E6-83C3-4DC4CCE90CD2}"/>
              </a:ext>
            </a:extLst>
          </p:cNvPr>
          <p:cNvPicPr preferRelativeResize="0"/>
          <p:nvPr/>
        </p:nvPicPr>
        <p:blipFill rotWithShape="1">
          <a:blip r:embed="rId4">
            <a:alphaModFix/>
          </a:blip>
          <a:srcRect/>
          <a:stretch/>
        </p:blipFill>
        <p:spPr>
          <a:xfrm>
            <a:off x="685368" y="185509"/>
            <a:ext cx="2788669" cy="614631"/>
          </a:xfrm>
          <a:prstGeom prst="rect">
            <a:avLst/>
          </a:prstGeom>
          <a:noFill/>
          <a:ln>
            <a:noFill/>
          </a:ln>
        </p:spPr>
      </p:pic>
      <p:pic>
        <p:nvPicPr>
          <p:cNvPr id="12" name="Imagen 11">
            <a:extLst>
              <a:ext uri="{FF2B5EF4-FFF2-40B4-BE49-F238E27FC236}">
                <a16:creationId xmlns:a16="http://schemas.microsoft.com/office/drawing/2014/main" id="{243B2A64-9D7D-4C01-9FAD-18670B760838}"/>
              </a:ext>
            </a:extLst>
          </p:cNvPr>
          <p:cNvPicPr>
            <a:picLocks noChangeAspect="1"/>
          </p:cNvPicPr>
          <p:nvPr/>
        </p:nvPicPr>
        <p:blipFill>
          <a:blip r:embed="rId5"/>
          <a:srcRect/>
          <a:stretch/>
        </p:blipFill>
        <p:spPr>
          <a:xfrm>
            <a:off x="5208259" y="150355"/>
            <a:ext cx="1927411" cy="583363"/>
          </a:xfrm>
          <a:prstGeom prst="rect">
            <a:avLst/>
          </a:prstGeom>
        </p:spPr>
      </p:pic>
    </p:spTree>
    <p:extLst>
      <p:ext uri="{BB962C8B-B14F-4D97-AF65-F5344CB8AC3E}">
        <p14:creationId xmlns:p14="http://schemas.microsoft.com/office/powerpoint/2010/main" val="1088951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E35040-3ACF-ED2D-1579-A7E41597D7A8}"/>
              </a:ext>
            </a:extLst>
          </p:cNvPr>
          <p:cNvSpPr>
            <a:spLocks noGrp="1"/>
          </p:cNvSpPr>
          <p:nvPr>
            <p:ph type="title"/>
          </p:nvPr>
        </p:nvSpPr>
        <p:spPr>
          <a:xfrm>
            <a:off x="838200" y="1254910"/>
            <a:ext cx="10515600" cy="959168"/>
          </a:xfrm>
        </p:spPr>
        <p:txBody>
          <a:bodyPr>
            <a:normAutofit/>
          </a:bodyPr>
          <a:lstStyle/>
          <a:p>
            <a:r>
              <a:rPr lang="es-PE" sz="4000" b="1" dirty="0">
                <a:solidFill>
                  <a:srgbClr val="002060"/>
                </a:solidFill>
                <a:latin typeface="Arial" panose="020B0604020202020204" pitchFamily="34" charset="0"/>
                <a:cs typeface="Arial" panose="020B0604020202020204" pitchFamily="34" charset="0"/>
              </a:rPr>
              <a:t>Contratación del Auxiliar de Educación</a:t>
            </a:r>
          </a:p>
        </p:txBody>
      </p:sp>
      <p:sp>
        <p:nvSpPr>
          <p:cNvPr id="3" name="Marcador de contenido 2">
            <a:extLst>
              <a:ext uri="{FF2B5EF4-FFF2-40B4-BE49-F238E27FC236}">
                <a16:creationId xmlns:a16="http://schemas.microsoft.com/office/drawing/2014/main" id="{F67C9CA3-A0F6-6F1E-CB6B-43550926E633}"/>
              </a:ext>
            </a:extLst>
          </p:cNvPr>
          <p:cNvSpPr>
            <a:spLocks noGrp="1"/>
          </p:cNvSpPr>
          <p:nvPr>
            <p:ph idx="1"/>
          </p:nvPr>
        </p:nvSpPr>
        <p:spPr>
          <a:xfrm>
            <a:off x="882446" y="3040243"/>
            <a:ext cx="6675119" cy="1765276"/>
          </a:xfrm>
        </p:spPr>
        <p:txBody>
          <a:bodyPr>
            <a:normAutofit/>
          </a:bodyPr>
          <a:lstStyle/>
          <a:p>
            <a:pPr algn="just">
              <a:lnSpc>
                <a:spcPct val="100000"/>
              </a:lnSpc>
              <a:spcBef>
                <a:spcPts val="0"/>
              </a:spcBef>
              <a:spcAft>
                <a:spcPts val="1200"/>
              </a:spcAft>
              <a:buClr>
                <a:srgbClr val="E30412"/>
              </a:buClr>
            </a:pPr>
            <a:r>
              <a:rPr lang="es-MX" sz="1800" dirty="0">
                <a:solidFill>
                  <a:srgbClr val="002060"/>
                </a:solidFill>
                <a:latin typeface="Arial" panose="020B0604020202020204" pitchFamily="34" charset="0"/>
                <a:cs typeface="Arial" panose="020B0604020202020204" pitchFamily="34" charset="0"/>
              </a:rPr>
              <a:t>Es un proceso de selección, mediante el cual, se elige al personal idóneo para que se desempeñe como auxiliar</a:t>
            </a:r>
            <a:r>
              <a:rPr lang="es-MX" sz="1800" dirty="0">
                <a:solidFill>
                  <a:srgbClr val="FF0000"/>
                </a:solidFill>
                <a:latin typeface="Arial" panose="020B0604020202020204" pitchFamily="34" charset="0"/>
                <a:cs typeface="Arial" panose="020B0604020202020204" pitchFamily="34" charset="0"/>
              </a:rPr>
              <a:t> </a:t>
            </a:r>
            <a:r>
              <a:rPr lang="es-MX" sz="1800" dirty="0">
                <a:solidFill>
                  <a:srgbClr val="002060"/>
                </a:solidFill>
                <a:latin typeface="Arial" panose="020B0604020202020204" pitchFamily="34" charset="0"/>
                <a:cs typeface="Arial" panose="020B0604020202020204" pitchFamily="34" charset="0"/>
              </a:rPr>
              <a:t>de educación en las instituciones educativas públicas de la modalidad de Educación Básica Regular en los niveles educativos de inicial y secundaria; y la modalidad de Educación Básica Especial en los niveles inicial y primaria.</a:t>
            </a:r>
            <a:endParaRPr lang="es-PE" sz="1800" dirty="0">
              <a:solidFill>
                <a:srgbClr val="002060"/>
              </a:solidFill>
              <a:latin typeface="Arial" panose="020B0604020202020204" pitchFamily="34" charset="0"/>
              <a:cs typeface="Arial" panose="020B0604020202020204" pitchFamily="34" charset="0"/>
            </a:endParaRPr>
          </a:p>
        </p:txBody>
      </p:sp>
      <p:sp>
        <p:nvSpPr>
          <p:cNvPr id="4" name="Redondear rectángulo de esquina del mismo lado 3">
            <a:extLst>
              <a:ext uri="{FF2B5EF4-FFF2-40B4-BE49-F238E27FC236}">
                <a16:creationId xmlns:a16="http://schemas.microsoft.com/office/drawing/2014/main" id="{6DD21BAC-7DC9-CF35-C7C4-82DF33465054}"/>
              </a:ext>
            </a:extLst>
          </p:cNvPr>
          <p:cNvSpPr/>
          <p:nvPr/>
        </p:nvSpPr>
        <p:spPr>
          <a:xfrm rot="10800000">
            <a:off x="0" y="0"/>
            <a:ext cx="12192000" cy="829994"/>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cxnSp>
        <p:nvCxnSpPr>
          <p:cNvPr id="8" name="Google Shape;58;p13">
            <a:extLst>
              <a:ext uri="{FF2B5EF4-FFF2-40B4-BE49-F238E27FC236}">
                <a16:creationId xmlns:a16="http://schemas.microsoft.com/office/drawing/2014/main" id="{087A9F95-DF16-CB2B-C5ED-CCA6DC137F14}"/>
              </a:ext>
            </a:extLst>
          </p:cNvPr>
          <p:cNvCxnSpPr>
            <a:cxnSpLocks/>
          </p:cNvCxnSpPr>
          <p:nvPr/>
        </p:nvCxnSpPr>
        <p:spPr>
          <a:xfrm>
            <a:off x="977111" y="2081075"/>
            <a:ext cx="3763701" cy="0"/>
          </a:xfrm>
          <a:prstGeom prst="straightConnector1">
            <a:avLst/>
          </a:prstGeom>
          <a:noFill/>
          <a:ln w="19050" cap="flat" cmpd="sng">
            <a:solidFill>
              <a:srgbClr val="E30412"/>
            </a:solidFill>
            <a:prstDash val="solid"/>
            <a:round/>
            <a:headEnd type="none" w="sm" len="sm"/>
            <a:tailEnd type="none" w="sm" len="sm"/>
          </a:ln>
        </p:spPr>
      </p:cxnSp>
      <p:pic>
        <p:nvPicPr>
          <p:cNvPr id="12" name="Gráfico 11">
            <a:extLst>
              <a:ext uri="{FF2B5EF4-FFF2-40B4-BE49-F238E27FC236}">
                <a16:creationId xmlns:a16="http://schemas.microsoft.com/office/drawing/2014/main" id="{F528F163-402A-47BB-98DD-4AEE036E528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971995" y="2379913"/>
            <a:ext cx="3713160" cy="3713160"/>
          </a:xfrm>
          <a:prstGeom prst="rect">
            <a:avLst/>
          </a:prstGeom>
        </p:spPr>
      </p:pic>
      <p:pic>
        <p:nvPicPr>
          <p:cNvPr id="11" name="Google Shape;101;p2">
            <a:extLst>
              <a:ext uri="{FF2B5EF4-FFF2-40B4-BE49-F238E27FC236}">
                <a16:creationId xmlns:a16="http://schemas.microsoft.com/office/drawing/2014/main" id="{B05577AE-9B76-4560-B270-E0F0390D0D38}"/>
              </a:ext>
            </a:extLst>
          </p:cNvPr>
          <p:cNvPicPr preferRelativeResize="0"/>
          <p:nvPr/>
        </p:nvPicPr>
        <p:blipFill>
          <a:blip r:embed="rId4">
            <a:alphaModFix/>
          </a:blip>
          <a:stretch>
            <a:fillRect/>
          </a:stretch>
        </p:blipFill>
        <p:spPr>
          <a:xfrm>
            <a:off x="10288426" y="48337"/>
            <a:ext cx="1065375" cy="703988"/>
          </a:xfrm>
          <a:prstGeom prst="rect">
            <a:avLst/>
          </a:prstGeom>
          <a:noFill/>
          <a:ln>
            <a:noFill/>
          </a:ln>
        </p:spPr>
      </p:pic>
      <p:pic>
        <p:nvPicPr>
          <p:cNvPr id="13" name="Google Shape;102;p2">
            <a:extLst>
              <a:ext uri="{FF2B5EF4-FFF2-40B4-BE49-F238E27FC236}">
                <a16:creationId xmlns:a16="http://schemas.microsoft.com/office/drawing/2014/main" id="{8D0F1519-BDE7-4F85-A2F3-9E7CE8AF3C53}"/>
              </a:ext>
            </a:extLst>
          </p:cNvPr>
          <p:cNvPicPr preferRelativeResize="0"/>
          <p:nvPr/>
        </p:nvPicPr>
        <p:blipFill rotWithShape="1">
          <a:blip r:embed="rId5">
            <a:alphaModFix/>
          </a:blip>
          <a:srcRect/>
          <a:stretch/>
        </p:blipFill>
        <p:spPr>
          <a:xfrm>
            <a:off x="734657" y="173176"/>
            <a:ext cx="2061275" cy="454311"/>
          </a:xfrm>
          <a:prstGeom prst="rect">
            <a:avLst/>
          </a:prstGeom>
          <a:noFill/>
          <a:ln>
            <a:noFill/>
          </a:ln>
        </p:spPr>
      </p:pic>
      <p:pic>
        <p:nvPicPr>
          <p:cNvPr id="14" name="Imagen 13">
            <a:extLst>
              <a:ext uri="{FF2B5EF4-FFF2-40B4-BE49-F238E27FC236}">
                <a16:creationId xmlns:a16="http://schemas.microsoft.com/office/drawing/2014/main" id="{5946D8CB-1298-4AAE-AF1E-FB506A0AAB91}"/>
              </a:ext>
            </a:extLst>
          </p:cNvPr>
          <p:cNvPicPr>
            <a:picLocks noChangeAspect="1"/>
          </p:cNvPicPr>
          <p:nvPr/>
        </p:nvPicPr>
        <p:blipFill>
          <a:blip r:embed="rId6">
            <a:duotone>
              <a:prstClr val="black"/>
              <a:schemeClr val="tx2">
                <a:tint val="45000"/>
                <a:satMod val="400000"/>
              </a:schemeClr>
            </a:duotone>
          </a:blip>
          <a:srcRect/>
          <a:stretch/>
        </p:blipFill>
        <p:spPr>
          <a:xfrm>
            <a:off x="5468471" y="150356"/>
            <a:ext cx="1667199" cy="504606"/>
          </a:xfrm>
          <a:prstGeom prst="rect">
            <a:avLst/>
          </a:prstGeom>
        </p:spPr>
      </p:pic>
    </p:spTree>
    <p:extLst>
      <p:ext uri="{BB962C8B-B14F-4D97-AF65-F5344CB8AC3E}">
        <p14:creationId xmlns:p14="http://schemas.microsoft.com/office/powerpoint/2010/main" val="814050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A4C7CE-D1BA-187E-BBE8-C0E59026BB1F}"/>
              </a:ext>
            </a:extLst>
          </p:cNvPr>
          <p:cNvSpPr>
            <a:spLocks noGrp="1"/>
          </p:cNvSpPr>
          <p:nvPr>
            <p:ph type="title"/>
          </p:nvPr>
        </p:nvSpPr>
        <p:spPr>
          <a:xfrm>
            <a:off x="5920601" y="4427377"/>
            <a:ext cx="5147733" cy="1325563"/>
          </a:xfrm>
        </p:spPr>
        <p:txBody>
          <a:bodyPr>
            <a:normAutofit fontScale="90000"/>
          </a:bodyPr>
          <a:lstStyle/>
          <a:p>
            <a:r>
              <a:rPr lang="es-PE" sz="5400" b="1" dirty="0">
                <a:solidFill>
                  <a:schemeClr val="bg1"/>
                </a:solidFill>
                <a:latin typeface="Arial" panose="020B0604020202020204" pitchFamily="34" charset="0"/>
                <a:cs typeface="Arial" panose="020B0604020202020204" pitchFamily="34" charset="0"/>
              </a:rPr>
              <a:t>REQUISITOS E IMPEDIMENTOS</a:t>
            </a:r>
          </a:p>
        </p:txBody>
      </p:sp>
      <p:cxnSp>
        <p:nvCxnSpPr>
          <p:cNvPr id="5" name="Google Shape;58;p13">
            <a:extLst>
              <a:ext uri="{FF2B5EF4-FFF2-40B4-BE49-F238E27FC236}">
                <a16:creationId xmlns:a16="http://schemas.microsoft.com/office/drawing/2014/main" id="{CE90D336-6368-73DE-81B8-9522B90B5B85}"/>
              </a:ext>
            </a:extLst>
          </p:cNvPr>
          <p:cNvCxnSpPr>
            <a:cxnSpLocks/>
          </p:cNvCxnSpPr>
          <p:nvPr/>
        </p:nvCxnSpPr>
        <p:spPr>
          <a:xfrm>
            <a:off x="5991814" y="5736954"/>
            <a:ext cx="3986391" cy="0"/>
          </a:xfrm>
          <a:prstGeom prst="straightConnector1">
            <a:avLst/>
          </a:prstGeom>
          <a:noFill/>
          <a:ln w="12700" cap="flat" cmpd="sng">
            <a:solidFill>
              <a:srgbClr val="FFFFFF"/>
            </a:solidFill>
            <a:prstDash val="solid"/>
            <a:round/>
            <a:headEnd type="none" w="sm" len="sm"/>
            <a:tailEnd type="none" w="sm" len="sm"/>
          </a:ln>
        </p:spPr>
      </p:cxnSp>
      <p:sp>
        <p:nvSpPr>
          <p:cNvPr id="8" name="Redondear rectángulo de esquina del mismo lado 7">
            <a:extLst>
              <a:ext uri="{FF2B5EF4-FFF2-40B4-BE49-F238E27FC236}">
                <a16:creationId xmlns:a16="http://schemas.microsoft.com/office/drawing/2014/main" id="{245AC189-81AD-4209-7FB8-4DC394FA3CB1}"/>
              </a:ext>
            </a:extLst>
          </p:cNvPr>
          <p:cNvSpPr/>
          <p:nvPr/>
        </p:nvSpPr>
        <p:spPr>
          <a:xfrm rot="10800000">
            <a:off x="0" y="0"/>
            <a:ext cx="12192000" cy="829994"/>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9" name="Google Shape;101;p2">
            <a:extLst>
              <a:ext uri="{FF2B5EF4-FFF2-40B4-BE49-F238E27FC236}">
                <a16:creationId xmlns:a16="http://schemas.microsoft.com/office/drawing/2014/main" id="{75E01F88-B86B-419F-A74A-8CAA32FDF2C9}"/>
              </a:ext>
            </a:extLst>
          </p:cNvPr>
          <p:cNvPicPr preferRelativeResize="0"/>
          <p:nvPr/>
        </p:nvPicPr>
        <p:blipFill>
          <a:blip r:embed="rId3">
            <a:alphaModFix/>
          </a:blip>
          <a:stretch>
            <a:fillRect/>
          </a:stretch>
        </p:blipFill>
        <p:spPr>
          <a:xfrm>
            <a:off x="10288426" y="48337"/>
            <a:ext cx="1065375" cy="703988"/>
          </a:xfrm>
          <a:prstGeom prst="rect">
            <a:avLst/>
          </a:prstGeom>
          <a:noFill/>
          <a:ln>
            <a:noFill/>
          </a:ln>
        </p:spPr>
      </p:pic>
      <p:pic>
        <p:nvPicPr>
          <p:cNvPr id="12" name="Google Shape;102;p2">
            <a:extLst>
              <a:ext uri="{FF2B5EF4-FFF2-40B4-BE49-F238E27FC236}">
                <a16:creationId xmlns:a16="http://schemas.microsoft.com/office/drawing/2014/main" id="{37AF8B68-DC8C-4925-8C92-DB5138186A71}"/>
              </a:ext>
            </a:extLst>
          </p:cNvPr>
          <p:cNvPicPr preferRelativeResize="0"/>
          <p:nvPr/>
        </p:nvPicPr>
        <p:blipFill rotWithShape="1">
          <a:blip r:embed="rId4">
            <a:alphaModFix/>
          </a:blip>
          <a:srcRect/>
          <a:stretch/>
        </p:blipFill>
        <p:spPr>
          <a:xfrm>
            <a:off x="734657" y="173176"/>
            <a:ext cx="2061275" cy="454311"/>
          </a:xfrm>
          <a:prstGeom prst="rect">
            <a:avLst/>
          </a:prstGeom>
          <a:noFill/>
          <a:ln>
            <a:noFill/>
          </a:ln>
        </p:spPr>
      </p:pic>
      <p:pic>
        <p:nvPicPr>
          <p:cNvPr id="14" name="Imagen 13">
            <a:extLst>
              <a:ext uri="{FF2B5EF4-FFF2-40B4-BE49-F238E27FC236}">
                <a16:creationId xmlns:a16="http://schemas.microsoft.com/office/drawing/2014/main" id="{84F15913-7383-44D2-8098-F9466D799384}"/>
              </a:ext>
            </a:extLst>
          </p:cNvPr>
          <p:cNvPicPr>
            <a:picLocks noChangeAspect="1"/>
          </p:cNvPicPr>
          <p:nvPr/>
        </p:nvPicPr>
        <p:blipFill>
          <a:blip r:embed="rId5">
            <a:duotone>
              <a:prstClr val="black"/>
              <a:schemeClr val="tx2">
                <a:tint val="45000"/>
                <a:satMod val="400000"/>
              </a:schemeClr>
            </a:duotone>
          </a:blip>
          <a:srcRect/>
          <a:stretch/>
        </p:blipFill>
        <p:spPr>
          <a:xfrm>
            <a:off x="5468471" y="150356"/>
            <a:ext cx="1667199" cy="504606"/>
          </a:xfrm>
          <a:prstGeom prst="rect">
            <a:avLst/>
          </a:prstGeom>
        </p:spPr>
      </p:pic>
    </p:spTree>
    <p:extLst>
      <p:ext uri="{BB962C8B-B14F-4D97-AF65-F5344CB8AC3E}">
        <p14:creationId xmlns:p14="http://schemas.microsoft.com/office/powerpoint/2010/main" val="421725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3" name="Elipse 22">
            <a:extLst>
              <a:ext uri="{FF2B5EF4-FFF2-40B4-BE49-F238E27FC236}">
                <a16:creationId xmlns:a16="http://schemas.microsoft.com/office/drawing/2014/main" id="{B0E7B7DD-0BB7-412A-B84A-101B33582C48}"/>
              </a:ext>
            </a:extLst>
          </p:cNvPr>
          <p:cNvSpPr/>
          <p:nvPr/>
        </p:nvSpPr>
        <p:spPr>
          <a:xfrm>
            <a:off x="9435350" y="3064441"/>
            <a:ext cx="967132" cy="9671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2" name="Elipse 21">
            <a:extLst>
              <a:ext uri="{FF2B5EF4-FFF2-40B4-BE49-F238E27FC236}">
                <a16:creationId xmlns:a16="http://schemas.microsoft.com/office/drawing/2014/main" id="{D238CF4B-8A72-41D0-B6FA-9D03EFE4ADCB}"/>
              </a:ext>
            </a:extLst>
          </p:cNvPr>
          <p:cNvSpPr/>
          <p:nvPr/>
        </p:nvSpPr>
        <p:spPr>
          <a:xfrm>
            <a:off x="5854581" y="3130052"/>
            <a:ext cx="967132" cy="9671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 name="Elipse 2">
            <a:extLst>
              <a:ext uri="{FF2B5EF4-FFF2-40B4-BE49-F238E27FC236}">
                <a16:creationId xmlns:a16="http://schemas.microsoft.com/office/drawing/2014/main" id="{C4048384-5EF2-42F3-86BF-7AC3B9100443}"/>
              </a:ext>
            </a:extLst>
          </p:cNvPr>
          <p:cNvSpPr/>
          <p:nvPr/>
        </p:nvSpPr>
        <p:spPr>
          <a:xfrm>
            <a:off x="1891829" y="3040243"/>
            <a:ext cx="967132" cy="9671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 name="Título 1">
            <a:extLst>
              <a:ext uri="{FF2B5EF4-FFF2-40B4-BE49-F238E27FC236}">
                <a16:creationId xmlns:a16="http://schemas.microsoft.com/office/drawing/2014/main" id="{3BE35040-3ACF-ED2D-1579-A7E41597D7A8}"/>
              </a:ext>
            </a:extLst>
          </p:cNvPr>
          <p:cNvSpPr>
            <a:spLocks noGrp="1"/>
          </p:cNvSpPr>
          <p:nvPr>
            <p:ph type="title"/>
          </p:nvPr>
        </p:nvSpPr>
        <p:spPr>
          <a:xfrm>
            <a:off x="838200" y="1254910"/>
            <a:ext cx="10515600" cy="959168"/>
          </a:xfrm>
        </p:spPr>
        <p:txBody>
          <a:bodyPr>
            <a:normAutofit/>
          </a:bodyPr>
          <a:lstStyle/>
          <a:p>
            <a:r>
              <a:rPr lang="es-PE" sz="4000" b="1" dirty="0">
                <a:solidFill>
                  <a:srgbClr val="002060"/>
                </a:solidFill>
                <a:latin typeface="Arial" panose="020B0604020202020204" pitchFamily="34" charset="0"/>
                <a:cs typeface="Arial" panose="020B0604020202020204" pitchFamily="34" charset="0"/>
              </a:rPr>
              <a:t>Requisitos generales</a:t>
            </a:r>
          </a:p>
        </p:txBody>
      </p:sp>
      <p:sp>
        <p:nvSpPr>
          <p:cNvPr id="4" name="Redondear rectángulo de esquina del mismo lado 3">
            <a:extLst>
              <a:ext uri="{FF2B5EF4-FFF2-40B4-BE49-F238E27FC236}">
                <a16:creationId xmlns:a16="http://schemas.microsoft.com/office/drawing/2014/main" id="{6DD21BAC-7DC9-CF35-C7C4-82DF33465054}"/>
              </a:ext>
            </a:extLst>
          </p:cNvPr>
          <p:cNvSpPr/>
          <p:nvPr/>
        </p:nvSpPr>
        <p:spPr>
          <a:xfrm rot="10800000">
            <a:off x="0" y="0"/>
            <a:ext cx="12192000" cy="829994"/>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cxnSp>
        <p:nvCxnSpPr>
          <p:cNvPr id="8" name="Google Shape;58;p13">
            <a:extLst>
              <a:ext uri="{FF2B5EF4-FFF2-40B4-BE49-F238E27FC236}">
                <a16:creationId xmlns:a16="http://schemas.microsoft.com/office/drawing/2014/main" id="{087A9F95-DF16-CB2B-C5ED-CCA6DC137F14}"/>
              </a:ext>
            </a:extLst>
          </p:cNvPr>
          <p:cNvCxnSpPr>
            <a:cxnSpLocks/>
          </p:cNvCxnSpPr>
          <p:nvPr/>
        </p:nvCxnSpPr>
        <p:spPr>
          <a:xfrm>
            <a:off x="977111" y="2081075"/>
            <a:ext cx="3763701" cy="0"/>
          </a:xfrm>
          <a:prstGeom prst="straightConnector1">
            <a:avLst/>
          </a:prstGeom>
          <a:noFill/>
          <a:ln w="19050" cap="flat" cmpd="sng">
            <a:solidFill>
              <a:srgbClr val="E30412"/>
            </a:solidFill>
            <a:prstDash val="solid"/>
            <a:round/>
            <a:headEnd type="none" w="sm" len="sm"/>
            <a:tailEnd type="none" w="sm" len="sm"/>
          </a:ln>
        </p:spPr>
      </p:cxnSp>
      <p:sp>
        <p:nvSpPr>
          <p:cNvPr id="12" name="Marcador de contenido 2">
            <a:extLst>
              <a:ext uri="{FF2B5EF4-FFF2-40B4-BE49-F238E27FC236}">
                <a16:creationId xmlns:a16="http://schemas.microsoft.com/office/drawing/2014/main" id="{15BA0F2A-A718-4862-B0F3-19AF934C6E09}"/>
              </a:ext>
            </a:extLst>
          </p:cNvPr>
          <p:cNvSpPr>
            <a:spLocks noGrp="1"/>
          </p:cNvSpPr>
          <p:nvPr>
            <p:ph idx="1"/>
          </p:nvPr>
        </p:nvSpPr>
        <p:spPr>
          <a:xfrm>
            <a:off x="725275" y="4275665"/>
            <a:ext cx="3286614" cy="959168"/>
          </a:xfrm>
        </p:spPr>
        <p:txBody>
          <a:bodyPr>
            <a:noAutofit/>
          </a:bodyPr>
          <a:lstStyle/>
          <a:p>
            <a:pPr marL="0" indent="0" algn="ctr">
              <a:lnSpc>
                <a:spcPct val="110000"/>
              </a:lnSpc>
              <a:spcBef>
                <a:spcPts val="0"/>
              </a:spcBef>
              <a:spcAft>
                <a:spcPts val="1200"/>
              </a:spcAft>
              <a:buClr>
                <a:srgbClr val="E30412"/>
              </a:buClr>
              <a:buNone/>
            </a:pPr>
            <a:r>
              <a:rPr lang="es-MX" sz="1800" b="1" dirty="0">
                <a:solidFill>
                  <a:srgbClr val="002060"/>
                </a:solidFill>
                <a:latin typeface="Arial" panose="020B0604020202020204" pitchFamily="34" charset="0"/>
                <a:cs typeface="Arial" panose="020B0604020202020204" pitchFamily="34" charset="0"/>
              </a:rPr>
              <a:t>Acreditar estudios superiores </a:t>
            </a:r>
            <a:r>
              <a:rPr lang="es-MX" sz="1800" dirty="0">
                <a:solidFill>
                  <a:srgbClr val="002060"/>
                </a:solidFill>
                <a:latin typeface="Arial" panose="020B0604020202020204" pitchFamily="34" charset="0"/>
                <a:cs typeface="Arial" panose="020B0604020202020204" pitchFamily="34" charset="0"/>
              </a:rPr>
              <a:t>según modalidad, nivel o ciclo educativo al que postula.</a:t>
            </a:r>
          </a:p>
        </p:txBody>
      </p:sp>
      <p:sp>
        <p:nvSpPr>
          <p:cNvPr id="13" name="Marcador de contenido 2">
            <a:extLst>
              <a:ext uri="{FF2B5EF4-FFF2-40B4-BE49-F238E27FC236}">
                <a16:creationId xmlns:a16="http://schemas.microsoft.com/office/drawing/2014/main" id="{806A62AA-3DD8-4948-AF85-2FD2E23D9838}"/>
              </a:ext>
            </a:extLst>
          </p:cNvPr>
          <p:cNvSpPr txBox="1">
            <a:spLocks/>
          </p:cNvSpPr>
          <p:nvPr/>
        </p:nvSpPr>
        <p:spPr>
          <a:xfrm>
            <a:off x="4462697" y="4275665"/>
            <a:ext cx="3286614" cy="11172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spcBef>
                <a:spcPts val="0"/>
              </a:spcBef>
              <a:spcAft>
                <a:spcPts val="1200"/>
              </a:spcAft>
              <a:buClr>
                <a:srgbClr val="E30412"/>
              </a:buClr>
              <a:buNone/>
            </a:pPr>
            <a:r>
              <a:rPr lang="es-MX" sz="1800" b="1" dirty="0">
                <a:solidFill>
                  <a:srgbClr val="002060"/>
                </a:solidFill>
                <a:latin typeface="Arial" panose="020B0604020202020204" pitchFamily="34" charset="0"/>
                <a:cs typeface="Arial" panose="020B0604020202020204" pitchFamily="34" charset="0"/>
              </a:rPr>
              <a:t>Gozar de buena salud física y mental </a:t>
            </a:r>
            <a:r>
              <a:rPr lang="es-MX" sz="1800" dirty="0">
                <a:solidFill>
                  <a:srgbClr val="002060"/>
                </a:solidFill>
                <a:latin typeface="Arial" panose="020B0604020202020204" pitchFamily="34" charset="0"/>
                <a:cs typeface="Arial" panose="020B0604020202020204" pitchFamily="34" charset="0"/>
              </a:rPr>
              <a:t>que permita ejercer la función de auxiliar de educación</a:t>
            </a:r>
          </a:p>
        </p:txBody>
      </p:sp>
      <p:sp>
        <p:nvSpPr>
          <p:cNvPr id="14" name="Marcador de contenido 2">
            <a:extLst>
              <a:ext uri="{FF2B5EF4-FFF2-40B4-BE49-F238E27FC236}">
                <a16:creationId xmlns:a16="http://schemas.microsoft.com/office/drawing/2014/main" id="{30271136-04FB-465C-A915-3892DEF1ECD2}"/>
              </a:ext>
            </a:extLst>
          </p:cNvPr>
          <p:cNvSpPr txBox="1">
            <a:spLocks/>
          </p:cNvSpPr>
          <p:nvPr/>
        </p:nvSpPr>
        <p:spPr>
          <a:xfrm>
            <a:off x="8510505" y="4266429"/>
            <a:ext cx="3191967" cy="9591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spcBef>
                <a:spcPts val="0"/>
              </a:spcBef>
              <a:spcAft>
                <a:spcPts val="1200"/>
              </a:spcAft>
              <a:buClr>
                <a:srgbClr val="E30412"/>
              </a:buClr>
              <a:buNone/>
            </a:pPr>
            <a:r>
              <a:rPr lang="es-MX" sz="1800" b="1" dirty="0">
                <a:solidFill>
                  <a:srgbClr val="002060"/>
                </a:solidFill>
                <a:latin typeface="Arial" panose="020B0604020202020204" pitchFamily="34" charset="0"/>
                <a:cs typeface="Arial" panose="020B0604020202020204" pitchFamily="34" charset="0"/>
              </a:rPr>
              <a:t>Tener menos de 70 años a</a:t>
            </a:r>
            <a:r>
              <a:rPr lang="es-MX" sz="1800" dirty="0">
                <a:solidFill>
                  <a:srgbClr val="002060"/>
                </a:solidFill>
                <a:latin typeface="Arial" panose="020B0604020202020204" pitchFamily="34" charset="0"/>
                <a:cs typeface="Arial" panose="020B0604020202020204" pitchFamily="34" charset="0"/>
              </a:rPr>
              <a:t>l momento de postular. </a:t>
            </a:r>
          </a:p>
        </p:txBody>
      </p:sp>
      <p:pic>
        <p:nvPicPr>
          <p:cNvPr id="11" name="Imagen 10">
            <a:extLst>
              <a:ext uri="{FF2B5EF4-FFF2-40B4-BE49-F238E27FC236}">
                <a16:creationId xmlns:a16="http://schemas.microsoft.com/office/drawing/2014/main" id="{BCD6CD3D-5023-4496-83BA-B4F3F1AED81D}"/>
              </a:ext>
            </a:extLst>
          </p:cNvPr>
          <p:cNvPicPr>
            <a:picLocks noChangeAspect="1"/>
          </p:cNvPicPr>
          <p:nvPr/>
        </p:nvPicPr>
        <p:blipFill>
          <a:blip r:embed="rId2"/>
          <a:stretch>
            <a:fillRect/>
          </a:stretch>
        </p:blipFill>
        <p:spPr>
          <a:xfrm>
            <a:off x="1957178" y="3202214"/>
            <a:ext cx="822808" cy="822808"/>
          </a:xfrm>
          <a:prstGeom prst="rect">
            <a:avLst/>
          </a:prstGeom>
        </p:spPr>
      </p:pic>
      <p:pic>
        <p:nvPicPr>
          <p:cNvPr id="18" name="Imagen 17">
            <a:extLst>
              <a:ext uri="{FF2B5EF4-FFF2-40B4-BE49-F238E27FC236}">
                <a16:creationId xmlns:a16="http://schemas.microsoft.com/office/drawing/2014/main" id="{8F909097-DA41-48CA-BC6E-BDAD1225B075}"/>
              </a:ext>
            </a:extLst>
          </p:cNvPr>
          <p:cNvPicPr>
            <a:picLocks noChangeAspect="1"/>
          </p:cNvPicPr>
          <p:nvPr/>
        </p:nvPicPr>
        <p:blipFill>
          <a:blip r:embed="rId3"/>
          <a:stretch>
            <a:fillRect/>
          </a:stretch>
        </p:blipFill>
        <p:spPr>
          <a:xfrm>
            <a:off x="5862545" y="3202214"/>
            <a:ext cx="959168" cy="959168"/>
          </a:xfrm>
          <a:prstGeom prst="rect">
            <a:avLst/>
          </a:prstGeom>
        </p:spPr>
      </p:pic>
      <p:pic>
        <p:nvPicPr>
          <p:cNvPr id="20" name="Imagen 19">
            <a:extLst>
              <a:ext uri="{FF2B5EF4-FFF2-40B4-BE49-F238E27FC236}">
                <a16:creationId xmlns:a16="http://schemas.microsoft.com/office/drawing/2014/main" id="{E4A602D0-FC48-4610-90AC-2538085EB7B7}"/>
              </a:ext>
            </a:extLst>
          </p:cNvPr>
          <p:cNvPicPr>
            <a:picLocks noChangeAspect="1"/>
          </p:cNvPicPr>
          <p:nvPr/>
        </p:nvPicPr>
        <p:blipFill>
          <a:blip r:embed="rId4"/>
          <a:stretch>
            <a:fillRect/>
          </a:stretch>
        </p:blipFill>
        <p:spPr>
          <a:xfrm>
            <a:off x="9435350" y="3140265"/>
            <a:ext cx="959168" cy="959168"/>
          </a:xfrm>
          <a:prstGeom prst="rect">
            <a:avLst/>
          </a:prstGeom>
        </p:spPr>
      </p:pic>
      <p:pic>
        <p:nvPicPr>
          <p:cNvPr id="15" name="Google Shape;101;p2">
            <a:extLst>
              <a:ext uri="{FF2B5EF4-FFF2-40B4-BE49-F238E27FC236}">
                <a16:creationId xmlns:a16="http://schemas.microsoft.com/office/drawing/2014/main" id="{7BADF1B7-5B0D-40A1-9C64-B6AEDB473F93}"/>
              </a:ext>
            </a:extLst>
          </p:cNvPr>
          <p:cNvPicPr preferRelativeResize="0"/>
          <p:nvPr/>
        </p:nvPicPr>
        <p:blipFill>
          <a:blip r:embed="rId5">
            <a:alphaModFix/>
          </a:blip>
          <a:stretch>
            <a:fillRect/>
          </a:stretch>
        </p:blipFill>
        <p:spPr>
          <a:xfrm>
            <a:off x="10288426" y="48337"/>
            <a:ext cx="1065375" cy="703988"/>
          </a:xfrm>
          <a:prstGeom prst="rect">
            <a:avLst/>
          </a:prstGeom>
          <a:noFill/>
          <a:ln>
            <a:noFill/>
          </a:ln>
        </p:spPr>
      </p:pic>
      <p:pic>
        <p:nvPicPr>
          <p:cNvPr id="19" name="Google Shape;102;p2">
            <a:extLst>
              <a:ext uri="{FF2B5EF4-FFF2-40B4-BE49-F238E27FC236}">
                <a16:creationId xmlns:a16="http://schemas.microsoft.com/office/drawing/2014/main" id="{90CE7A1E-EB9D-458B-82B1-7E15D3B06F06}"/>
              </a:ext>
            </a:extLst>
          </p:cNvPr>
          <p:cNvPicPr preferRelativeResize="0"/>
          <p:nvPr/>
        </p:nvPicPr>
        <p:blipFill rotWithShape="1">
          <a:blip r:embed="rId6">
            <a:alphaModFix/>
          </a:blip>
          <a:srcRect/>
          <a:stretch/>
        </p:blipFill>
        <p:spPr>
          <a:xfrm>
            <a:off x="734657" y="173176"/>
            <a:ext cx="2061275" cy="454311"/>
          </a:xfrm>
          <a:prstGeom prst="rect">
            <a:avLst/>
          </a:prstGeom>
          <a:noFill/>
          <a:ln>
            <a:noFill/>
          </a:ln>
        </p:spPr>
      </p:pic>
      <p:pic>
        <p:nvPicPr>
          <p:cNvPr id="21" name="Imagen 20">
            <a:extLst>
              <a:ext uri="{FF2B5EF4-FFF2-40B4-BE49-F238E27FC236}">
                <a16:creationId xmlns:a16="http://schemas.microsoft.com/office/drawing/2014/main" id="{08897C63-AA05-456F-BBD3-6A9D5D22096F}"/>
              </a:ext>
            </a:extLst>
          </p:cNvPr>
          <p:cNvPicPr>
            <a:picLocks noChangeAspect="1"/>
          </p:cNvPicPr>
          <p:nvPr/>
        </p:nvPicPr>
        <p:blipFill>
          <a:blip r:embed="rId7">
            <a:duotone>
              <a:prstClr val="black"/>
              <a:schemeClr val="tx2">
                <a:tint val="45000"/>
                <a:satMod val="400000"/>
              </a:schemeClr>
            </a:duotone>
          </a:blip>
          <a:srcRect/>
          <a:stretch/>
        </p:blipFill>
        <p:spPr>
          <a:xfrm>
            <a:off x="5468471" y="150356"/>
            <a:ext cx="1667199" cy="504606"/>
          </a:xfrm>
          <a:prstGeom prst="rect">
            <a:avLst/>
          </a:prstGeom>
        </p:spPr>
      </p:pic>
    </p:spTree>
    <p:extLst>
      <p:ext uri="{BB962C8B-B14F-4D97-AF65-F5344CB8AC3E}">
        <p14:creationId xmlns:p14="http://schemas.microsoft.com/office/powerpoint/2010/main" val="4140544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2" name="Rectángulo 31">
            <a:extLst>
              <a:ext uri="{FF2B5EF4-FFF2-40B4-BE49-F238E27FC236}">
                <a16:creationId xmlns:a16="http://schemas.microsoft.com/office/drawing/2014/main" id="{7C1E4AD0-EF48-45FF-ABB7-8C67A47BAE72}"/>
              </a:ext>
            </a:extLst>
          </p:cNvPr>
          <p:cNvSpPr/>
          <p:nvPr/>
        </p:nvSpPr>
        <p:spPr>
          <a:xfrm>
            <a:off x="3691502" y="5488960"/>
            <a:ext cx="8014995" cy="11981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 name="Rectángulo 2">
            <a:extLst>
              <a:ext uri="{FF2B5EF4-FFF2-40B4-BE49-F238E27FC236}">
                <a16:creationId xmlns:a16="http://schemas.microsoft.com/office/drawing/2014/main" id="{999F6706-B81E-41F3-9607-B60E740E6D33}"/>
              </a:ext>
            </a:extLst>
          </p:cNvPr>
          <p:cNvSpPr/>
          <p:nvPr/>
        </p:nvSpPr>
        <p:spPr>
          <a:xfrm>
            <a:off x="3698543" y="1992500"/>
            <a:ext cx="8059350" cy="190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 name="Título 1">
            <a:extLst>
              <a:ext uri="{FF2B5EF4-FFF2-40B4-BE49-F238E27FC236}">
                <a16:creationId xmlns:a16="http://schemas.microsoft.com/office/drawing/2014/main" id="{3BE35040-3ACF-ED2D-1579-A7E41597D7A8}"/>
              </a:ext>
            </a:extLst>
          </p:cNvPr>
          <p:cNvSpPr>
            <a:spLocks noGrp="1"/>
          </p:cNvSpPr>
          <p:nvPr>
            <p:ph type="title"/>
          </p:nvPr>
        </p:nvSpPr>
        <p:spPr>
          <a:xfrm>
            <a:off x="838200" y="1026310"/>
            <a:ext cx="10515600" cy="959168"/>
          </a:xfrm>
        </p:spPr>
        <p:txBody>
          <a:bodyPr>
            <a:normAutofit/>
          </a:bodyPr>
          <a:lstStyle/>
          <a:p>
            <a:r>
              <a:rPr lang="es-PE" sz="4000" b="1" dirty="0">
                <a:solidFill>
                  <a:srgbClr val="002060"/>
                </a:solidFill>
                <a:latin typeface="Arial" panose="020B0604020202020204" pitchFamily="34" charset="0"/>
                <a:cs typeface="Arial" panose="020B0604020202020204" pitchFamily="34" charset="0"/>
              </a:rPr>
              <a:t>Requisitos específicos</a:t>
            </a:r>
          </a:p>
        </p:txBody>
      </p:sp>
      <p:sp>
        <p:nvSpPr>
          <p:cNvPr id="4" name="Redondear rectángulo de esquina del mismo lado 3">
            <a:extLst>
              <a:ext uri="{FF2B5EF4-FFF2-40B4-BE49-F238E27FC236}">
                <a16:creationId xmlns:a16="http://schemas.microsoft.com/office/drawing/2014/main" id="{6DD21BAC-7DC9-CF35-C7C4-82DF33465054}"/>
              </a:ext>
            </a:extLst>
          </p:cNvPr>
          <p:cNvSpPr/>
          <p:nvPr/>
        </p:nvSpPr>
        <p:spPr>
          <a:xfrm rot="10800000">
            <a:off x="0" y="0"/>
            <a:ext cx="12192000" cy="829994"/>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cxnSp>
        <p:nvCxnSpPr>
          <p:cNvPr id="8" name="Google Shape;58;p13">
            <a:extLst>
              <a:ext uri="{FF2B5EF4-FFF2-40B4-BE49-F238E27FC236}">
                <a16:creationId xmlns:a16="http://schemas.microsoft.com/office/drawing/2014/main" id="{087A9F95-DF16-CB2B-C5ED-CCA6DC137F14}"/>
              </a:ext>
            </a:extLst>
          </p:cNvPr>
          <p:cNvCxnSpPr>
            <a:cxnSpLocks/>
          </p:cNvCxnSpPr>
          <p:nvPr/>
        </p:nvCxnSpPr>
        <p:spPr>
          <a:xfrm>
            <a:off x="977111" y="1852475"/>
            <a:ext cx="3763701" cy="0"/>
          </a:xfrm>
          <a:prstGeom prst="straightConnector1">
            <a:avLst/>
          </a:prstGeom>
          <a:noFill/>
          <a:ln w="19050" cap="flat" cmpd="sng">
            <a:solidFill>
              <a:srgbClr val="E30412"/>
            </a:solidFill>
            <a:prstDash val="solid"/>
            <a:round/>
            <a:headEnd type="none" w="sm" len="sm"/>
            <a:tailEnd type="none" w="sm" len="sm"/>
          </a:ln>
        </p:spPr>
      </p:cxnSp>
      <p:sp>
        <p:nvSpPr>
          <p:cNvPr id="23" name="CuadroTexto 22">
            <a:extLst>
              <a:ext uri="{FF2B5EF4-FFF2-40B4-BE49-F238E27FC236}">
                <a16:creationId xmlns:a16="http://schemas.microsoft.com/office/drawing/2014/main" id="{4DEED969-D8BD-4255-8FE4-16FBAF4EE50E}"/>
              </a:ext>
            </a:extLst>
          </p:cNvPr>
          <p:cNvSpPr txBox="1"/>
          <p:nvPr/>
        </p:nvSpPr>
        <p:spPr>
          <a:xfrm>
            <a:off x="3980971" y="2131857"/>
            <a:ext cx="7400270" cy="1689180"/>
          </a:xfrm>
          <a:prstGeom prst="rect">
            <a:avLst/>
          </a:prstGeom>
          <a:noFill/>
        </p:spPr>
        <p:txBody>
          <a:bodyPr wrap="square">
            <a:spAutoFit/>
          </a:bodyPr>
          <a:lstStyle/>
          <a:p>
            <a:pPr marL="266700" lvl="2" indent="-171450" algn="just">
              <a:lnSpc>
                <a:spcPct val="107000"/>
              </a:lnSpc>
              <a:buClr>
                <a:srgbClr val="E30412"/>
              </a:buClr>
              <a:buFont typeface="Arial" panose="020B0604020202020204" pitchFamily="34" charset="0"/>
              <a:buChar char="•"/>
            </a:pPr>
            <a:r>
              <a:rPr lang="es-PE" sz="14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Haber culminado como mínimo el sexto (VI) </a:t>
            </a:r>
            <a:r>
              <a:rPr lang="es-PE" sz="1400" dirty="0">
                <a:solidFill>
                  <a:srgbClr val="002060"/>
                </a:solidFill>
                <a:effectLst/>
                <a:latin typeface="Arial" panose="020B0604020202020204" pitchFamily="34" charset="0"/>
                <a:ea typeface="Calibri" panose="020F0502020204030204" pitchFamily="34" charset="0"/>
                <a:cs typeface="Arial" panose="020B0604020202020204" pitchFamily="34" charset="0"/>
              </a:rPr>
              <a:t>ciclo de estudios pedagógicos o el sexto ciclo de estudios universitarios en educación inicial; o</a:t>
            </a:r>
          </a:p>
          <a:p>
            <a:pPr marL="266700" lvl="2" indent="-171450" algn="just">
              <a:lnSpc>
                <a:spcPct val="107000"/>
              </a:lnSpc>
              <a:buClr>
                <a:srgbClr val="E30412"/>
              </a:buClr>
              <a:buFont typeface="Arial" panose="020B0604020202020204" pitchFamily="34" charset="0"/>
              <a:buChar char="•"/>
            </a:pPr>
            <a:endParaRPr lang="es-PE" sz="14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266700" lvl="2" indent="-171450" algn="just">
              <a:lnSpc>
                <a:spcPct val="107000"/>
              </a:lnSpc>
              <a:buClr>
                <a:srgbClr val="E30412"/>
              </a:buClr>
              <a:buFont typeface="Arial" panose="020B0604020202020204" pitchFamily="34" charset="0"/>
              <a:buChar char="•"/>
            </a:pPr>
            <a:r>
              <a:rPr lang="es-PE" sz="14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Haber culminado como mínimo el sexto (VI) </a:t>
            </a:r>
            <a:r>
              <a:rPr lang="es-PE" sz="1400" dirty="0">
                <a:solidFill>
                  <a:srgbClr val="002060"/>
                </a:solidFill>
                <a:effectLst/>
                <a:latin typeface="Arial" panose="020B0604020202020204" pitchFamily="34" charset="0"/>
                <a:ea typeface="Calibri" panose="020F0502020204030204" pitchFamily="34" charset="0"/>
                <a:cs typeface="Arial" panose="020B0604020202020204" pitchFamily="34" charset="0"/>
              </a:rPr>
              <a:t>ciclo de estudios pedagógicos o el sexto ciclo de estudios universitarios en educación en cualquier especialidad distinta a Educación Inicial y </a:t>
            </a:r>
            <a:r>
              <a:rPr lang="es-PE" sz="14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adicionalmente acreditar una capacitación mínima de cincuenta (50) horas relacionadas a la atención y cuidado en la primera infancia</a:t>
            </a:r>
            <a:r>
              <a:rPr lang="es-PE" sz="1400"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p>
        </p:txBody>
      </p:sp>
      <p:sp>
        <p:nvSpPr>
          <p:cNvPr id="36" name="CuadroTexto 35">
            <a:extLst>
              <a:ext uri="{FF2B5EF4-FFF2-40B4-BE49-F238E27FC236}">
                <a16:creationId xmlns:a16="http://schemas.microsoft.com/office/drawing/2014/main" id="{AFF3686F-3EE5-4308-A1C6-7E73DCDC47C3}"/>
              </a:ext>
            </a:extLst>
          </p:cNvPr>
          <p:cNvSpPr txBox="1"/>
          <p:nvPr/>
        </p:nvSpPr>
        <p:spPr>
          <a:xfrm>
            <a:off x="3880373" y="5609974"/>
            <a:ext cx="7464474" cy="997645"/>
          </a:xfrm>
          <a:prstGeom prst="rect">
            <a:avLst/>
          </a:prstGeom>
          <a:noFill/>
        </p:spPr>
        <p:txBody>
          <a:bodyPr wrap="square">
            <a:spAutoFit/>
          </a:bodyPr>
          <a:lstStyle/>
          <a:p>
            <a:pPr marL="360363" lvl="2" indent="-185738" algn="just">
              <a:lnSpc>
                <a:spcPct val="107000"/>
              </a:lnSpc>
              <a:buClr>
                <a:srgbClr val="E30412"/>
              </a:buClr>
              <a:buFont typeface="Arial" panose="020B0604020202020204" pitchFamily="34" charset="0"/>
              <a:buChar char="•"/>
            </a:pPr>
            <a:r>
              <a:rPr lang="es-MX" sz="1400" dirty="0">
                <a:solidFill>
                  <a:srgbClr val="002060"/>
                </a:solidFill>
                <a:effectLst/>
                <a:latin typeface="Arial" panose="020B0604020202020204" pitchFamily="34" charset="0"/>
                <a:ea typeface="Calibri" panose="020F0502020204030204" pitchFamily="34" charset="0"/>
                <a:cs typeface="Arial" panose="020B0604020202020204" pitchFamily="34" charset="0"/>
              </a:rPr>
              <a:t>Para postular a una plaza vacante en la modalidad de EBE nivel inicial y primaria se debe acreditar haber culminado como mínimo el sexto (VI) ciclo de estudios pedagógicos o el sexto ciclo de estudios universitarios en educación, psicología o tecnología médica con mención en terapia ocupacional.</a:t>
            </a:r>
            <a:endParaRPr lang="es-PE" sz="14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20" name="Google Shape;101;p2">
            <a:extLst>
              <a:ext uri="{FF2B5EF4-FFF2-40B4-BE49-F238E27FC236}">
                <a16:creationId xmlns:a16="http://schemas.microsoft.com/office/drawing/2014/main" id="{3A8EBA64-1B36-40FD-A688-3D145B662A05}"/>
              </a:ext>
            </a:extLst>
          </p:cNvPr>
          <p:cNvPicPr preferRelativeResize="0"/>
          <p:nvPr/>
        </p:nvPicPr>
        <p:blipFill>
          <a:blip r:embed="rId2">
            <a:alphaModFix/>
          </a:blip>
          <a:stretch>
            <a:fillRect/>
          </a:stretch>
        </p:blipFill>
        <p:spPr>
          <a:xfrm>
            <a:off x="10288426" y="48337"/>
            <a:ext cx="1065375" cy="703988"/>
          </a:xfrm>
          <a:prstGeom prst="rect">
            <a:avLst/>
          </a:prstGeom>
          <a:noFill/>
          <a:ln>
            <a:noFill/>
          </a:ln>
        </p:spPr>
      </p:pic>
      <p:pic>
        <p:nvPicPr>
          <p:cNvPr id="21" name="Google Shape;102;p2">
            <a:extLst>
              <a:ext uri="{FF2B5EF4-FFF2-40B4-BE49-F238E27FC236}">
                <a16:creationId xmlns:a16="http://schemas.microsoft.com/office/drawing/2014/main" id="{DE71E357-1DC2-4551-88B6-D2DE379F7277}"/>
              </a:ext>
            </a:extLst>
          </p:cNvPr>
          <p:cNvPicPr preferRelativeResize="0"/>
          <p:nvPr/>
        </p:nvPicPr>
        <p:blipFill rotWithShape="1">
          <a:blip r:embed="rId3">
            <a:alphaModFix/>
          </a:blip>
          <a:srcRect/>
          <a:stretch/>
        </p:blipFill>
        <p:spPr>
          <a:xfrm>
            <a:off x="734657" y="173176"/>
            <a:ext cx="2061275" cy="454311"/>
          </a:xfrm>
          <a:prstGeom prst="rect">
            <a:avLst/>
          </a:prstGeom>
          <a:noFill/>
          <a:ln>
            <a:noFill/>
          </a:ln>
        </p:spPr>
      </p:pic>
      <p:pic>
        <p:nvPicPr>
          <p:cNvPr id="22" name="Imagen 21">
            <a:extLst>
              <a:ext uri="{FF2B5EF4-FFF2-40B4-BE49-F238E27FC236}">
                <a16:creationId xmlns:a16="http://schemas.microsoft.com/office/drawing/2014/main" id="{81361CBE-E8B9-4DFF-A0F2-B834367D99E6}"/>
              </a:ext>
            </a:extLst>
          </p:cNvPr>
          <p:cNvPicPr>
            <a:picLocks noChangeAspect="1"/>
          </p:cNvPicPr>
          <p:nvPr/>
        </p:nvPicPr>
        <p:blipFill>
          <a:blip r:embed="rId4">
            <a:duotone>
              <a:prstClr val="black"/>
              <a:schemeClr val="tx2">
                <a:tint val="45000"/>
                <a:satMod val="400000"/>
              </a:schemeClr>
            </a:duotone>
          </a:blip>
          <a:srcRect/>
          <a:stretch/>
        </p:blipFill>
        <p:spPr>
          <a:xfrm>
            <a:off x="5468471" y="150356"/>
            <a:ext cx="1667199" cy="504606"/>
          </a:xfrm>
          <a:prstGeom prst="rect">
            <a:avLst/>
          </a:prstGeom>
        </p:spPr>
      </p:pic>
      <p:sp>
        <p:nvSpPr>
          <p:cNvPr id="31" name="Rectángulo 30">
            <a:extLst>
              <a:ext uri="{FF2B5EF4-FFF2-40B4-BE49-F238E27FC236}">
                <a16:creationId xmlns:a16="http://schemas.microsoft.com/office/drawing/2014/main" id="{1471212A-3DC8-461F-B3B5-842F694019F5}"/>
              </a:ext>
            </a:extLst>
          </p:cNvPr>
          <p:cNvSpPr/>
          <p:nvPr/>
        </p:nvSpPr>
        <p:spPr>
          <a:xfrm>
            <a:off x="3691502" y="4232499"/>
            <a:ext cx="8059350" cy="9621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8" name="CuadroTexto 27">
            <a:extLst>
              <a:ext uri="{FF2B5EF4-FFF2-40B4-BE49-F238E27FC236}">
                <a16:creationId xmlns:a16="http://schemas.microsoft.com/office/drawing/2014/main" id="{D7B1920F-4A06-4032-B329-3008C8F6AE1A}"/>
              </a:ext>
            </a:extLst>
          </p:cNvPr>
          <p:cNvSpPr txBox="1"/>
          <p:nvPr/>
        </p:nvSpPr>
        <p:spPr>
          <a:xfrm>
            <a:off x="3939518" y="4423880"/>
            <a:ext cx="7400270" cy="536622"/>
          </a:xfrm>
          <a:prstGeom prst="rect">
            <a:avLst/>
          </a:prstGeom>
          <a:noFill/>
        </p:spPr>
        <p:txBody>
          <a:bodyPr wrap="square">
            <a:spAutoFit/>
          </a:bodyPr>
          <a:lstStyle/>
          <a:p>
            <a:pPr marL="360363" lvl="2" indent="-185738" algn="just">
              <a:lnSpc>
                <a:spcPct val="107000"/>
              </a:lnSpc>
              <a:buClr>
                <a:srgbClr val="E30412"/>
              </a:buClr>
              <a:buFont typeface="Arial" panose="020B0604020202020204" pitchFamily="34" charset="0"/>
              <a:buChar char="•"/>
            </a:pPr>
            <a:r>
              <a:rPr lang="es-PE" sz="1400" dirty="0">
                <a:solidFill>
                  <a:srgbClr val="002060"/>
                </a:solidFill>
                <a:effectLst/>
                <a:latin typeface="Arial" panose="020B0604020202020204" pitchFamily="34" charset="0"/>
                <a:ea typeface="Calibri" panose="020F0502020204030204" pitchFamily="34" charset="0"/>
                <a:cs typeface="Arial" panose="020B0604020202020204" pitchFamily="34" charset="0"/>
              </a:rPr>
              <a:t>Se debe acreditar </a:t>
            </a:r>
            <a:r>
              <a:rPr lang="es-PE" sz="14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haber culminado como mínimo el sexto (VI)</a:t>
            </a:r>
            <a:r>
              <a:rPr lang="es-PE" sz="1400" dirty="0">
                <a:solidFill>
                  <a:srgbClr val="002060"/>
                </a:solidFill>
                <a:effectLst/>
                <a:latin typeface="Arial" panose="020B0604020202020204" pitchFamily="34" charset="0"/>
                <a:ea typeface="Calibri" panose="020F0502020204030204" pitchFamily="34" charset="0"/>
                <a:cs typeface="Arial" panose="020B0604020202020204" pitchFamily="34" charset="0"/>
              </a:rPr>
              <a:t> ciclo de estudios pedagógicos o el sexto ciclo de estudios universitarios en educación.</a:t>
            </a:r>
          </a:p>
        </p:txBody>
      </p:sp>
      <p:sp>
        <p:nvSpPr>
          <p:cNvPr id="10" name="Rectángulo: esquinas diagonales redondeadas 9">
            <a:extLst>
              <a:ext uri="{FF2B5EF4-FFF2-40B4-BE49-F238E27FC236}">
                <a16:creationId xmlns:a16="http://schemas.microsoft.com/office/drawing/2014/main" id="{673EABB9-EE7B-44A4-92D3-8079A41A48ED}"/>
              </a:ext>
            </a:extLst>
          </p:cNvPr>
          <p:cNvSpPr/>
          <p:nvPr/>
        </p:nvSpPr>
        <p:spPr>
          <a:xfrm>
            <a:off x="712446" y="2195062"/>
            <a:ext cx="3179621" cy="1095751"/>
          </a:xfrm>
          <a:prstGeom prst="round2Diag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6" name="Marcador de contenido 2">
            <a:extLst>
              <a:ext uri="{FF2B5EF4-FFF2-40B4-BE49-F238E27FC236}">
                <a16:creationId xmlns:a16="http://schemas.microsoft.com/office/drawing/2014/main" id="{EE7C6020-D888-417A-94EF-88FDEB299A6B}"/>
              </a:ext>
            </a:extLst>
          </p:cNvPr>
          <p:cNvSpPr>
            <a:spLocks noGrp="1"/>
          </p:cNvSpPr>
          <p:nvPr>
            <p:ph idx="1"/>
          </p:nvPr>
        </p:nvSpPr>
        <p:spPr>
          <a:xfrm>
            <a:off x="446007" y="2542395"/>
            <a:ext cx="3744619" cy="413083"/>
          </a:xfrm>
        </p:spPr>
        <p:txBody>
          <a:bodyPr>
            <a:noAutofit/>
          </a:bodyPr>
          <a:lstStyle/>
          <a:p>
            <a:pPr marL="0" indent="0" algn="ctr">
              <a:lnSpc>
                <a:spcPct val="110000"/>
              </a:lnSpc>
              <a:spcBef>
                <a:spcPts val="0"/>
              </a:spcBef>
              <a:spcAft>
                <a:spcPts val="1200"/>
              </a:spcAft>
              <a:buClr>
                <a:srgbClr val="E30412"/>
              </a:buClr>
              <a:buNone/>
            </a:pPr>
            <a:r>
              <a:rPr lang="es-MX" sz="2000" b="1" dirty="0">
                <a:solidFill>
                  <a:schemeClr val="bg1"/>
                </a:solidFill>
                <a:latin typeface="Arial" panose="020B0604020202020204" pitchFamily="34" charset="0"/>
                <a:cs typeface="Arial" panose="020B0604020202020204" pitchFamily="34" charset="0"/>
              </a:rPr>
              <a:t>Educación Inicial EBR</a:t>
            </a:r>
            <a:endParaRPr lang="es-MX" sz="2000" dirty="0">
              <a:solidFill>
                <a:schemeClr val="bg1"/>
              </a:solidFill>
              <a:latin typeface="Arial" panose="020B0604020202020204" pitchFamily="34" charset="0"/>
              <a:cs typeface="Arial" panose="020B0604020202020204" pitchFamily="34" charset="0"/>
            </a:endParaRPr>
          </a:p>
        </p:txBody>
      </p:sp>
      <p:sp>
        <p:nvSpPr>
          <p:cNvPr id="33" name="Rectángulo: esquinas diagonales redondeadas 32">
            <a:extLst>
              <a:ext uri="{FF2B5EF4-FFF2-40B4-BE49-F238E27FC236}">
                <a16:creationId xmlns:a16="http://schemas.microsoft.com/office/drawing/2014/main" id="{91509189-4F5D-4E62-9F62-C8123528403B}"/>
              </a:ext>
            </a:extLst>
          </p:cNvPr>
          <p:cNvSpPr/>
          <p:nvPr/>
        </p:nvSpPr>
        <p:spPr>
          <a:xfrm>
            <a:off x="704752" y="4163196"/>
            <a:ext cx="3179621" cy="1095751"/>
          </a:xfrm>
          <a:prstGeom prst="round2Diag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0" name="Marcador de contenido 2">
            <a:extLst>
              <a:ext uri="{FF2B5EF4-FFF2-40B4-BE49-F238E27FC236}">
                <a16:creationId xmlns:a16="http://schemas.microsoft.com/office/drawing/2014/main" id="{D130DFBA-2A36-4878-9689-9E4B4AA56932}"/>
              </a:ext>
            </a:extLst>
          </p:cNvPr>
          <p:cNvSpPr txBox="1">
            <a:spLocks/>
          </p:cNvSpPr>
          <p:nvPr/>
        </p:nvSpPr>
        <p:spPr>
          <a:xfrm>
            <a:off x="732048" y="4464468"/>
            <a:ext cx="3221118" cy="413083"/>
          </a:xfrm>
          <a:prstGeom prst="rect">
            <a:avLst/>
          </a:prstGeom>
        </p:spPr>
        <p:txBody>
          <a:bodyPr vert="horz" lIns="91440" tIns="45720" rIns="91440" bIns="45720" rtlCol="0">
            <a:noAutofit/>
          </a:bodyPr>
          <a:lstStyle>
            <a:lvl1pPr indent="0" algn="ctr">
              <a:lnSpc>
                <a:spcPct val="110000"/>
              </a:lnSpc>
              <a:spcBef>
                <a:spcPts val="0"/>
              </a:spcBef>
              <a:spcAft>
                <a:spcPts val="1200"/>
              </a:spcAft>
              <a:buClr>
                <a:srgbClr val="E30412"/>
              </a:buClr>
              <a:buFont typeface="Arial" panose="020B0604020202020204" pitchFamily="34" charset="0"/>
              <a:buNone/>
              <a:defRPr sz="2000" b="1">
                <a:solidFill>
                  <a:srgbClr val="002060"/>
                </a:solidFill>
                <a:latin typeface="Arial" panose="020B0604020202020204" pitchFamily="34" charset="0"/>
                <a:cs typeface="Arial" panose="020B060402020202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s-MX" dirty="0">
                <a:solidFill>
                  <a:schemeClr val="bg1"/>
                </a:solidFill>
              </a:rPr>
              <a:t>Educación Secundaria EBR</a:t>
            </a:r>
          </a:p>
        </p:txBody>
      </p:sp>
      <p:sp>
        <p:nvSpPr>
          <p:cNvPr id="38" name="Rectángulo: esquinas diagonales redondeadas 37">
            <a:extLst>
              <a:ext uri="{FF2B5EF4-FFF2-40B4-BE49-F238E27FC236}">
                <a16:creationId xmlns:a16="http://schemas.microsoft.com/office/drawing/2014/main" id="{9512DD16-1112-4252-814A-9A4BA51E6D18}"/>
              </a:ext>
            </a:extLst>
          </p:cNvPr>
          <p:cNvSpPr/>
          <p:nvPr/>
        </p:nvSpPr>
        <p:spPr>
          <a:xfrm>
            <a:off x="703948" y="5530326"/>
            <a:ext cx="3179621" cy="1095751"/>
          </a:xfrm>
          <a:prstGeom prst="round2Diag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7" name="Marcador de contenido 2">
            <a:extLst>
              <a:ext uri="{FF2B5EF4-FFF2-40B4-BE49-F238E27FC236}">
                <a16:creationId xmlns:a16="http://schemas.microsoft.com/office/drawing/2014/main" id="{E6BC3FDB-E4DA-4EFE-99A0-CA32CD3640E6}"/>
              </a:ext>
            </a:extLst>
          </p:cNvPr>
          <p:cNvSpPr txBox="1">
            <a:spLocks/>
          </p:cNvSpPr>
          <p:nvPr/>
        </p:nvSpPr>
        <p:spPr>
          <a:xfrm>
            <a:off x="664731" y="5680564"/>
            <a:ext cx="3525895" cy="413083"/>
          </a:xfrm>
          <a:prstGeom prst="rect">
            <a:avLst/>
          </a:prstGeom>
        </p:spPr>
        <p:txBody>
          <a:bodyPr vert="horz" lIns="91440" tIns="45720" rIns="91440" bIns="45720" rtlCol="0">
            <a:noAutofit/>
          </a:bodyPr>
          <a:lstStyle>
            <a:defPPr>
              <a:defRPr lang="es-PE"/>
            </a:defPPr>
            <a:lvl1pPr indent="0" algn="ctr">
              <a:lnSpc>
                <a:spcPct val="110000"/>
              </a:lnSpc>
              <a:spcBef>
                <a:spcPts val="0"/>
              </a:spcBef>
              <a:spcAft>
                <a:spcPts val="1200"/>
              </a:spcAft>
              <a:buClr>
                <a:srgbClr val="E30412"/>
              </a:buClr>
              <a:buFont typeface="Arial" panose="020B0604020202020204" pitchFamily="34" charset="0"/>
              <a:buNone/>
              <a:defRPr sz="2000" b="1">
                <a:solidFill>
                  <a:srgbClr val="002060"/>
                </a:solidFill>
                <a:latin typeface="Arial" panose="020B0604020202020204" pitchFamily="34" charset="0"/>
                <a:cs typeface="Arial" panose="020B060402020202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s-MX" dirty="0">
                <a:solidFill>
                  <a:schemeClr val="bg1"/>
                </a:solidFill>
              </a:rPr>
              <a:t>Educación Inicial y Primaria EBE</a:t>
            </a:r>
          </a:p>
        </p:txBody>
      </p:sp>
    </p:spTree>
    <p:extLst>
      <p:ext uri="{BB962C8B-B14F-4D97-AF65-F5344CB8AC3E}">
        <p14:creationId xmlns:p14="http://schemas.microsoft.com/office/powerpoint/2010/main" val="13506049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E35040-3ACF-ED2D-1579-A7E41597D7A8}"/>
              </a:ext>
            </a:extLst>
          </p:cNvPr>
          <p:cNvSpPr>
            <a:spLocks noGrp="1"/>
          </p:cNvSpPr>
          <p:nvPr>
            <p:ph type="title"/>
          </p:nvPr>
        </p:nvSpPr>
        <p:spPr>
          <a:xfrm>
            <a:off x="838200" y="950110"/>
            <a:ext cx="10515600" cy="959168"/>
          </a:xfrm>
        </p:spPr>
        <p:txBody>
          <a:bodyPr>
            <a:normAutofit/>
          </a:bodyPr>
          <a:lstStyle/>
          <a:p>
            <a:r>
              <a:rPr lang="es-PE" sz="4000" b="1" dirty="0">
                <a:solidFill>
                  <a:srgbClr val="002060"/>
                </a:solidFill>
                <a:latin typeface="Arial" panose="020B0604020202020204" pitchFamily="34" charset="0"/>
                <a:cs typeface="Arial" panose="020B0604020202020204" pitchFamily="34" charset="0"/>
              </a:rPr>
              <a:t>Impedimentos</a:t>
            </a:r>
          </a:p>
        </p:txBody>
      </p:sp>
      <p:sp>
        <p:nvSpPr>
          <p:cNvPr id="4" name="Redondear rectángulo de esquina del mismo lado 3">
            <a:extLst>
              <a:ext uri="{FF2B5EF4-FFF2-40B4-BE49-F238E27FC236}">
                <a16:creationId xmlns:a16="http://schemas.microsoft.com/office/drawing/2014/main" id="{6DD21BAC-7DC9-CF35-C7C4-82DF33465054}"/>
              </a:ext>
            </a:extLst>
          </p:cNvPr>
          <p:cNvSpPr/>
          <p:nvPr/>
        </p:nvSpPr>
        <p:spPr>
          <a:xfrm rot="10800000">
            <a:off x="0" y="0"/>
            <a:ext cx="12192000" cy="829994"/>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cxnSp>
        <p:nvCxnSpPr>
          <p:cNvPr id="8" name="Google Shape;58;p13">
            <a:extLst>
              <a:ext uri="{FF2B5EF4-FFF2-40B4-BE49-F238E27FC236}">
                <a16:creationId xmlns:a16="http://schemas.microsoft.com/office/drawing/2014/main" id="{087A9F95-DF16-CB2B-C5ED-CCA6DC137F14}"/>
              </a:ext>
            </a:extLst>
          </p:cNvPr>
          <p:cNvCxnSpPr>
            <a:cxnSpLocks/>
          </p:cNvCxnSpPr>
          <p:nvPr/>
        </p:nvCxnSpPr>
        <p:spPr>
          <a:xfrm>
            <a:off x="977111" y="1776275"/>
            <a:ext cx="3763701" cy="0"/>
          </a:xfrm>
          <a:prstGeom prst="straightConnector1">
            <a:avLst/>
          </a:prstGeom>
          <a:noFill/>
          <a:ln w="19050" cap="flat" cmpd="sng">
            <a:solidFill>
              <a:srgbClr val="E30412"/>
            </a:solidFill>
            <a:prstDash val="solid"/>
            <a:round/>
            <a:headEnd type="none" w="sm" len="sm"/>
            <a:tailEnd type="none" w="sm" len="sm"/>
          </a:ln>
        </p:spPr>
      </p:cxnSp>
      <p:sp>
        <p:nvSpPr>
          <p:cNvPr id="31" name="CuadroTexto 30">
            <a:extLst>
              <a:ext uri="{FF2B5EF4-FFF2-40B4-BE49-F238E27FC236}">
                <a16:creationId xmlns:a16="http://schemas.microsoft.com/office/drawing/2014/main" id="{CC0C6A6F-31BC-4FAD-909E-A275277E9E18}"/>
              </a:ext>
            </a:extLst>
          </p:cNvPr>
          <p:cNvSpPr txBox="1"/>
          <p:nvPr/>
        </p:nvSpPr>
        <p:spPr>
          <a:xfrm>
            <a:off x="3499477" y="2136494"/>
            <a:ext cx="7787359" cy="3633752"/>
          </a:xfrm>
          <a:prstGeom prst="rect">
            <a:avLst/>
          </a:prstGeom>
          <a:noFill/>
        </p:spPr>
        <p:txBody>
          <a:bodyPr wrap="square">
            <a:spAutoFit/>
          </a:bodyPr>
          <a:lstStyle/>
          <a:p>
            <a:pPr marL="342900" lvl="0" indent="-342900" algn="just">
              <a:lnSpc>
                <a:spcPct val="107000"/>
              </a:lnSpc>
              <a:buClr>
                <a:srgbClr val="E30412"/>
              </a:buClr>
              <a:buFont typeface="+mj-lt"/>
              <a:buAutoNum type="alphaLcPeriod"/>
              <a:tabLst>
                <a:tab pos="810260" algn="l"/>
              </a:tabLst>
            </a:pPr>
            <a:r>
              <a:rPr lang="es-PE" sz="18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Haber </a:t>
            </a:r>
            <a:r>
              <a:rPr lang="es-MX" b="1" dirty="0">
                <a:solidFill>
                  <a:srgbClr val="002060"/>
                </a:solidFill>
                <a:latin typeface="Arial" panose="020B0604020202020204" pitchFamily="34" charset="0"/>
                <a:cs typeface="Arial" panose="020B0604020202020204" pitchFamily="34" charset="0"/>
              </a:rPr>
              <a:t>sido sancionado administrativamente</a:t>
            </a:r>
            <a:r>
              <a:rPr lang="es-MX" dirty="0">
                <a:solidFill>
                  <a:srgbClr val="002060"/>
                </a:solidFill>
                <a:latin typeface="Arial" panose="020B0604020202020204" pitchFamily="34" charset="0"/>
                <a:cs typeface="Arial" panose="020B0604020202020204" pitchFamily="34" charset="0"/>
              </a:rPr>
              <a:t> por falta grave y muy grave bajo cualquier marco normativo, en los últimos cinco años.</a:t>
            </a:r>
            <a:endParaRPr lang="es-PE"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buClr>
                <a:srgbClr val="E30412"/>
              </a:buClr>
              <a:buFont typeface="+mj-lt"/>
              <a:buAutoNum type="alphaLcPeriod"/>
              <a:tabLst>
                <a:tab pos="810260" algn="l"/>
              </a:tabLst>
            </a:pPr>
            <a:r>
              <a:rPr lang="es-PE" sz="18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Estar inhabilitado </a:t>
            </a:r>
            <a:r>
              <a:rPr lang="es-PE" sz="1800" dirty="0">
                <a:solidFill>
                  <a:srgbClr val="002060"/>
                </a:solidFill>
                <a:effectLst/>
                <a:latin typeface="Arial" panose="020B0604020202020204" pitchFamily="34" charset="0"/>
                <a:ea typeface="Calibri" panose="020F0502020204030204" pitchFamily="34" charset="0"/>
                <a:cs typeface="Arial" panose="020B0604020202020204" pitchFamily="34" charset="0"/>
              </a:rPr>
              <a:t>para el ejercicio profesional o el ejercicio de la función pública.</a:t>
            </a:r>
          </a:p>
          <a:p>
            <a:pPr marL="342900" lvl="0" indent="-342900" algn="just">
              <a:lnSpc>
                <a:spcPct val="107000"/>
              </a:lnSpc>
              <a:buClr>
                <a:srgbClr val="E30412"/>
              </a:buClr>
              <a:buFont typeface="+mj-lt"/>
              <a:buAutoNum type="alphaLcPeriod"/>
              <a:tabLst>
                <a:tab pos="810260" algn="l"/>
              </a:tabLst>
            </a:pPr>
            <a:r>
              <a:rPr lang="es-PE" sz="18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Estar incluido en el Registro Nacional de Sanciones contra Servidores Civiles - RNSSC.</a:t>
            </a:r>
          </a:p>
          <a:p>
            <a:pPr marL="342900" lvl="0" indent="-342900" algn="just">
              <a:lnSpc>
                <a:spcPct val="107000"/>
              </a:lnSpc>
              <a:buClr>
                <a:srgbClr val="E30412"/>
              </a:buClr>
              <a:buFont typeface="+mj-lt"/>
              <a:buAutoNum type="alphaLcPeriod"/>
              <a:tabLst>
                <a:tab pos="810260" algn="l"/>
              </a:tabLst>
            </a:pPr>
            <a:r>
              <a:rPr lang="es-PE" sz="18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Haber sido condenado </a:t>
            </a:r>
            <a:r>
              <a:rPr lang="es-PE" sz="1800" dirty="0">
                <a:solidFill>
                  <a:srgbClr val="002060"/>
                </a:solidFill>
                <a:effectLst/>
                <a:latin typeface="Arial" panose="020B0604020202020204" pitchFamily="34" charset="0"/>
                <a:ea typeface="Calibri" panose="020F0502020204030204" pitchFamily="34" charset="0"/>
                <a:cs typeface="Arial" panose="020B0604020202020204" pitchFamily="34" charset="0"/>
              </a:rPr>
              <a:t>con sentencia firme por delito doloso.</a:t>
            </a:r>
          </a:p>
          <a:p>
            <a:pPr marL="342900" lvl="0" indent="-342900" algn="just">
              <a:lnSpc>
                <a:spcPct val="107000"/>
              </a:lnSpc>
              <a:buClr>
                <a:srgbClr val="E30412"/>
              </a:buClr>
              <a:buFont typeface="+mj-lt"/>
              <a:buAutoNum type="alphaLcPeriod"/>
              <a:tabLst>
                <a:tab pos="810260" algn="l"/>
              </a:tabLst>
            </a:pPr>
            <a:r>
              <a:rPr lang="es-PE" sz="18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Haber sido condenado por delito de terrorismo</a:t>
            </a:r>
            <a:r>
              <a:rPr lang="es-PE" sz="1800" dirty="0">
                <a:solidFill>
                  <a:srgbClr val="002060"/>
                </a:solidFill>
                <a:effectLst/>
                <a:latin typeface="Arial" panose="020B0604020202020204" pitchFamily="34" charset="0"/>
                <a:ea typeface="Calibri" panose="020F0502020204030204" pitchFamily="34" charset="0"/>
                <a:cs typeface="Arial" panose="020B0604020202020204" pitchFamily="34" charset="0"/>
              </a:rPr>
              <a:t>, apología del terrorismo, delito contra la libertad sexual, delitos de corrupción de funcionarios o delitos de tráfico ilícito de drogas.</a:t>
            </a:r>
          </a:p>
          <a:p>
            <a:pPr marL="342900" lvl="0" indent="-342900" algn="just">
              <a:lnSpc>
                <a:spcPct val="107000"/>
              </a:lnSpc>
              <a:buClr>
                <a:srgbClr val="E30412"/>
              </a:buClr>
              <a:buFont typeface="+mj-lt"/>
              <a:buAutoNum type="alphaLcPeriod"/>
              <a:tabLst>
                <a:tab pos="810260" algn="l"/>
              </a:tabLst>
            </a:pPr>
            <a:r>
              <a:rPr lang="es-PE" sz="18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Haber sido condenado </a:t>
            </a:r>
            <a:r>
              <a:rPr lang="es-PE" sz="1800" dirty="0">
                <a:solidFill>
                  <a:srgbClr val="002060"/>
                </a:solidFill>
                <a:effectLst/>
                <a:latin typeface="Arial" panose="020B0604020202020204" pitchFamily="34" charset="0"/>
                <a:ea typeface="Calibri" panose="020F0502020204030204" pitchFamily="34" charset="0"/>
                <a:cs typeface="Arial" panose="020B0604020202020204" pitchFamily="34" charset="0"/>
              </a:rPr>
              <a:t>por cualquiera de los delitos previstos en la Ley N.° 29988 y la Ley N.° 30794.</a:t>
            </a:r>
            <a:endParaRPr lang="es-PE" sz="24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13" name="Gráfico 12">
            <a:extLst>
              <a:ext uri="{FF2B5EF4-FFF2-40B4-BE49-F238E27FC236}">
                <a16:creationId xmlns:a16="http://schemas.microsoft.com/office/drawing/2014/main" id="{6AAD8250-3E40-42E1-9FD8-A10FA0D5D9A4}"/>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b="49736"/>
          <a:stretch/>
        </p:blipFill>
        <p:spPr>
          <a:xfrm>
            <a:off x="287173" y="2368247"/>
            <a:ext cx="2831846" cy="3539643"/>
          </a:xfrm>
          <a:prstGeom prst="rect">
            <a:avLst/>
          </a:prstGeom>
        </p:spPr>
      </p:pic>
      <p:pic>
        <p:nvPicPr>
          <p:cNvPr id="11" name="Google Shape;101;p2">
            <a:extLst>
              <a:ext uri="{FF2B5EF4-FFF2-40B4-BE49-F238E27FC236}">
                <a16:creationId xmlns:a16="http://schemas.microsoft.com/office/drawing/2014/main" id="{479EC156-EB84-49D4-8565-FCAB1E276840}"/>
              </a:ext>
            </a:extLst>
          </p:cNvPr>
          <p:cNvPicPr preferRelativeResize="0"/>
          <p:nvPr/>
        </p:nvPicPr>
        <p:blipFill>
          <a:blip r:embed="rId4">
            <a:alphaModFix/>
          </a:blip>
          <a:stretch>
            <a:fillRect/>
          </a:stretch>
        </p:blipFill>
        <p:spPr>
          <a:xfrm>
            <a:off x="10288426" y="48337"/>
            <a:ext cx="1065375" cy="703988"/>
          </a:xfrm>
          <a:prstGeom prst="rect">
            <a:avLst/>
          </a:prstGeom>
          <a:noFill/>
          <a:ln>
            <a:noFill/>
          </a:ln>
        </p:spPr>
      </p:pic>
      <p:pic>
        <p:nvPicPr>
          <p:cNvPr id="12" name="Google Shape;102;p2">
            <a:extLst>
              <a:ext uri="{FF2B5EF4-FFF2-40B4-BE49-F238E27FC236}">
                <a16:creationId xmlns:a16="http://schemas.microsoft.com/office/drawing/2014/main" id="{03E58119-B5F9-48EF-A150-22ABC71E9A8D}"/>
              </a:ext>
            </a:extLst>
          </p:cNvPr>
          <p:cNvPicPr preferRelativeResize="0"/>
          <p:nvPr/>
        </p:nvPicPr>
        <p:blipFill rotWithShape="1">
          <a:blip r:embed="rId5">
            <a:alphaModFix/>
          </a:blip>
          <a:srcRect/>
          <a:stretch/>
        </p:blipFill>
        <p:spPr>
          <a:xfrm>
            <a:off x="734657" y="173176"/>
            <a:ext cx="2061275" cy="454311"/>
          </a:xfrm>
          <a:prstGeom prst="rect">
            <a:avLst/>
          </a:prstGeom>
          <a:noFill/>
          <a:ln>
            <a:noFill/>
          </a:ln>
        </p:spPr>
      </p:pic>
      <p:pic>
        <p:nvPicPr>
          <p:cNvPr id="14" name="Imagen 13">
            <a:extLst>
              <a:ext uri="{FF2B5EF4-FFF2-40B4-BE49-F238E27FC236}">
                <a16:creationId xmlns:a16="http://schemas.microsoft.com/office/drawing/2014/main" id="{21E5F667-EC70-427C-B12D-FF4A88D41A54}"/>
              </a:ext>
            </a:extLst>
          </p:cNvPr>
          <p:cNvPicPr>
            <a:picLocks noChangeAspect="1"/>
          </p:cNvPicPr>
          <p:nvPr/>
        </p:nvPicPr>
        <p:blipFill>
          <a:blip r:embed="rId6">
            <a:duotone>
              <a:prstClr val="black"/>
              <a:schemeClr val="tx2">
                <a:tint val="45000"/>
                <a:satMod val="400000"/>
              </a:schemeClr>
            </a:duotone>
          </a:blip>
          <a:srcRect/>
          <a:stretch/>
        </p:blipFill>
        <p:spPr>
          <a:xfrm>
            <a:off x="5468471" y="150356"/>
            <a:ext cx="1667199" cy="504606"/>
          </a:xfrm>
          <a:prstGeom prst="rect">
            <a:avLst/>
          </a:prstGeom>
        </p:spPr>
      </p:pic>
    </p:spTree>
    <p:extLst>
      <p:ext uri="{BB962C8B-B14F-4D97-AF65-F5344CB8AC3E}">
        <p14:creationId xmlns:p14="http://schemas.microsoft.com/office/powerpoint/2010/main" val="42787712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E35040-3ACF-ED2D-1579-A7E41597D7A8}"/>
              </a:ext>
            </a:extLst>
          </p:cNvPr>
          <p:cNvSpPr>
            <a:spLocks noGrp="1"/>
          </p:cNvSpPr>
          <p:nvPr>
            <p:ph type="title"/>
          </p:nvPr>
        </p:nvSpPr>
        <p:spPr>
          <a:xfrm>
            <a:off x="838200" y="784124"/>
            <a:ext cx="10515600" cy="959168"/>
          </a:xfrm>
        </p:spPr>
        <p:txBody>
          <a:bodyPr>
            <a:normAutofit/>
          </a:bodyPr>
          <a:lstStyle/>
          <a:p>
            <a:r>
              <a:rPr lang="es-PE" sz="4000" b="1" dirty="0">
                <a:solidFill>
                  <a:srgbClr val="002060"/>
                </a:solidFill>
                <a:latin typeface="Arial" panose="020B0604020202020204" pitchFamily="34" charset="0"/>
                <a:cs typeface="Arial" panose="020B0604020202020204" pitchFamily="34" charset="0"/>
              </a:rPr>
              <a:t>Impedimentos</a:t>
            </a:r>
          </a:p>
        </p:txBody>
      </p:sp>
      <p:sp>
        <p:nvSpPr>
          <p:cNvPr id="4" name="Redondear rectángulo de esquina del mismo lado 3">
            <a:extLst>
              <a:ext uri="{FF2B5EF4-FFF2-40B4-BE49-F238E27FC236}">
                <a16:creationId xmlns:a16="http://schemas.microsoft.com/office/drawing/2014/main" id="{6DD21BAC-7DC9-CF35-C7C4-82DF33465054}"/>
              </a:ext>
            </a:extLst>
          </p:cNvPr>
          <p:cNvSpPr/>
          <p:nvPr/>
        </p:nvSpPr>
        <p:spPr>
          <a:xfrm rot="10800000">
            <a:off x="0" y="0"/>
            <a:ext cx="12192000" cy="829994"/>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cxnSp>
        <p:nvCxnSpPr>
          <p:cNvPr id="8" name="Google Shape;58;p13">
            <a:extLst>
              <a:ext uri="{FF2B5EF4-FFF2-40B4-BE49-F238E27FC236}">
                <a16:creationId xmlns:a16="http://schemas.microsoft.com/office/drawing/2014/main" id="{087A9F95-DF16-CB2B-C5ED-CCA6DC137F14}"/>
              </a:ext>
            </a:extLst>
          </p:cNvPr>
          <p:cNvCxnSpPr>
            <a:cxnSpLocks/>
          </p:cNvCxnSpPr>
          <p:nvPr/>
        </p:nvCxnSpPr>
        <p:spPr>
          <a:xfrm>
            <a:off x="977111" y="1610289"/>
            <a:ext cx="3763701" cy="0"/>
          </a:xfrm>
          <a:prstGeom prst="straightConnector1">
            <a:avLst/>
          </a:prstGeom>
          <a:noFill/>
          <a:ln w="19050" cap="flat" cmpd="sng">
            <a:solidFill>
              <a:srgbClr val="E30412"/>
            </a:solidFill>
            <a:prstDash val="solid"/>
            <a:round/>
            <a:headEnd type="none" w="sm" len="sm"/>
            <a:tailEnd type="none" w="sm" len="sm"/>
          </a:ln>
        </p:spPr>
      </p:cxnSp>
      <p:sp>
        <p:nvSpPr>
          <p:cNvPr id="11" name="CuadroTexto 10">
            <a:extLst>
              <a:ext uri="{FF2B5EF4-FFF2-40B4-BE49-F238E27FC236}">
                <a16:creationId xmlns:a16="http://schemas.microsoft.com/office/drawing/2014/main" id="{BD9E6E6A-C3D6-49EB-83CB-52DC408EFCD8}"/>
              </a:ext>
            </a:extLst>
          </p:cNvPr>
          <p:cNvSpPr txBox="1"/>
          <p:nvPr/>
        </p:nvSpPr>
        <p:spPr>
          <a:xfrm>
            <a:off x="3166281" y="1743292"/>
            <a:ext cx="8598999" cy="4516301"/>
          </a:xfrm>
          <a:prstGeom prst="rect">
            <a:avLst/>
          </a:prstGeom>
          <a:noFill/>
          <a:ln>
            <a:noFill/>
          </a:ln>
        </p:spPr>
        <p:txBody>
          <a:bodyPr wrap="square">
            <a:spAutoFit/>
          </a:bodyPr>
          <a:lstStyle>
            <a:defPPr>
              <a:defRPr lang="es-PE"/>
            </a:defPPr>
            <a:lvl1pPr marL="342900" lvl="0" indent="-342900" algn="just">
              <a:lnSpc>
                <a:spcPct val="107000"/>
              </a:lnSpc>
              <a:buClr>
                <a:srgbClr val="E30412"/>
              </a:buClr>
              <a:buFont typeface="+mj-lt"/>
              <a:buAutoNum type="alphaLcPeriod"/>
              <a:tabLst>
                <a:tab pos="810260" algn="l"/>
              </a:tabLst>
              <a:defRPr b="1">
                <a:solidFill>
                  <a:srgbClr val="002060"/>
                </a:solidFill>
                <a:effectLst/>
                <a:latin typeface="Arial" panose="020B0604020202020204" pitchFamily="34" charset="0"/>
                <a:ea typeface="Calibri" panose="020F0502020204030204" pitchFamily="34" charset="0"/>
                <a:cs typeface="Arial" panose="020B0604020202020204" pitchFamily="34" charset="0"/>
              </a:defRPr>
            </a:lvl1pPr>
          </a:lstStyle>
          <a:p>
            <a:pPr>
              <a:buFont typeface="+mj-lt"/>
              <a:buAutoNum type="alphaLcPeriod" startAt="7"/>
            </a:pPr>
            <a:r>
              <a:rPr lang="es-PE" dirty="0"/>
              <a:t>Estar comprendido en los delitos detallados en el artículo 2 de la Ley N° 30901</a:t>
            </a:r>
            <a:r>
              <a:rPr lang="es-PE" b="0" dirty="0"/>
              <a:t>, Ley que implementa un subregistro de condenas y establece la inhabilitación definitiva para desempeñar actividad, profesión, ocupación u oficio que implique el cuidado, vigilancia o atención de niñas, niños o adolescentes.</a:t>
            </a:r>
          </a:p>
          <a:p>
            <a:pPr>
              <a:buFont typeface="+mj-lt"/>
              <a:buAutoNum type="alphaLcPeriod" startAt="7"/>
            </a:pPr>
            <a:r>
              <a:rPr lang="es-PE" dirty="0"/>
              <a:t>Tener una medida de separación preventiva o reti</a:t>
            </a:r>
            <a:r>
              <a:rPr lang="es-PE" b="0" dirty="0"/>
              <a:t>ro de una IE al momento de la postulación o adjudicación.</a:t>
            </a:r>
          </a:p>
          <a:p>
            <a:pPr>
              <a:buFont typeface="+mj-lt"/>
              <a:buAutoNum type="alphaLcPeriod" startAt="7"/>
            </a:pPr>
            <a:r>
              <a:rPr lang="es-PE" dirty="0"/>
              <a:t>Estar nombrado o contratado </a:t>
            </a:r>
            <a:r>
              <a:rPr lang="es-PE" b="0" dirty="0"/>
              <a:t>en otro cargo en el sector público.</a:t>
            </a:r>
          </a:p>
          <a:p>
            <a:pPr>
              <a:buFont typeface="+mj-lt"/>
              <a:buAutoNum type="alphaLcPeriod" startAt="7"/>
            </a:pPr>
            <a:r>
              <a:rPr lang="es-ES" dirty="0"/>
              <a:t>Quienes </a:t>
            </a:r>
            <a:r>
              <a:rPr lang="es-PE" dirty="0"/>
              <a:t>se encuentren cumpliendo sanción </a:t>
            </a:r>
            <a:r>
              <a:rPr lang="es-PE" b="0" dirty="0"/>
              <a:t>de cese temporal.</a:t>
            </a:r>
          </a:p>
          <a:p>
            <a:pPr>
              <a:buFont typeface="+mj-lt"/>
              <a:buAutoNum type="alphaLcPeriod" startAt="7"/>
            </a:pPr>
            <a:r>
              <a:rPr lang="es-ES" dirty="0"/>
              <a:t>Postulantes </a:t>
            </a:r>
            <a:r>
              <a:rPr lang="es-PE" dirty="0"/>
              <a:t>con 70 a más años </a:t>
            </a:r>
            <a:r>
              <a:rPr lang="es-PE" b="0" dirty="0"/>
              <a:t>de edad.</a:t>
            </a:r>
          </a:p>
          <a:p>
            <a:pPr>
              <a:buFont typeface="+mj-lt"/>
              <a:buAutoNum type="alphaLcPeriod" startAt="7"/>
            </a:pPr>
            <a:r>
              <a:rPr lang="es-ES" dirty="0"/>
              <a:t>Postulantes </a:t>
            </a:r>
            <a:r>
              <a:rPr lang="es-PE" dirty="0"/>
              <a:t>que no acrediten los requisitos </a:t>
            </a:r>
            <a:r>
              <a:rPr lang="es-PE" b="0" dirty="0"/>
              <a:t>establecidos en la norma.</a:t>
            </a:r>
          </a:p>
          <a:p>
            <a:pPr>
              <a:buFont typeface="+mj-lt"/>
              <a:buAutoNum type="alphaLcPeriod" startAt="7"/>
            </a:pPr>
            <a:r>
              <a:rPr lang="es-MX" dirty="0"/>
              <a:t>El postulante a quien se le concluyó su contrato </a:t>
            </a:r>
            <a:r>
              <a:rPr lang="es-MX" b="0" dirty="0"/>
              <a:t>en atención de la causal descrita en el literal n) del numeral 6.8.1, no podrá participar de un proceso de contrato o ser propuesto. Este impedimento se extiende mientras se encuentre en trámite el procedimiento administrativo o el proceso judicial correspondiente.</a:t>
            </a:r>
            <a:endParaRPr lang="es-PE" b="0" dirty="0"/>
          </a:p>
        </p:txBody>
      </p:sp>
      <p:pic>
        <p:nvPicPr>
          <p:cNvPr id="5" name="Gráfico 4">
            <a:extLst>
              <a:ext uri="{FF2B5EF4-FFF2-40B4-BE49-F238E27FC236}">
                <a16:creationId xmlns:a16="http://schemas.microsoft.com/office/drawing/2014/main" id="{EC5A6DE8-1655-4469-A078-07BF693E13AE}"/>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78350" t="36853" r="8628" b="48445"/>
          <a:stretch/>
        </p:blipFill>
        <p:spPr>
          <a:xfrm flipH="1">
            <a:off x="249298" y="2390584"/>
            <a:ext cx="2804159" cy="3344585"/>
          </a:xfrm>
          <a:prstGeom prst="rect">
            <a:avLst/>
          </a:prstGeom>
        </p:spPr>
      </p:pic>
      <p:pic>
        <p:nvPicPr>
          <p:cNvPr id="12" name="Google Shape;101;p2">
            <a:extLst>
              <a:ext uri="{FF2B5EF4-FFF2-40B4-BE49-F238E27FC236}">
                <a16:creationId xmlns:a16="http://schemas.microsoft.com/office/drawing/2014/main" id="{4A5FB5D2-6C82-4D93-9BEB-FEF8D74F3D4F}"/>
              </a:ext>
            </a:extLst>
          </p:cNvPr>
          <p:cNvPicPr preferRelativeResize="0"/>
          <p:nvPr/>
        </p:nvPicPr>
        <p:blipFill>
          <a:blip r:embed="rId4">
            <a:alphaModFix/>
          </a:blip>
          <a:stretch>
            <a:fillRect/>
          </a:stretch>
        </p:blipFill>
        <p:spPr>
          <a:xfrm>
            <a:off x="10288426" y="48337"/>
            <a:ext cx="1065375" cy="703988"/>
          </a:xfrm>
          <a:prstGeom prst="rect">
            <a:avLst/>
          </a:prstGeom>
          <a:noFill/>
          <a:ln>
            <a:noFill/>
          </a:ln>
        </p:spPr>
      </p:pic>
      <p:pic>
        <p:nvPicPr>
          <p:cNvPr id="13" name="Google Shape;102;p2">
            <a:extLst>
              <a:ext uri="{FF2B5EF4-FFF2-40B4-BE49-F238E27FC236}">
                <a16:creationId xmlns:a16="http://schemas.microsoft.com/office/drawing/2014/main" id="{6C1BD8C8-60AB-47C1-B5B6-5756BAAC536C}"/>
              </a:ext>
            </a:extLst>
          </p:cNvPr>
          <p:cNvPicPr preferRelativeResize="0"/>
          <p:nvPr/>
        </p:nvPicPr>
        <p:blipFill rotWithShape="1">
          <a:blip r:embed="rId5">
            <a:alphaModFix/>
          </a:blip>
          <a:srcRect/>
          <a:stretch/>
        </p:blipFill>
        <p:spPr>
          <a:xfrm>
            <a:off x="734657" y="173176"/>
            <a:ext cx="2061275" cy="454311"/>
          </a:xfrm>
          <a:prstGeom prst="rect">
            <a:avLst/>
          </a:prstGeom>
          <a:noFill/>
          <a:ln>
            <a:noFill/>
          </a:ln>
        </p:spPr>
      </p:pic>
      <p:pic>
        <p:nvPicPr>
          <p:cNvPr id="14" name="Imagen 13">
            <a:extLst>
              <a:ext uri="{FF2B5EF4-FFF2-40B4-BE49-F238E27FC236}">
                <a16:creationId xmlns:a16="http://schemas.microsoft.com/office/drawing/2014/main" id="{EE2F9A97-C0BB-4CF7-A154-0D5E6287A421}"/>
              </a:ext>
            </a:extLst>
          </p:cNvPr>
          <p:cNvPicPr>
            <a:picLocks noChangeAspect="1"/>
          </p:cNvPicPr>
          <p:nvPr/>
        </p:nvPicPr>
        <p:blipFill>
          <a:blip r:embed="rId6">
            <a:duotone>
              <a:prstClr val="black"/>
              <a:schemeClr val="tx2">
                <a:tint val="45000"/>
                <a:satMod val="400000"/>
              </a:schemeClr>
            </a:duotone>
          </a:blip>
          <a:srcRect/>
          <a:stretch/>
        </p:blipFill>
        <p:spPr>
          <a:xfrm>
            <a:off x="5468471" y="150356"/>
            <a:ext cx="1667199" cy="504606"/>
          </a:xfrm>
          <a:prstGeom prst="rect">
            <a:avLst/>
          </a:prstGeom>
        </p:spPr>
      </p:pic>
    </p:spTree>
    <p:extLst>
      <p:ext uri="{BB962C8B-B14F-4D97-AF65-F5344CB8AC3E}">
        <p14:creationId xmlns:p14="http://schemas.microsoft.com/office/powerpoint/2010/main" val="4145124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A4C7CE-D1BA-187E-BBE8-C0E59026BB1F}"/>
              </a:ext>
            </a:extLst>
          </p:cNvPr>
          <p:cNvSpPr>
            <a:spLocks noGrp="1"/>
          </p:cNvSpPr>
          <p:nvPr>
            <p:ph type="title"/>
          </p:nvPr>
        </p:nvSpPr>
        <p:spPr>
          <a:xfrm>
            <a:off x="6096000" y="4754923"/>
            <a:ext cx="4234051" cy="1325563"/>
          </a:xfrm>
        </p:spPr>
        <p:txBody>
          <a:bodyPr>
            <a:normAutofit/>
          </a:bodyPr>
          <a:lstStyle/>
          <a:p>
            <a:r>
              <a:rPr lang="es-PE" sz="4900" b="1" dirty="0">
                <a:solidFill>
                  <a:schemeClr val="bg1"/>
                </a:solidFill>
                <a:latin typeface="Arial" panose="020B0604020202020204" pitchFamily="34" charset="0"/>
                <a:cs typeface="Arial" panose="020B0604020202020204" pitchFamily="34" charset="0"/>
              </a:rPr>
              <a:t>PLAZAS</a:t>
            </a:r>
          </a:p>
        </p:txBody>
      </p:sp>
      <p:cxnSp>
        <p:nvCxnSpPr>
          <p:cNvPr id="5" name="Google Shape;58;p13">
            <a:extLst>
              <a:ext uri="{FF2B5EF4-FFF2-40B4-BE49-F238E27FC236}">
                <a16:creationId xmlns:a16="http://schemas.microsoft.com/office/drawing/2014/main" id="{CE90D336-6368-73DE-81B8-9522B90B5B85}"/>
              </a:ext>
            </a:extLst>
          </p:cNvPr>
          <p:cNvCxnSpPr>
            <a:cxnSpLocks/>
          </p:cNvCxnSpPr>
          <p:nvPr/>
        </p:nvCxnSpPr>
        <p:spPr>
          <a:xfrm>
            <a:off x="5991814" y="5736954"/>
            <a:ext cx="3986391" cy="0"/>
          </a:xfrm>
          <a:prstGeom prst="straightConnector1">
            <a:avLst/>
          </a:prstGeom>
          <a:noFill/>
          <a:ln w="12700" cap="flat" cmpd="sng">
            <a:solidFill>
              <a:srgbClr val="FFFFFF"/>
            </a:solidFill>
            <a:prstDash val="solid"/>
            <a:round/>
            <a:headEnd type="none" w="sm" len="sm"/>
            <a:tailEnd type="none" w="sm" len="sm"/>
          </a:ln>
        </p:spPr>
      </p:cxnSp>
      <p:sp>
        <p:nvSpPr>
          <p:cNvPr id="8" name="Redondear rectángulo de esquina del mismo lado 7">
            <a:extLst>
              <a:ext uri="{FF2B5EF4-FFF2-40B4-BE49-F238E27FC236}">
                <a16:creationId xmlns:a16="http://schemas.microsoft.com/office/drawing/2014/main" id="{245AC189-81AD-4209-7FB8-4DC394FA3CB1}"/>
              </a:ext>
            </a:extLst>
          </p:cNvPr>
          <p:cNvSpPr/>
          <p:nvPr/>
        </p:nvSpPr>
        <p:spPr>
          <a:xfrm rot="10800000">
            <a:off x="0" y="0"/>
            <a:ext cx="12192000" cy="829994"/>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Google Shape;101;p2">
            <a:extLst>
              <a:ext uri="{FF2B5EF4-FFF2-40B4-BE49-F238E27FC236}">
                <a16:creationId xmlns:a16="http://schemas.microsoft.com/office/drawing/2014/main" id="{75E01F88-B86B-419F-A74A-8CAA32FDF2C9}"/>
              </a:ext>
            </a:extLst>
          </p:cNvPr>
          <p:cNvPicPr preferRelativeResize="0"/>
          <p:nvPr/>
        </p:nvPicPr>
        <p:blipFill>
          <a:blip r:embed="rId3">
            <a:alphaModFix/>
          </a:blip>
          <a:stretch>
            <a:fillRect/>
          </a:stretch>
        </p:blipFill>
        <p:spPr>
          <a:xfrm>
            <a:off x="10288426" y="48337"/>
            <a:ext cx="1065375" cy="703988"/>
          </a:xfrm>
          <a:prstGeom prst="rect">
            <a:avLst/>
          </a:prstGeom>
          <a:noFill/>
          <a:ln>
            <a:noFill/>
          </a:ln>
        </p:spPr>
      </p:pic>
      <p:pic>
        <p:nvPicPr>
          <p:cNvPr id="12" name="Google Shape;102;p2">
            <a:extLst>
              <a:ext uri="{FF2B5EF4-FFF2-40B4-BE49-F238E27FC236}">
                <a16:creationId xmlns:a16="http://schemas.microsoft.com/office/drawing/2014/main" id="{37AF8B68-DC8C-4925-8C92-DB5138186A71}"/>
              </a:ext>
            </a:extLst>
          </p:cNvPr>
          <p:cNvPicPr preferRelativeResize="0"/>
          <p:nvPr/>
        </p:nvPicPr>
        <p:blipFill rotWithShape="1">
          <a:blip r:embed="rId4">
            <a:alphaModFix/>
          </a:blip>
          <a:srcRect/>
          <a:stretch/>
        </p:blipFill>
        <p:spPr>
          <a:xfrm>
            <a:off x="734657" y="173176"/>
            <a:ext cx="2061275" cy="454311"/>
          </a:xfrm>
          <a:prstGeom prst="rect">
            <a:avLst/>
          </a:prstGeom>
          <a:noFill/>
          <a:ln>
            <a:noFill/>
          </a:ln>
        </p:spPr>
      </p:pic>
      <p:pic>
        <p:nvPicPr>
          <p:cNvPr id="14" name="Imagen 13">
            <a:extLst>
              <a:ext uri="{FF2B5EF4-FFF2-40B4-BE49-F238E27FC236}">
                <a16:creationId xmlns:a16="http://schemas.microsoft.com/office/drawing/2014/main" id="{84F15913-7383-44D2-8098-F9466D799384}"/>
              </a:ext>
            </a:extLst>
          </p:cNvPr>
          <p:cNvPicPr>
            <a:picLocks noChangeAspect="1"/>
          </p:cNvPicPr>
          <p:nvPr/>
        </p:nvPicPr>
        <p:blipFill>
          <a:blip r:embed="rId5">
            <a:duotone>
              <a:prstClr val="black"/>
              <a:schemeClr val="tx2">
                <a:tint val="45000"/>
                <a:satMod val="400000"/>
              </a:schemeClr>
            </a:duotone>
          </a:blip>
          <a:srcRect/>
          <a:stretch/>
        </p:blipFill>
        <p:spPr>
          <a:xfrm>
            <a:off x="5468471" y="150356"/>
            <a:ext cx="1667199" cy="504606"/>
          </a:xfrm>
          <a:prstGeom prst="rect">
            <a:avLst/>
          </a:prstGeom>
        </p:spPr>
      </p:pic>
    </p:spTree>
    <p:extLst>
      <p:ext uri="{BB962C8B-B14F-4D97-AF65-F5344CB8AC3E}">
        <p14:creationId xmlns:p14="http://schemas.microsoft.com/office/powerpoint/2010/main" val="3255036259"/>
      </p:ext>
    </p:extLst>
  </p:cSld>
  <p:clrMapOvr>
    <a:masterClrMapping/>
  </p:clrMapOvr>
</p:sld>
</file>

<file path=ppt/theme/theme1.xml><?xml version="1.0" encoding="utf-8"?>
<a:theme xmlns:a="http://schemas.openxmlformats.org/drawingml/2006/main" name="Tema de Offic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2135</TotalTime>
  <Words>2136</Words>
  <Application>Microsoft Office PowerPoint</Application>
  <PresentationFormat>Panorámica</PresentationFormat>
  <Paragraphs>216</Paragraphs>
  <Slides>23</Slides>
  <Notes>0</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23</vt:i4>
      </vt:variant>
    </vt:vector>
  </HeadingPairs>
  <TitlesOfParts>
    <vt:vector size="33" baseType="lpstr">
      <vt:lpstr>Arial</vt:lpstr>
      <vt:lpstr>Calibri</vt:lpstr>
      <vt:lpstr>Calibri Light</vt:lpstr>
      <vt:lpstr>DM Sans</vt:lpstr>
      <vt:lpstr>Fira Sans Extra Condensed</vt:lpstr>
      <vt:lpstr>Roboto</vt:lpstr>
      <vt:lpstr>Tahoma</vt:lpstr>
      <vt:lpstr>Times New Roman</vt:lpstr>
      <vt:lpstr>Wingdings</vt:lpstr>
      <vt:lpstr>Tema de Office 2013 - 2022</vt:lpstr>
      <vt:lpstr>PROCESO DE CONTRATACIÓN DE AUXILIARES DE EDUCACIÓN</vt:lpstr>
      <vt:lpstr>DEFINICIÓN</vt:lpstr>
      <vt:lpstr>Contratación del Auxiliar de Educación</vt:lpstr>
      <vt:lpstr>REQUISITOS E IMPEDIMENTOS</vt:lpstr>
      <vt:lpstr>Requisitos generales</vt:lpstr>
      <vt:lpstr>Requisitos específicos</vt:lpstr>
      <vt:lpstr>Impedimentos</vt:lpstr>
      <vt:lpstr>Impedimentos</vt:lpstr>
      <vt:lpstr>PLAZAS</vt:lpstr>
      <vt:lpstr>Identificación y validación de Plazas</vt:lpstr>
      <vt:lpstr>Tipos de contratación</vt:lpstr>
      <vt:lpstr>CONTRATACIÓN EXCEPCIONAL</vt:lpstr>
      <vt:lpstr>Contratación excepcional</vt:lpstr>
      <vt:lpstr>CONTRATACIÓN POR EVALUACIÓN DE EXPEDIENTES</vt:lpstr>
      <vt:lpstr>Contratación por evaluación de expedientes</vt:lpstr>
      <vt:lpstr>Cronograma</vt:lpstr>
      <vt:lpstr>Criterios de evaluación</vt:lpstr>
      <vt:lpstr>Criterios de evaluación</vt:lpstr>
      <vt:lpstr>Procedimiento</vt:lpstr>
      <vt:lpstr>Prelación para desempate</vt:lpstr>
      <vt:lpstr>Disposiciones 2025</vt:lpstr>
      <vt:lpstr>Presentación de PowerPoint</vt:lpstr>
      <vt:lpstr>GRACIAS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 PORTADA</dc:title>
  <dc:creator>Roberto Flores Consiglieri</dc:creator>
  <cp:lastModifiedBy>ANA MARIA OROZCO DIAZ</cp:lastModifiedBy>
  <cp:revision>73</cp:revision>
  <dcterms:created xsi:type="dcterms:W3CDTF">2023-03-07T15:24:27Z</dcterms:created>
  <dcterms:modified xsi:type="dcterms:W3CDTF">2024-12-26T21:20:20Z</dcterms:modified>
</cp:coreProperties>
</file>